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rawings/legacyDiagramText4.bin" ContentType="application/vnd.ms-office.legacyDiagramTex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65" r:id="rId16"/>
    <p:sldId id="271" r:id="rId17"/>
    <p:sldId id="315" r:id="rId18"/>
    <p:sldId id="272" r:id="rId19"/>
    <p:sldId id="273" r:id="rId20"/>
    <p:sldId id="275" r:id="rId21"/>
    <p:sldId id="276" r:id="rId22"/>
    <p:sldId id="279" r:id="rId23"/>
    <p:sldId id="277" r:id="rId24"/>
    <p:sldId id="278"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 id="293"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296" r:id="rId52"/>
    <p:sldId id="292" r:id="rId53"/>
    <p:sldId id="294" r:id="rId54"/>
    <p:sldId id="322" r:id="rId55"/>
    <p:sldId id="313" r:id="rId56"/>
    <p:sldId id="314" r:id="rId57"/>
    <p:sldId id="310" r:id="rId58"/>
    <p:sldId id="311" r:id="rId59"/>
    <p:sldId id="318" r:id="rId60"/>
    <p:sldId id="316" r:id="rId61"/>
    <p:sldId id="320" r:id="rId62"/>
    <p:sldId id="321" r:id="rId63"/>
    <p:sldId id="319" r:id="rId64"/>
    <p:sldId id="323" r:id="rId65"/>
    <p:sldId id="324" r:id="rId66"/>
    <p:sldId id="327" r:id="rId67"/>
    <p:sldId id="325" r:id="rId68"/>
    <p:sldId id="326" r:id="rId69"/>
    <p:sldId id="328" r:id="rId70"/>
    <p:sldId id="330" r:id="rId71"/>
    <p:sldId id="331" r:id="rId7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574" autoAdjust="0"/>
  </p:normalViewPr>
  <p:slideViewPr>
    <p:cSldViewPr>
      <p:cViewPr varScale="1">
        <p:scale>
          <a:sx n="58" d="100"/>
          <a:sy n="58" d="100"/>
        </p:scale>
        <p:origin x="-84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4C7CA-84D4-4671-8144-E3A681E29831}" type="datetimeFigureOut">
              <a:rPr lang="es-ES" smtClean="0"/>
              <a:pPr/>
              <a:t>27/10/2008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A6D8-C46F-4BD2-A51F-E25E5B1FF84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legsa.com.ar/Dic/dsl.php"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alegsa.com.ar/Dic/monitor.php" TargetMode="External"/><Relationship Id="rId5" Type="http://schemas.openxmlformats.org/officeDocument/2006/relationships/hyperlink" Target="http://www.alegsa.com.ar/Dic/www.php" TargetMode="External"/><Relationship Id="rId4" Type="http://schemas.openxmlformats.org/officeDocument/2006/relationships/hyperlink" Target="http://www.alegsa.com.ar/Dic/navegar.php"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ISP:</a:t>
            </a:r>
            <a:r>
              <a:rPr lang="es-MX" baseline="0" dirty="0" smtClean="0"/>
              <a:t> es una red de conmutadores de paquetes y enlaces de comunicaciones.</a:t>
            </a:r>
          </a:p>
          <a:p>
            <a:r>
              <a:rPr lang="es-MX" baseline="0" dirty="0" smtClean="0"/>
              <a:t>Protocolo: </a:t>
            </a:r>
            <a:r>
              <a:rPr lang="es-ES" dirty="0" smtClean="0"/>
              <a:t>define el formato y el orden de los mensajes que se intercambian</a:t>
            </a:r>
            <a:r>
              <a:rPr lang="es-ES" baseline="0" dirty="0" smtClean="0"/>
              <a:t> entre dos computadoras, así como las acciones que toman para enviar y recibir información.</a:t>
            </a:r>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26</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32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(1.536)/24</a:t>
            </a:r>
            <a:r>
              <a:rPr lang="es-MX" baseline="0" dirty="0" smtClean="0"/>
              <a:t> = 64 </a:t>
            </a:r>
            <a:r>
              <a:rPr lang="es-MX" baseline="0" dirty="0" err="1" smtClean="0"/>
              <a:t>kbps</a:t>
            </a:r>
            <a:endParaRPr lang="es-MX" baseline="0" dirty="0" smtClean="0"/>
          </a:p>
          <a:p>
            <a:r>
              <a:rPr lang="es-MX" baseline="0" dirty="0" smtClean="0"/>
              <a:t>640,000/64 </a:t>
            </a:r>
            <a:r>
              <a:rPr lang="es-MX" baseline="0" dirty="0" err="1" smtClean="0"/>
              <a:t>kbps</a:t>
            </a:r>
            <a:r>
              <a:rPr lang="es-MX" baseline="0" dirty="0" smtClean="0"/>
              <a:t> = 10 </a:t>
            </a:r>
            <a:r>
              <a:rPr lang="es-MX" baseline="0" dirty="0" err="1" smtClean="0"/>
              <a:t>seg</a:t>
            </a:r>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51</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4E8D17C-2CFC-4EEE-800A-9D50272E0EFC}" type="slidenum">
              <a:rPr lang="en-US"/>
              <a:pPr/>
              <a:t>54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122DB02-E840-4E25-A758-9432C516F053}" type="slidenum">
              <a:rPr lang="en-US"/>
              <a:pPr/>
              <a:t>57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C590F-5A64-4073-A842-FB2CB3716E1D}" type="slidenum">
              <a:rPr lang="en-US"/>
              <a:pPr/>
              <a:t>59</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60</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baseline="0" dirty="0" smtClean="0">
                <a:solidFill>
                  <a:schemeClr val="tx1"/>
                </a:solidFill>
                <a:latin typeface="+mn-lt"/>
                <a:ea typeface="+mn-ea"/>
                <a:cs typeface="+mn-cs"/>
              </a:rPr>
              <a:t>Retardo de propagación </a:t>
            </a:r>
            <a:r>
              <a:rPr lang="es-ES" sz="1200" kern="1200" baseline="0" dirty="0" smtClean="0">
                <a:solidFill>
                  <a:schemeClr val="tx1"/>
                </a:solidFill>
                <a:latin typeface="+mn-lt"/>
                <a:ea typeface="+mn-ea"/>
                <a:cs typeface="+mn-cs"/>
                <a:sym typeface="Wingdings" pitchFamily="2" charset="2"/>
              </a:rPr>
              <a:t> </a:t>
            </a:r>
            <a:r>
              <a:rPr lang="es-ES" sz="1200" kern="1200" baseline="0" dirty="0" smtClean="0">
                <a:solidFill>
                  <a:schemeClr val="tx1"/>
                </a:solidFill>
                <a:latin typeface="+mn-lt"/>
                <a:ea typeface="+mn-ea"/>
                <a:cs typeface="+mn-cs"/>
              </a:rPr>
              <a:t>tiempo de propagación de la señal de un nodo a otro.</a:t>
            </a:r>
          </a:p>
          <a:p>
            <a:r>
              <a:rPr lang="es-ES" sz="1200" kern="1200" baseline="0" dirty="0" smtClean="0">
                <a:solidFill>
                  <a:schemeClr val="tx1"/>
                </a:solidFill>
                <a:latin typeface="+mn-lt"/>
                <a:ea typeface="+mn-ea"/>
                <a:cs typeface="+mn-cs"/>
              </a:rPr>
              <a:t>Tiempo de transmisión </a:t>
            </a:r>
            <a:r>
              <a:rPr lang="es-ES" sz="1200" kern="1200" baseline="0" dirty="0" smtClean="0">
                <a:solidFill>
                  <a:schemeClr val="tx1"/>
                </a:solidFill>
                <a:latin typeface="+mn-lt"/>
                <a:ea typeface="+mn-ea"/>
                <a:cs typeface="+mn-cs"/>
                <a:sym typeface="Wingdings" pitchFamily="2" charset="2"/>
              </a:rPr>
              <a:t> </a:t>
            </a:r>
            <a:r>
              <a:rPr lang="es-ES" sz="1200" kern="1200" baseline="0" dirty="0" smtClean="0">
                <a:solidFill>
                  <a:schemeClr val="tx1"/>
                </a:solidFill>
                <a:latin typeface="+mn-lt"/>
                <a:ea typeface="+mn-ea"/>
                <a:cs typeface="+mn-cs"/>
              </a:rPr>
              <a:t>tiempo que tarda el emisor en emitir los datos.</a:t>
            </a:r>
          </a:p>
          <a:p>
            <a:r>
              <a:rPr lang="es-MX" sz="1200" kern="1200" baseline="0" dirty="0" smtClean="0">
                <a:solidFill>
                  <a:schemeClr val="tx1"/>
                </a:solidFill>
                <a:latin typeface="+mn-lt"/>
                <a:ea typeface="+mn-ea"/>
                <a:cs typeface="+mn-cs"/>
              </a:rPr>
              <a:t>Analogía </a:t>
            </a:r>
            <a:r>
              <a:rPr lang="es-MX" sz="1200" kern="1200" baseline="0" dirty="0" smtClean="0">
                <a:solidFill>
                  <a:schemeClr val="tx1"/>
                </a:solidFill>
                <a:latin typeface="+mn-lt"/>
                <a:ea typeface="+mn-ea"/>
                <a:cs typeface="+mn-cs"/>
                <a:sym typeface="Wingdings" pitchFamily="2" charset="2"/>
              </a:rPr>
              <a:t> casetas de autos</a:t>
            </a:r>
            <a:endParaRPr lang="es-ES" sz="1200" kern="1200" baseline="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63</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1 </a:t>
            </a:r>
            <a:r>
              <a:rPr lang="es-MX" dirty="0" smtClean="0">
                <a:sym typeface="Wingdings" pitchFamily="2" charset="2"/>
              </a:rPr>
              <a:t> número</a:t>
            </a:r>
            <a:r>
              <a:rPr lang="es-MX" baseline="0" dirty="0" smtClean="0">
                <a:sym typeface="Wingdings" pitchFamily="2" charset="2"/>
              </a:rPr>
              <a:t> del enrutador</a:t>
            </a:r>
          </a:p>
          <a:p>
            <a:r>
              <a:rPr lang="es-MX" baseline="0" dirty="0" smtClean="0">
                <a:sym typeface="Wingdings" pitchFamily="2" charset="2"/>
              </a:rPr>
              <a:t>2  nombre del enrutador </a:t>
            </a:r>
          </a:p>
          <a:p>
            <a:r>
              <a:rPr lang="es-MX" baseline="0" dirty="0" smtClean="0">
                <a:sym typeface="Wingdings" pitchFamily="2" charset="2"/>
              </a:rPr>
              <a:t>3  IP del enrutador</a:t>
            </a:r>
          </a:p>
          <a:p>
            <a:r>
              <a:rPr lang="es-MX" baseline="0" dirty="0" smtClean="0">
                <a:sym typeface="Wingdings" pitchFamily="2" charset="2"/>
              </a:rPr>
              <a:t>4, 5 y 6  round </a:t>
            </a:r>
            <a:r>
              <a:rPr lang="es-MX" baseline="0" dirty="0" err="1" smtClean="0">
                <a:sym typeface="Wingdings" pitchFamily="2" charset="2"/>
              </a:rPr>
              <a:t>trip</a:t>
            </a:r>
            <a:r>
              <a:rPr lang="es-MX" baseline="0" dirty="0" smtClean="0">
                <a:sym typeface="Wingdings" pitchFamily="2" charset="2"/>
              </a:rPr>
              <a:t> </a:t>
            </a:r>
            <a:r>
              <a:rPr lang="es-MX" baseline="0" dirty="0" err="1" smtClean="0">
                <a:sym typeface="Wingdings" pitchFamily="2" charset="2"/>
              </a:rPr>
              <a:t>delay</a:t>
            </a:r>
            <a:endParaRPr lang="es-MX" baseline="0" dirty="0" smtClean="0">
              <a:sym typeface="Wingdings" pitchFamily="2" charset="2"/>
            </a:endParaRPr>
          </a:p>
          <a:p>
            <a:r>
              <a:rPr lang="es-MX" baseline="0" dirty="0" smtClean="0">
                <a:sym typeface="Wingdings" pitchFamily="2" charset="2"/>
              </a:rPr>
              <a:t>El primer tiempo incluye todos los retardos (transmisión, propagación, procesamiento enrutador y fila de espera)</a:t>
            </a:r>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68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a:t>
            </a:r>
            <a:r>
              <a:rPr lang="es-ES" b="1" dirty="0" smtClean="0"/>
              <a:t>ancho de Banda </a:t>
            </a:r>
            <a:r>
              <a:rPr lang="es-ES" dirty="0" smtClean="0"/>
              <a:t>es la capacidad máxima que tienes para transferir información entre tu computadora hasta el primer acceso (Puerto) a la nube de Internet. </a:t>
            </a:r>
          </a:p>
          <a:p>
            <a:r>
              <a:rPr lang="es-ES" dirty="0" smtClean="0"/>
              <a:t/>
            </a:r>
            <a:br>
              <a:rPr lang="es-ES" dirty="0" smtClean="0"/>
            </a:br>
            <a:r>
              <a:rPr lang="es-ES" dirty="0" smtClean="0"/>
              <a:t>La </a:t>
            </a:r>
            <a:r>
              <a:rPr lang="es-ES" b="1" dirty="0" smtClean="0"/>
              <a:t>tasa de transferencia </a:t>
            </a:r>
            <a:r>
              <a:rPr lang="es-ES" dirty="0" smtClean="0"/>
              <a:t>es la cantidad de información por segundo que puede ser enviada entre un servidor de acceso o aplicaciones a tu computadora, ésta se ve afectada por las horas pico, tráfico en la red, velocidad de acceso y capacidad de transacciones en los servidores Web y de aplicaciones.</a:t>
            </a:r>
          </a:p>
          <a:p>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70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Iniciar</a:t>
            </a:r>
            <a:r>
              <a:rPr lang="es-MX" baseline="0" dirty="0" smtClean="0"/>
              <a:t> una comunicación con una persona.</a:t>
            </a:r>
          </a:p>
          <a:p>
            <a:r>
              <a:rPr lang="es-MX" baseline="0" dirty="0" smtClean="0"/>
              <a:t>En un diálogo entre un profesor y un alumno.</a:t>
            </a:r>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dirty="0" err="1" smtClean="0"/>
              <a:t>Streaming</a:t>
            </a:r>
            <a:r>
              <a:rPr lang="es-ES" dirty="0" smtClean="0"/>
              <a:t> es un término que se refiere a ver u oír un archivo directamente en una página web sin necesidad de descargarlo antes</a:t>
            </a:r>
            <a:r>
              <a:rPr lang="es-ES" baseline="0" dirty="0" smtClean="0"/>
              <a:t> a la computadora</a:t>
            </a:r>
            <a:r>
              <a:rPr lang="es-ES" dirty="0" smtClean="0"/>
              <a:t>.</a:t>
            </a:r>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Será más rápido la descarga ya que las velocidades pueden ser:</a:t>
            </a:r>
          </a:p>
          <a:p>
            <a:r>
              <a:rPr lang="es-ES" dirty="0" smtClean="0"/>
              <a:t>Descarga</a:t>
            </a:r>
            <a:r>
              <a:rPr lang="es-ES" sz="1000" i="1" dirty="0" smtClean="0"/>
              <a:t>(recibiendo)</a:t>
            </a:r>
            <a:r>
              <a:rPr lang="es-ES" dirty="0" smtClean="0"/>
              <a:t> </a:t>
            </a:r>
            <a:r>
              <a:rPr lang="es-ES" dirty="0" smtClean="0">
                <a:sym typeface="Wingdings" pitchFamily="2" charset="2"/>
              </a:rPr>
              <a:t></a:t>
            </a:r>
            <a:r>
              <a:rPr lang="es-ES" dirty="0" smtClean="0"/>
              <a:t>1.5 a 6 </a:t>
            </a:r>
            <a:r>
              <a:rPr lang="es-ES" dirty="0" err="1" smtClean="0"/>
              <a:t>Mbits</a:t>
            </a:r>
            <a:r>
              <a:rPr lang="es-ES" dirty="0" smtClean="0"/>
              <a:t> por segundos </a:t>
            </a:r>
          </a:p>
          <a:p>
            <a:r>
              <a:rPr lang="es-ES" dirty="0" smtClean="0"/>
              <a:t>Subiendo</a:t>
            </a:r>
            <a:r>
              <a:rPr lang="es-ES" sz="1000" i="1" dirty="0" smtClean="0"/>
              <a:t>(enviando)</a:t>
            </a:r>
            <a:r>
              <a:rPr lang="es-ES" dirty="0" smtClean="0"/>
              <a:t> </a:t>
            </a:r>
            <a:r>
              <a:rPr lang="es-ES" dirty="0" smtClean="0">
                <a:sym typeface="Wingdings" pitchFamily="2" charset="2"/>
              </a:rPr>
              <a:t></a:t>
            </a:r>
            <a:r>
              <a:rPr lang="es-ES" dirty="0" smtClean="0"/>
              <a:t>16 a 576 </a:t>
            </a:r>
            <a:r>
              <a:rPr lang="es-ES" dirty="0" err="1" smtClean="0"/>
              <a:t>Kbits</a:t>
            </a:r>
            <a:r>
              <a:rPr lang="es-ES" dirty="0" smtClean="0"/>
              <a:t> por</a:t>
            </a:r>
            <a:r>
              <a:rPr lang="es-ES" baseline="0" dirty="0" smtClean="0"/>
              <a:t> segundos</a:t>
            </a:r>
          </a:p>
          <a:p>
            <a:endParaRPr lang="es-MX" baseline="0" dirty="0" smtClean="0"/>
          </a:p>
          <a:p>
            <a:r>
              <a:rPr lang="es-MX" baseline="0" dirty="0" smtClean="0"/>
              <a:t>CATV </a:t>
            </a:r>
            <a:r>
              <a:rPr lang="es-MX" baseline="0" dirty="0" smtClean="0">
                <a:sym typeface="Wingdings" pitchFamily="2" charset="2"/>
              </a:rPr>
              <a:t> </a:t>
            </a:r>
            <a:r>
              <a:rPr lang="es-ES" dirty="0" err="1" smtClean="0"/>
              <a:t>Community</a:t>
            </a:r>
            <a:r>
              <a:rPr lang="es-ES" dirty="0" smtClean="0"/>
              <a:t> </a:t>
            </a:r>
            <a:r>
              <a:rPr lang="es-ES" dirty="0" err="1" smtClean="0"/>
              <a:t>Antenna</a:t>
            </a:r>
            <a:r>
              <a:rPr lang="es-ES" dirty="0" smtClean="0"/>
              <a:t> </a:t>
            </a:r>
            <a:r>
              <a:rPr lang="es-ES" dirty="0" err="1" smtClean="0"/>
              <a:t>Television</a:t>
            </a:r>
            <a:r>
              <a:rPr lang="es-ES" dirty="0" smtClean="0"/>
              <a:t> </a:t>
            </a:r>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EEFD2-207D-44A7-B3AF-149B6ECB0C75}" type="slidenum">
              <a:rPr lang="en-US"/>
              <a:pPr/>
              <a:t>11</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3AD88-764F-4A81-9FFB-6FACD3EBA914}" type="slidenum">
              <a:rPr lang="en-US"/>
              <a:pPr/>
              <a:t>12</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58A5D-6445-4806-A96D-91AB3EE20227}" type="slidenum">
              <a:rPr lang="en-US"/>
              <a:pPr/>
              <a:t>13</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s-MX" sz="1200" dirty="0" err="1" smtClean="0"/>
              <a:t>Splitter</a:t>
            </a:r>
            <a:r>
              <a:rPr lang="es-MX" sz="1200" dirty="0" smtClean="0"/>
              <a:t> </a:t>
            </a:r>
            <a:r>
              <a:rPr lang="es-MX" sz="1200" dirty="0" smtClean="0">
                <a:sym typeface="Wingdings" pitchFamily="2" charset="2"/>
              </a:rPr>
              <a:t> </a:t>
            </a:r>
            <a:r>
              <a:rPr lang="es-ES" sz="1200" dirty="0" smtClean="0"/>
              <a:t>(filtro DSL). Filtro analógico instalado en teléfonos y otros dispositivos analógicos para prevenir interferencias entre esos dispositivos y un servicio </a:t>
            </a:r>
            <a:r>
              <a:rPr lang="es-ES" sz="1200" u="none" dirty="0" smtClean="0">
                <a:hlinkClick r:id="rId3"/>
              </a:rPr>
              <a:t>DSL</a:t>
            </a:r>
            <a:r>
              <a:rPr lang="es-ES" sz="1200" dirty="0" smtClean="0"/>
              <a:t> que opera sobre la misma línea.</a:t>
            </a:r>
          </a:p>
          <a:p>
            <a:r>
              <a:rPr lang="es-MX" sz="1200" baseline="0" dirty="0" smtClean="0"/>
              <a:t> Set-Top Box </a:t>
            </a:r>
            <a:r>
              <a:rPr lang="es-MX" sz="1200" baseline="0" dirty="0" smtClean="0">
                <a:sym typeface="Wingdings" pitchFamily="2" charset="2"/>
              </a:rPr>
              <a:t> </a:t>
            </a:r>
            <a:r>
              <a:rPr lang="es-ES" sz="1200" dirty="0" smtClean="0"/>
              <a:t>dispositivo que se conecta a un televisor y a alguna señal externa, y que convierte la señal en contenido que es mostrado en pantalla. Permite, por ejemplo, </a:t>
            </a:r>
            <a:r>
              <a:rPr lang="es-ES" sz="1200" dirty="0" smtClean="0">
                <a:hlinkClick r:id="rId4"/>
              </a:rPr>
              <a:t>navegar</a:t>
            </a:r>
            <a:r>
              <a:rPr lang="es-ES" sz="1200" dirty="0" smtClean="0"/>
              <a:t> por la </a:t>
            </a:r>
            <a:r>
              <a:rPr lang="es-ES" sz="1200" dirty="0" err="1" smtClean="0">
                <a:hlinkClick r:id="rId5"/>
              </a:rPr>
              <a:t>www</a:t>
            </a:r>
            <a:r>
              <a:rPr lang="es-ES" sz="1200" dirty="0" smtClean="0"/>
              <a:t> utilizando el televisor como </a:t>
            </a:r>
            <a:r>
              <a:rPr lang="es-ES" sz="1200" dirty="0" smtClean="0">
                <a:hlinkClick r:id="rId6"/>
              </a:rPr>
              <a:t>monitor</a:t>
            </a:r>
            <a:r>
              <a:rPr lang="es-ES" sz="1200" dirty="0" smtClean="0"/>
              <a:t>.</a:t>
            </a:r>
            <a:endParaRPr lang="es-E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4F07C-D214-4E7A-A229-0EE1D4490747}" type="slidenum">
              <a:rPr lang="en-US"/>
              <a:pPr/>
              <a:t>14</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s-MX" dirty="0" smtClean="0"/>
              <a:t>FDM </a:t>
            </a:r>
            <a:r>
              <a:rPr lang="es-MX" dirty="0" smtClean="0">
                <a:sym typeface="Wingdings" pitchFamily="2" charset="2"/>
              </a:rPr>
              <a:t> </a:t>
            </a:r>
            <a:r>
              <a:rPr lang="es-ES" i="1" dirty="0" err="1" smtClean="0"/>
              <a:t>Frequency</a:t>
            </a:r>
            <a:r>
              <a:rPr lang="es-ES" i="1" dirty="0" smtClean="0"/>
              <a:t> </a:t>
            </a:r>
            <a:r>
              <a:rPr lang="es-ES" i="1" dirty="0" err="1" smtClean="0"/>
              <a:t>Division</a:t>
            </a:r>
            <a:r>
              <a:rPr lang="es-ES" i="1" dirty="0" smtClean="0"/>
              <a:t> </a:t>
            </a:r>
            <a:r>
              <a:rPr lang="es-ES" i="1" dirty="0" err="1" smtClean="0"/>
              <a:t>Multiplexing</a:t>
            </a:r>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9C9A6D8-C46F-4BD2-A51F-E25E5B1FF841}" type="slidenum">
              <a:rPr lang="es-ES" smtClean="0"/>
              <a:pPr/>
              <a:t>18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EBE6525A-E72A-4EFC-AFC8-DCC53BE59F24}" type="datetime1">
              <a:rPr lang="es-ES" smtClean="0"/>
              <a:pPr/>
              <a:t>27/10/2008</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8E9EA971-267B-4C68-8D7F-AE83A1F219EA}" type="slidenum">
              <a:rPr lang="es-ES" smtClean="0"/>
              <a:pPr/>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03CAB35-53E7-4F35-838C-AACF3D53A489}" type="datetime1">
              <a:rPr lang="es-ES" smtClean="0"/>
              <a:pPr/>
              <a:t>27/10/2008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9EA971-267B-4C68-8D7F-AE83A1F219E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750676F-425D-4136-9B87-2A368B21951E}" type="datetime1">
              <a:rPr lang="es-ES" smtClean="0"/>
              <a:pPr/>
              <a:t>27/10/2008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9EA971-267B-4C68-8D7F-AE83A1F219E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370013" y="301625"/>
            <a:ext cx="7313612"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370013" y="1827213"/>
            <a:ext cx="7313612"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370013" y="3960813"/>
            <a:ext cx="7313612"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8400"/>
            <a:ext cx="2133600" cy="457200"/>
          </a:xfrm>
        </p:spPr>
        <p:txBody>
          <a:bodyPr/>
          <a:lstStyle>
            <a:lvl1pPr>
              <a:defRPr/>
            </a:lvl1pPr>
          </a:lstStyle>
          <a:p>
            <a:fld id="{696FDF31-6277-4119-8782-86B9A52BC193}" type="datetime1">
              <a:rPr lang="es-ES" smtClean="0"/>
              <a:pPr/>
              <a:t>27/10/2008</a:t>
            </a:fld>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6395A84A-D5B3-4C8A-A8D1-DE51A2E2A1E9}"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1370013" y="301625"/>
            <a:ext cx="7313612"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370013" y="1827213"/>
            <a:ext cx="7313612"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370013" y="3960813"/>
            <a:ext cx="7313612"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8400"/>
            <a:ext cx="2133600" cy="457200"/>
          </a:xfrm>
        </p:spPr>
        <p:txBody>
          <a:bodyPr/>
          <a:lstStyle>
            <a:lvl1pPr>
              <a:defRPr/>
            </a:lvl1pPr>
          </a:lstStyle>
          <a:p>
            <a:fld id="{4373B9B3-9DE8-4028-8FA5-54038C77B331}" type="datetime1">
              <a:rPr lang="es-ES" smtClean="0"/>
              <a:pPr/>
              <a:t>27/10/2008</a:t>
            </a:fld>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fld id="{58D73BA8-2976-4882-B4A4-98BC0FCDCB75}"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2238"/>
            <a:ext cx="7543800" cy="12954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457200" y="1719263"/>
            <a:ext cx="8229600" cy="4411662"/>
          </a:xfrm>
        </p:spPr>
        <p:txBody>
          <a:bodyPr/>
          <a:lstStyle/>
          <a:p>
            <a:endParaRPr lang="es-ES"/>
          </a:p>
        </p:txBody>
      </p:sp>
      <p:sp>
        <p:nvSpPr>
          <p:cNvPr id="4" name="3 Marcador de fecha"/>
          <p:cNvSpPr>
            <a:spLocks noGrp="1"/>
          </p:cNvSpPr>
          <p:nvPr>
            <p:ph type="dt" sz="half" idx="10"/>
          </p:nvPr>
        </p:nvSpPr>
        <p:spPr>
          <a:xfrm>
            <a:off x="457200" y="6248400"/>
            <a:ext cx="2133600" cy="457200"/>
          </a:xfrm>
        </p:spPr>
        <p:txBody>
          <a:bodyPr/>
          <a:lstStyle>
            <a:lvl1pPr>
              <a:defRPr/>
            </a:lvl1pPr>
          </a:lstStyle>
          <a:p>
            <a:fld id="{3BFE8303-4863-4166-B232-32AA26DFF3F8}" type="datetime1">
              <a:rPr lang="es-ES" altLang="en-US" smtClean="0"/>
              <a:pPr/>
              <a:t>27/10/2008</a:t>
            </a:fld>
            <a:endParaRPr lang="es-ES" altLang="en-U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ltLang="en-US"/>
          </a:p>
        </p:txBody>
      </p:sp>
      <p:sp>
        <p:nvSpPr>
          <p:cNvPr id="6" name="5 Marcador de número de diapositiva"/>
          <p:cNvSpPr>
            <a:spLocks noGrp="1"/>
          </p:cNvSpPr>
          <p:nvPr>
            <p:ph type="sldNum" sz="quarter" idx="12"/>
          </p:nvPr>
        </p:nvSpPr>
        <p:spPr>
          <a:xfrm>
            <a:off x="6553200" y="6248400"/>
            <a:ext cx="2133600" cy="457200"/>
          </a:xfrm>
        </p:spPr>
        <p:txBody>
          <a:bodyPr/>
          <a:lstStyle>
            <a:lvl1pPr>
              <a:defRPr/>
            </a:lvl1pPr>
          </a:lstStyle>
          <a:p>
            <a:fld id="{B9A46F9B-6978-49F9-8F8E-5EAEA97B9BAC}" type="slidenum">
              <a:rPr lang="es-ES" altLang="en-US"/>
              <a:pPr/>
              <a:t>‹Nº›</a:t>
            </a:fld>
            <a:endParaRPr lang="es-E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450FAD7F-E386-4E21-A431-6965B096454E}" type="datetime1">
              <a:rPr lang="es-ES" smtClean="0"/>
              <a:pPr/>
              <a:t>27/10/2008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9EA971-267B-4C68-8D7F-AE83A1F219EA}" type="slidenum">
              <a:rPr lang="es-ES" smtClean="0"/>
              <a:pPr/>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0FAF488C-BCF9-4B24-9F04-24082F1E8D10}" type="datetime1">
              <a:rPr lang="es-ES" smtClean="0"/>
              <a:pPr/>
              <a:t>27/10/2008</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8E9EA971-267B-4C68-8D7F-AE83A1F219EA}"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AA1ABE3-CDDD-4D36-9C40-B586D9E62FAE}" type="datetime1">
              <a:rPr lang="es-ES" smtClean="0"/>
              <a:pPr/>
              <a:t>27/10/2008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9EA971-267B-4C68-8D7F-AE83A1F219EA}" type="slidenum">
              <a:rPr lang="es-ES" smtClean="0"/>
              <a:pPr/>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EDCFC9DF-0698-4BE9-8B68-669E097F82A6}" type="datetime1">
              <a:rPr lang="es-ES" smtClean="0"/>
              <a:pPr/>
              <a:t>27/10/2008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E9EA971-267B-4C68-8D7F-AE83A1F219EA}" type="slidenum">
              <a:rPr lang="es-ES" smtClean="0"/>
              <a:pPr/>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A759DE1-1A1E-42D0-957F-336CB79A847F}" type="datetime1">
              <a:rPr lang="es-ES" smtClean="0"/>
              <a:pPr/>
              <a:t>27/10/2008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E9EA971-267B-4C68-8D7F-AE83A1F219E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11C46F1-E0D8-4E0C-83BC-A1A585F87476}" type="datetime1">
              <a:rPr lang="es-ES" smtClean="0"/>
              <a:pPr/>
              <a:t>27/10/2008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E9EA971-267B-4C68-8D7F-AE83A1F219E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865F7A3-7B47-4394-A84A-649E40237729}" type="datetime1">
              <a:rPr lang="es-ES" smtClean="0"/>
              <a:pPr/>
              <a:t>27/10/2008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9EA971-267B-4C68-8D7F-AE83A1F219EA}" type="slidenum">
              <a:rPr lang="es-ES" smtClean="0"/>
              <a:pPr/>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410854F-BE14-46D2-8C3A-A194CFEE00B7}" type="datetime1">
              <a:rPr lang="es-ES" smtClean="0"/>
              <a:pPr/>
              <a:t>27/10/2008</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8E9EA971-267B-4C68-8D7F-AE83A1F219EA}" type="slidenum">
              <a:rPr lang="es-ES" smtClean="0"/>
              <a:pPr/>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866612B-017A-49A5-9E59-3CE8D4982EFF}" type="datetime1">
              <a:rPr lang="es-ES" smtClean="0"/>
              <a:pPr/>
              <a:t>27/10/2008</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E9EA971-267B-4C68-8D7F-AE83A1F219E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abledatacomnews.com/cmic/diagram.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hyperlink" Target="http://www.radioptica.com/Radio/material_rad.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s.wikipedia.org/wiki/Telnet" TargetMode="External"/><Relationship Id="rId13" Type="http://schemas.openxmlformats.org/officeDocument/2006/relationships/hyperlink" Target="http://es.wikipedia.org/wiki/IRC" TargetMode="External"/><Relationship Id="rId18" Type="http://schemas.openxmlformats.org/officeDocument/2006/relationships/hyperlink" Target="http://es.wikipedia.org/wiki/Descarga_Directa" TargetMode="External"/><Relationship Id="rId3" Type="http://schemas.openxmlformats.org/officeDocument/2006/relationships/image" Target="../media/image3.png"/><Relationship Id="rId21" Type="http://schemas.openxmlformats.org/officeDocument/2006/relationships/hyperlink" Target="http://es.wikipedia.org/wiki/Miro" TargetMode="External"/><Relationship Id="rId7" Type="http://schemas.openxmlformats.org/officeDocument/2006/relationships/hyperlink" Target="http://es.wikipedia.org/wiki/SSH" TargetMode="External"/><Relationship Id="rId12" Type="http://schemas.openxmlformats.org/officeDocument/2006/relationships/hyperlink" Target="http://es.wikipedia.org/wiki/NNTP" TargetMode="External"/><Relationship Id="rId17" Type="http://schemas.openxmlformats.org/officeDocument/2006/relationships/hyperlink" Target="http://es.wikipedia.org/wiki/P2M" TargetMode="External"/><Relationship Id="rId2" Type="http://schemas.openxmlformats.org/officeDocument/2006/relationships/image" Target="../media/image2.png"/><Relationship Id="rId16" Type="http://schemas.openxmlformats.org/officeDocument/2006/relationships/hyperlink" Target="http://es.wikipedia.org/wiki/P2P" TargetMode="External"/><Relationship Id="rId20" Type="http://schemas.openxmlformats.org/officeDocument/2006/relationships/hyperlink" Target="http://es.wikipedia.org/wiki/P2PTV" TargetMode="External"/><Relationship Id="rId1" Type="http://schemas.openxmlformats.org/officeDocument/2006/relationships/slideLayout" Target="../slideLayouts/slideLayout2.xml"/><Relationship Id="rId6" Type="http://schemas.openxmlformats.org/officeDocument/2006/relationships/hyperlink" Target="http://es.wikipedia.org/wiki/EyeOS" TargetMode="External"/><Relationship Id="rId11" Type="http://schemas.openxmlformats.org/officeDocument/2006/relationships/hyperlink" Target="http://es.wikipedia.org/wiki/POP" TargetMode="External"/><Relationship Id="rId24" Type="http://schemas.openxmlformats.org/officeDocument/2006/relationships/hyperlink" Target="http://es.wikipedia.org/wiki/Juegos_en_l%C3%ADnea" TargetMode="External"/><Relationship Id="rId5" Type="http://schemas.openxmlformats.org/officeDocument/2006/relationships/hyperlink" Target="http://es.wikipedia.org/wiki/WebOS" TargetMode="External"/><Relationship Id="rId15" Type="http://schemas.openxmlformats.org/officeDocument/2006/relationships/hyperlink" Target="http://es.wikipedia.org/wiki/Mensajer%C3%ADa_instant%C3%A1nea" TargetMode="External"/><Relationship Id="rId23" Type="http://schemas.openxmlformats.org/officeDocument/2006/relationships/hyperlink" Target="http://es.wikipedia.org/w/index.php?title=Videocast&amp;action=edit&amp;redlink=1" TargetMode="External"/><Relationship Id="rId10" Type="http://schemas.openxmlformats.org/officeDocument/2006/relationships/hyperlink" Target="http://es.wikipedia.org/wiki/SMTP" TargetMode="External"/><Relationship Id="rId19" Type="http://schemas.openxmlformats.org/officeDocument/2006/relationships/hyperlink" Target="http://es.wikipedia.org/wiki/Podcast" TargetMode="External"/><Relationship Id="rId4" Type="http://schemas.openxmlformats.org/officeDocument/2006/relationships/image" Target="../media/image4.png"/><Relationship Id="rId9" Type="http://schemas.openxmlformats.org/officeDocument/2006/relationships/hyperlink" Target="http://es.wikipedia.org/wiki/FTP" TargetMode="External"/><Relationship Id="rId14" Type="http://schemas.openxmlformats.org/officeDocument/2006/relationships/hyperlink" Target="http://es.wikipedia.org/wiki/Chat" TargetMode="External"/><Relationship Id="rId22" Type="http://schemas.openxmlformats.org/officeDocument/2006/relationships/hyperlink" Target="http://es.wikipedia.org/wiki/Joos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jpe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mlDrawing" Target="../drawings/vmlDrawing4.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media.pearsoncmg.com/aw/aw_kurose_network_2/applets/transmission/delay.html" TargetMode="Externa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media.pearsoncmg.com/aw/aw_kurose_network_2/applets/queuing/queuing.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5.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es.wikipedia.org/wiki/Gigab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qlsummit.com/Articles/DataAccessMiddleware6.ht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dslspeedtest.info/dslspeedtest.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noAutofit/>
          </a:bodyPr>
          <a:lstStyle/>
          <a:p>
            <a:r>
              <a:rPr lang="es-MX" sz="4800" b="1" dirty="0" smtClean="0">
                <a:solidFill>
                  <a:schemeClr val="accent1">
                    <a:lumMod val="60000"/>
                    <a:lumOff val="40000"/>
                  </a:schemeClr>
                </a:solidFill>
                <a:latin typeface="Maiandra GD" pitchFamily="34" charset="0"/>
              </a:rPr>
              <a:t>Redes de Computadoras e</a:t>
            </a:r>
          </a:p>
          <a:p>
            <a:r>
              <a:rPr lang="es-MX" sz="4800" b="1" dirty="0" smtClean="0">
                <a:solidFill>
                  <a:schemeClr val="accent1">
                    <a:lumMod val="60000"/>
                    <a:lumOff val="40000"/>
                  </a:schemeClr>
                </a:solidFill>
                <a:latin typeface="Maiandra GD" pitchFamily="34" charset="0"/>
              </a:rPr>
              <a:t>Internet</a:t>
            </a:r>
            <a:endParaRPr lang="es-ES" sz="4800" b="1" dirty="0">
              <a:solidFill>
                <a:schemeClr val="accent1">
                  <a:lumMod val="60000"/>
                  <a:lumOff val="40000"/>
                </a:schemeClr>
              </a:solidFill>
              <a:latin typeface="Maiandra GD" pitchFamily="34" charset="0"/>
            </a:endParaRPr>
          </a:p>
        </p:txBody>
      </p:sp>
      <p:sp>
        <p:nvSpPr>
          <p:cNvPr id="4" name="3 Marcador de número de diapositiva"/>
          <p:cNvSpPr>
            <a:spLocks noGrp="1"/>
          </p:cNvSpPr>
          <p:nvPr>
            <p:ph type="sldNum" sz="quarter" idx="12"/>
          </p:nvPr>
        </p:nvSpPr>
        <p:spPr/>
        <p:txBody>
          <a:bodyPr/>
          <a:lstStyle/>
          <a:p>
            <a:fld id="{8E9EA971-267B-4C68-8D7F-AE83A1F219EA}" type="slidenum">
              <a:rPr lang="es-ES" smtClean="0"/>
              <a:pPr/>
              <a:t>1</a:t>
            </a:fld>
            <a:endParaRPr lang="es-ES"/>
          </a:p>
        </p:txBody>
      </p:sp>
      <p:sp>
        <p:nvSpPr>
          <p:cNvPr id="2" name="1 Título"/>
          <p:cNvSpPr>
            <a:spLocks noGrp="1"/>
          </p:cNvSpPr>
          <p:nvPr>
            <p:ph type="ctrTitle"/>
          </p:nvPr>
        </p:nvSpPr>
        <p:spPr/>
        <p:txBody>
          <a:bodyPr>
            <a:normAutofit/>
          </a:bodyPr>
          <a:lstStyle/>
          <a:p>
            <a:r>
              <a:rPr lang="es-MX" sz="8000" b="1" dirty="0" smtClean="0">
                <a:effectLst>
                  <a:outerShdw blurRad="38100" dist="38100" dir="2700000" algn="tl">
                    <a:srgbClr val="000000">
                      <a:alpha val="43137"/>
                    </a:srgbClr>
                  </a:outerShdw>
                </a:effectLst>
                <a:latin typeface="Maiandra GD" pitchFamily="34" charset="0"/>
              </a:rPr>
              <a:t>Capítulo 1</a:t>
            </a:r>
            <a:endParaRPr lang="es-ES" sz="8000" b="1" dirty="0">
              <a:effectLst>
                <a:outerShdw blurRad="38100" dist="38100" dir="2700000" algn="tl">
                  <a:srgbClr val="000000">
                    <a:alpha val="43137"/>
                  </a:srgbClr>
                </a:outerShdw>
              </a:effectLst>
              <a:latin typeface="Maiandra G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8E9EA971-267B-4C68-8D7F-AE83A1F219EA}" type="slidenum">
              <a:rPr lang="es-ES" smtClean="0"/>
              <a:pPr/>
              <a:t>10</a:t>
            </a:fld>
            <a:endParaRPr lang="es-ES"/>
          </a:p>
        </p:txBody>
      </p:sp>
      <p:pic>
        <p:nvPicPr>
          <p:cNvPr id="4" name="Picture 3" descr="transport"/>
          <p:cNvPicPr>
            <a:picLocks noGrp="1" noChangeAspect="1" noChangeArrowheads="1"/>
          </p:cNvPicPr>
          <p:nvPr>
            <p:ph sz="quarter" idx="1"/>
          </p:nvPr>
        </p:nvPicPr>
        <p:blipFill>
          <a:blip r:embed="rId2"/>
          <a:srcRect/>
          <a:stretch>
            <a:fillRect/>
          </a:stretch>
        </p:blipFill>
        <p:spPr bwMode="auto">
          <a:xfrm>
            <a:off x="857224" y="309339"/>
            <a:ext cx="7572428" cy="5557392"/>
          </a:xfrm>
          <a:prstGeom prst="rect">
            <a:avLst/>
          </a:prstGeom>
          <a:noFill/>
        </p:spPr>
      </p:pic>
      <p:sp>
        <p:nvSpPr>
          <p:cNvPr id="5" name="Text Box 4"/>
          <p:cNvSpPr txBox="1">
            <a:spLocks noChangeArrowheads="1"/>
          </p:cNvSpPr>
          <p:nvPr/>
        </p:nvSpPr>
        <p:spPr bwMode="auto">
          <a:xfrm>
            <a:off x="2510768" y="6072206"/>
            <a:ext cx="4633000" cy="430887"/>
          </a:xfrm>
          <a:prstGeom prst="rect">
            <a:avLst/>
          </a:prstGeom>
          <a:noFill/>
          <a:ln w="9525">
            <a:noFill/>
            <a:miter lim="800000"/>
            <a:headEnd/>
            <a:tailEnd/>
          </a:ln>
          <a:effectLst/>
        </p:spPr>
        <p:txBody>
          <a:bodyPr wrap="none">
            <a:spAutoFit/>
          </a:bodyPr>
          <a:lstStyle/>
          <a:p>
            <a:r>
              <a:rPr lang="en-US" sz="1100" dirty="0" smtClean="0">
                <a:latin typeface="Lucida Handwriting" pitchFamily="66" charset="0"/>
                <a:hlinkClick r:id="rId3"/>
              </a:rPr>
              <a:t>http</a:t>
            </a:r>
            <a:r>
              <a:rPr lang="en-US" sz="1100" dirty="0">
                <a:latin typeface="Lucida Handwriting" pitchFamily="66" charset="0"/>
                <a:hlinkClick r:id="rId3"/>
              </a:rPr>
              <a:t>://</a:t>
            </a:r>
            <a:r>
              <a:rPr lang="en-US" sz="1100" dirty="0" smtClean="0">
                <a:latin typeface="Lucida Handwriting" pitchFamily="66" charset="0"/>
                <a:hlinkClick r:id="rId3"/>
              </a:rPr>
              <a:t>www.cabledatacomnews.com/cmic/diagram.html</a:t>
            </a:r>
            <a:endParaRPr lang="en-US" sz="1100" dirty="0" smtClean="0">
              <a:latin typeface="Lucida Handwriting" pitchFamily="66" charset="0"/>
            </a:endParaRPr>
          </a:p>
          <a:p>
            <a:endParaRPr lang="en-US" sz="1100" dirty="0">
              <a:latin typeface="Lucida Handwriting"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19100" y="211138"/>
            <a:ext cx="8229600" cy="1143000"/>
          </a:xfrm>
        </p:spPr>
        <p:txBody>
          <a:bodyPr/>
          <a:lstStyle/>
          <a:p>
            <a:r>
              <a:rPr lang="en-US" sz="2800" b="1" dirty="0" err="1" smtClean="0">
                <a:solidFill>
                  <a:schemeClr val="accent1"/>
                </a:solidFill>
                <a:latin typeface="Maiandra GD" pitchFamily="34" charset="0"/>
              </a:rPr>
              <a:t>Arquitectura</a:t>
            </a:r>
            <a:r>
              <a:rPr lang="en-US" sz="2800" b="1" dirty="0" smtClean="0">
                <a:solidFill>
                  <a:schemeClr val="accent1"/>
                </a:solidFill>
                <a:latin typeface="Maiandra GD" pitchFamily="34" charset="0"/>
              </a:rPr>
              <a:t> del </a:t>
            </a:r>
            <a:r>
              <a:rPr lang="en-US" sz="2800" b="1" dirty="0" err="1" smtClean="0">
                <a:solidFill>
                  <a:schemeClr val="accent1"/>
                </a:solidFill>
                <a:latin typeface="Maiandra GD" pitchFamily="34" charset="0"/>
              </a:rPr>
              <a:t>cableado</a:t>
            </a:r>
            <a:r>
              <a:rPr lang="en-US" sz="2800" b="1" dirty="0" smtClean="0">
                <a:solidFill>
                  <a:schemeClr val="accent1"/>
                </a:solidFill>
                <a:latin typeface="Maiandra GD" pitchFamily="34" charset="0"/>
              </a:rPr>
              <a:t> de </a:t>
            </a:r>
            <a:r>
              <a:rPr lang="en-US" sz="2800" b="1" dirty="0" err="1" smtClean="0">
                <a:solidFill>
                  <a:schemeClr val="accent1"/>
                </a:solidFill>
                <a:latin typeface="Maiandra GD" pitchFamily="34" charset="0"/>
              </a:rPr>
              <a:t>una</a:t>
            </a:r>
            <a:r>
              <a:rPr lang="en-US" sz="2800" b="1" dirty="0" smtClean="0">
                <a:solidFill>
                  <a:schemeClr val="accent1"/>
                </a:solidFill>
                <a:latin typeface="Maiandra GD" pitchFamily="34" charset="0"/>
              </a:rPr>
              <a:t> red</a:t>
            </a:r>
            <a:endParaRPr lang="en-US" sz="2800" b="1" dirty="0">
              <a:solidFill>
                <a:schemeClr val="accent1"/>
              </a:solidFill>
              <a:latin typeface="Maiandra GD" pitchFamily="34" charset="0"/>
            </a:endParaRPr>
          </a:p>
        </p:txBody>
      </p:sp>
      <p:sp>
        <p:nvSpPr>
          <p:cNvPr id="42" name="41 Marcador de número de diapositiva"/>
          <p:cNvSpPr>
            <a:spLocks noGrp="1"/>
          </p:cNvSpPr>
          <p:nvPr>
            <p:ph type="sldNum" sz="quarter" idx="12"/>
          </p:nvPr>
        </p:nvSpPr>
        <p:spPr/>
        <p:txBody>
          <a:bodyPr/>
          <a:lstStyle/>
          <a:p>
            <a:fld id="{8E9EA971-267B-4C68-8D7F-AE83A1F219EA}" type="slidenum">
              <a:rPr lang="es-ES" smtClean="0"/>
              <a:pPr/>
              <a:t>11</a:t>
            </a:fld>
            <a:endParaRPr lang="es-ES"/>
          </a:p>
        </p:txBody>
      </p:sp>
      <p:grpSp>
        <p:nvGrpSpPr>
          <p:cNvPr id="41" name="40 Grupo"/>
          <p:cNvGrpSpPr/>
          <p:nvPr/>
        </p:nvGrpSpPr>
        <p:grpSpPr>
          <a:xfrm>
            <a:off x="1000100" y="1857364"/>
            <a:ext cx="7196138" cy="3296228"/>
            <a:chOff x="1127125" y="3000372"/>
            <a:chExt cx="7196138" cy="3296228"/>
          </a:xfrm>
        </p:grpSpPr>
        <p:sp>
          <p:nvSpPr>
            <p:cNvPr id="229411" name="Text Box 35"/>
            <p:cNvSpPr txBox="1">
              <a:spLocks noChangeArrowheads="1"/>
            </p:cNvSpPr>
            <p:nvPr/>
          </p:nvSpPr>
          <p:spPr bwMode="auto">
            <a:xfrm>
              <a:off x="2146300" y="5711825"/>
              <a:ext cx="1996059" cy="584775"/>
            </a:xfrm>
            <a:prstGeom prst="rect">
              <a:avLst/>
            </a:prstGeom>
            <a:noFill/>
            <a:ln w="9525">
              <a:noFill/>
              <a:miter lim="800000"/>
              <a:headEnd/>
              <a:tailEnd/>
            </a:ln>
            <a:effectLst/>
          </p:spPr>
          <p:txBody>
            <a:bodyPr wrap="none">
              <a:spAutoFit/>
            </a:bodyPr>
            <a:lstStyle/>
            <a:p>
              <a:pPr algn="ctr" eaLnBrk="1" hangingPunct="1"/>
              <a:r>
                <a:rPr lang="en-US" sz="1600">
                  <a:latin typeface="Maiandra GD" pitchFamily="34" charset="0"/>
                </a:rPr>
                <a:t>cable distribution</a:t>
              </a:r>
            </a:p>
            <a:p>
              <a:pPr algn="ctr" eaLnBrk="1" hangingPunct="1"/>
              <a:r>
                <a:rPr lang="en-US" sz="1600">
                  <a:latin typeface="Maiandra GD" pitchFamily="34" charset="0"/>
                </a:rPr>
                <a:t>network (simplified)</a:t>
              </a:r>
            </a:p>
          </p:txBody>
        </p:sp>
        <p:grpSp>
          <p:nvGrpSpPr>
            <p:cNvPr id="40" name="39 Grupo"/>
            <p:cNvGrpSpPr/>
            <p:nvPr/>
          </p:nvGrpSpPr>
          <p:grpSpPr>
            <a:xfrm>
              <a:off x="1127125" y="3000372"/>
              <a:ext cx="7196138" cy="2863850"/>
              <a:chOff x="1127125" y="3057525"/>
              <a:chExt cx="7196138" cy="2863850"/>
            </a:xfrm>
          </p:grpSpPr>
          <p:pic>
            <p:nvPicPr>
              <p:cNvPr id="229379"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p:spPr>
          </p:pic>
          <p:pic>
            <p:nvPicPr>
              <p:cNvPr id="229380"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p:spPr>
          </p:pic>
          <p:pic>
            <p:nvPicPr>
              <p:cNvPr id="229381"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p:spPr>
          </p:pic>
          <p:grpSp>
            <p:nvGrpSpPr>
              <p:cNvPr id="2" name="Group 6"/>
              <p:cNvGrpSpPr>
                <a:grpSpLocks/>
              </p:cNvGrpSpPr>
              <p:nvPr/>
            </p:nvGrpSpPr>
            <p:grpSpPr bwMode="auto">
              <a:xfrm>
                <a:off x="3916363" y="4227513"/>
                <a:ext cx="255587" cy="633412"/>
                <a:chOff x="2055" y="2297"/>
                <a:chExt cx="161" cy="399"/>
              </a:xfrm>
            </p:grpSpPr>
            <p:sp>
              <p:nvSpPr>
                <p:cNvPr id="229383" name="Rectangle 7"/>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29384"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pic>
            <p:nvPicPr>
              <p:cNvPr id="229385"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p:spPr>
          </p:pic>
          <p:pic>
            <p:nvPicPr>
              <p:cNvPr id="229386"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p:spPr>
          </p:pic>
          <p:pic>
            <p:nvPicPr>
              <p:cNvPr id="229387"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p:spPr>
          </p:pic>
          <p:pic>
            <p:nvPicPr>
              <p:cNvPr id="229388"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p:spPr>
          </p:pic>
          <p:grpSp>
            <p:nvGrpSpPr>
              <p:cNvPr id="3" name="Group 13"/>
              <p:cNvGrpSpPr>
                <a:grpSpLocks/>
              </p:cNvGrpSpPr>
              <p:nvPr/>
            </p:nvGrpSpPr>
            <p:grpSpPr bwMode="auto">
              <a:xfrm flipV="1">
                <a:off x="6770688" y="4906963"/>
                <a:ext cx="255587" cy="820737"/>
                <a:chOff x="2459" y="2251"/>
                <a:chExt cx="161" cy="517"/>
              </a:xfrm>
            </p:grpSpPr>
            <p:sp>
              <p:nvSpPr>
                <p:cNvPr id="229390" name="Rectangle 14"/>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29391"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4" name="Group 16"/>
              <p:cNvGrpSpPr>
                <a:grpSpLocks/>
              </p:cNvGrpSpPr>
              <p:nvPr/>
            </p:nvGrpSpPr>
            <p:grpSpPr bwMode="auto">
              <a:xfrm flipV="1">
                <a:off x="5529263" y="4887913"/>
                <a:ext cx="255587" cy="379412"/>
                <a:chOff x="2315" y="2599"/>
                <a:chExt cx="161" cy="239"/>
              </a:xfrm>
            </p:grpSpPr>
            <p:sp>
              <p:nvSpPr>
                <p:cNvPr id="229393" name="Rectangle 17"/>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29394"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5" name="Group 19"/>
              <p:cNvGrpSpPr>
                <a:grpSpLocks/>
              </p:cNvGrpSpPr>
              <p:nvPr/>
            </p:nvGrpSpPr>
            <p:grpSpPr bwMode="auto">
              <a:xfrm flipV="1">
                <a:off x="4094163" y="4900613"/>
                <a:ext cx="255587" cy="633412"/>
                <a:chOff x="2055" y="2297"/>
                <a:chExt cx="161" cy="399"/>
              </a:xfrm>
            </p:grpSpPr>
            <p:sp>
              <p:nvSpPr>
                <p:cNvPr id="229396" name="Rectangle 20"/>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29397"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6" name="Group 22"/>
              <p:cNvGrpSpPr>
                <a:grpSpLocks/>
              </p:cNvGrpSpPr>
              <p:nvPr/>
            </p:nvGrpSpPr>
            <p:grpSpPr bwMode="auto">
              <a:xfrm>
                <a:off x="7126288" y="4246563"/>
                <a:ext cx="255587" cy="630237"/>
                <a:chOff x="3561" y="2643"/>
                <a:chExt cx="161" cy="397"/>
              </a:xfrm>
            </p:grpSpPr>
            <p:sp>
              <p:nvSpPr>
                <p:cNvPr id="229399" name="Rectangle 23"/>
                <p:cNvSpPr>
                  <a:spLocks noChangeArrowheads="1"/>
                </p:cNvSpPr>
                <p:nvPr/>
              </p:nvSpPr>
              <p:spPr bwMode="auto">
                <a:xfrm rot="-5400000">
                  <a:off x="3377"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29400"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7" name="Group 25"/>
              <p:cNvGrpSpPr>
                <a:grpSpLocks/>
              </p:cNvGrpSpPr>
              <p:nvPr/>
            </p:nvGrpSpPr>
            <p:grpSpPr bwMode="auto">
              <a:xfrm>
                <a:off x="5757863" y="4468813"/>
                <a:ext cx="255587" cy="379412"/>
                <a:chOff x="2315" y="2599"/>
                <a:chExt cx="161" cy="239"/>
              </a:xfrm>
            </p:grpSpPr>
            <p:sp>
              <p:nvSpPr>
                <p:cNvPr id="229402" name="Rectangle 26"/>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29403"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8" name="Group 28"/>
              <p:cNvGrpSpPr>
                <a:grpSpLocks/>
              </p:cNvGrpSpPr>
              <p:nvPr/>
            </p:nvGrpSpPr>
            <p:grpSpPr bwMode="auto">
              <a:xfrm>
                <a:off x="5221288" y="4030663"/>
                <a:ext cx="255587" cy="820737"/>
                <a:chOff x="2459" y="2251"/>
                <a:chExt cx="161" cy="517"/>
              </a:xfrm>
            </p:grpSpPr>
            <p:sp>
              <p:nvSpPr>
                <p:cNvPr id="229405" name="Rectangle 29"/>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29406"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sp>
            <p:nvSpPr>
              <p:cNvPr id="229407"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endParaRPr lang="es-ES">
                  <a:latin typeface="Maiandra GD" pitchFamily="34" charset="0"/>
                </a:endParaRPr>
              </a:p>
            </p:txBody>
          </p:sp>
          <p:sp>
            <p:nvSpPr>
              <p:cNvPr id="229408" name="Text Box 32"/>
              <p:cNvSpPr txBox="1">
                <a:spLocks noChangeArrowheads="1"/>
              </p:cNvSpPr>
              <p:nvPr/>
            </p:nvSpPr>
            <p:spPr bwMode="auto">
              <a:xfrm>
                <a:off x="4416425" y="5584825"/>
                <a:ext cx="692150" cy="336550"/>
              </a:xfrm>
              <a:prstGeom prst="rect">
                <a:avLst/>
              </a:prstGeom>
              <a:noFill/>
              <a:ln w="9525">
                <a:noFill/>
                <a:miter lim="800000"/>
                <a:headEnd/>
                <a:tailEnd/>
              </a:ln>
              <a:effectLst/>
            </p:spPr>
            <p:txBody>
              <a:bodyPr wrap="none">
                <a:spAutoFit/>
              </a:bodyPr>
              <a:lstStyle/>
              <a:p>
                <a:pPr eaLnBrk="1" hangingPunct="1"/>
                <a:r>
                  <a:rPr lang="en-US" sz="1600">
                    <a:latin typeface="Maiandra GD" pitchFamily="34" charset="0"/>
                  </a:rPr>
                  <a:t>home</a:t>
                </a:r>
              </a:p>
            </p:txBody>
          </p:sp>
          <p:pic>
            <p:nvPicPr>
              <p:cNvPr id="229409"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p:spPr>
          </p:pic>
          <p:sp>
            <p:nvSpPr>
              <p:cNvPr id="229410" name="Text Box 34"/>
              <p:cNvSpPr txBox="1">
                <a:spLocks noChangeArrowheads="1"/>
              </p:cNvSpPr>
              <p:nvPr/>
            </p:nvSpPr>
            <p:spPr bwMode="auto">
              <a:xfrm>
                <a:off x="1127125" y="5140325"/>
                <a:ext cx="1514475" cy="336550"/>
              </a:xfrm>
              <a:prstGeom prst="rect">
                <a:avLst/>
              </a:prstGeom>
              <a:noFill/>
              <a:ln w="9525">
                <a:noFill/>
                <a:miter lim="800000"/>
                <a:headEnd/>
                <a:tailEnd/>
              </a:ln>
              <a:effectLst/>
            </p:spPr>
            <p:txBody>
              <a:bodyPr wrap="none">
                <a:spAutoFit/>
              </a:bodyPr>
              <a:lstStyle/>
              <a:p>
                <a:pPr eaLnBrk="1" hangingPunct="1"/>
                <a:r>
                  <a:rPr lang="en-US" sz="1600">
                    <a:latin typeface="Maiandra GD" pitchFamily="34" charset="0"/>
                  </a:rPr>
                  <a:t>cable headend</a:t>
                </a:r>
              </a:p>
            </p:txBody>
          </p:sp>
          <p:sp>
            <p:nvSpPr>
              <p:cNvPr id="229412"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ffectLst/>
            </p:spPr>
            <p:txBody>
              <a:bodyPr/>
              <a:lstStyle/>
              <a:p>
                <a:endParaRPr lang="es-ES">
                  <a:latin typeface="Maiandra GD" pitchFamily="34" charset="0"/>
                </a:endParaRPr>
              </a:p>
            </p:txBody>
          </p:sp>
          <p:sp>
            <p:nvSpPr>
              <p:cNvPr id="229413" name="Text Box 37"/>
              <p:cNvSpPr txBox="1">
                <a:spLocks noChangeArrowheads="1"/>
              </p:cNvSpPr>
              <p:nvPr/>
            </p:nvSpPr>
            <p:spPr bwMode="auto">
              <a:xfrm>
                <a:off x="4133850" y="3057525"/>
                <a:ext cx="3194849" cy="369332"/>
              </a:xfrm>
              <a:prstGeom prst="rect">
                <a:avLst/>
              </a:prstGeom>
              <a:noFill/>
              <a:ln w="9525">
                <a:noFill/>
                <a:miter lim="800000"/>
                <a:headEnd/>
                <a:tailEnd/>
              </a:ln>
              <a:effectLst/>
            </p:spPr>
            <p:txBody>
              <a:bodyPr wrap="none">
                <a:spAutoFit/>
              </a:bodyPr>
              <a:lstStyle/>
              <a:p>
                <a:r>
                  <a:rPr lang="en-US">
                    <a:latin typeface="Maiandra GD" pitchFamily="34" charset="0"/>
                  </a:rPr>
                  <a:t>Typically 500 to 5,000 homes</a:t>
                </a:r>
              </a:p>
            </p:txBody>
          </p:sp>
        </p:gr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19100" y="211138"/>
            <a:ext cx="8229600" cy="1143000"/>
          </a:xfrm>
        </p:spPr>
        <p:txBody>
          <a:bodyPr/>
          <a:lstStyle/>
          <a:p>
            <a:r>
              <a:rPr lang="en-US" sz="2800" b="1" dirty="0" err="1" smtClean="0">
                <a:solidFill>
                  <a:schemeClr val="accent1"/>
                </a:solidFill>
                <a:latin typeface="Maiandra GD" pitchFamily="34" charset="0"/>
              </a:rPr>
              <a:t>Arquitectura</a:t>
            </a:r>
            <a:r>
              <a:rPr lang="en-US" sz="2800" b="1" dirty="0" smtClean="0">
                <a:solidFill>
                  <a:schemeClr val="accent1"/>
                </a:solidFill>
                <a:latin typeface="Maiandra GD" pitchFamily="34" charset="0"/>
              </a:rPr>
              <a:t> del </a:t>
            </a:r>
            <a:r>
              <a:rPr lang="en-US" sz="2800" b="1" dirty="0" err="1" smtClean="0">
                <a:solidFill>
                  <a:schemeClr val="accent1"/>
                </a:solidFill>
                <a:latin typeface="Maiandra GD" pitchFamily="34" charset="0"/>
              </a:rPr>
              <a:t>cableado</a:t>
            </a:r>
            <a:r>
              <a:rPr lang="en-US" sz="2800" b="1" dirty="0" smtClean="0">
                <a:solidFill>
                  <a:schemeClr val="accent1"/>
                </a:solidFill>
                <a:latin typeface="Maiandra GD" pitchFamily="34" charset="0"/>
              </a:rPr>
              <a:t> de </a:t>
            </a:r>
            <a:r>
              <a:rPr lang="en-US" sz="2800" b="1" dirty="0" err="1" smtClean="0">
                <a:solidFill>
                  <a:schemeClr val="accent1"/>
                </a:solidFill>
                <a:latin typeface="Maiandra GD" pitchFamily="34" charset="0"/>
              </a:rPr>
              <a:t>una</a:t>
            </a:r>
            <a:r>
              <a:rPr lang="en-US" sz="2800" b="1" dirty="0" smtClean="0">
                <a:solidFill>
                  <a:schemeClr val="accent1"/>
                </a:solidFill>
                <a:latin typeface="Maiandra GD" pitchFamily="34" charset="0"/>
              </a:rPr>
              <a:t> red</a:t>
            </a:r>
            <a:endParaRPr lang="en-US" sz="2800" b="1" dirty="0"/>
          </a:p>
        </p:txBody>
      </p:sp>
      <p:sp>
        <p:nvSpPr>
          <p:cNvPr id="49" name="48 Marcador de número de diapositiva"/>
          <p:cNvSpPr>
            <a:spLocks noGrp="1"/>
          </p:cNvSpPr>
          <p:nvPr>
            <p:ph type="sldNum" sz="quarter" idx="12"/>
          </p:nvPr>
        </p:nvSpPr>
        <p:spPr/>
        <p:txBody>
          <a:bodyPr/>
          <a:lstStyle/>
          <a:p>
            <a:fld id="{8E9EA971-267B-4C68-8D7F-AE83A1F219EA}" type="slidenum">
              <a:rPr lang="es-ES" smtClean="0"/>
              <a:pPr/>
              <a:t>12</a:t>
            </a:fld>
            <a:endParaRPr lang="es-ES"/>
          </a:p>
        </p:txBody>
      </p:sp>
      <p:pic>
        <p:nvPicPr>
          <p:cNvPr id="231427"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p:spPr>
      </p:pic>
      <p:pic>
        <p:nvPicPr>
          <p:cNvPr id="231428"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p:spPr>
      </p:pic>
      <p:pic>
        <p:nvPicPr>
          <p:cNvPr id="231429"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p:spPr>
      </p:pic>
      <p:grpSp>
        <p:nvGrpSpPr>
          <p:cNvPr id="2" name="Group 6"/>
          <p:cNvGrpSpPr>
            <a:grpSpLocks/>
          </p:cNvGrpSpPr>
          <p:nvPr/>
        </p:nvGrpSpPr>
        <p:grpSpPr bwMode="auto">
          <a:xfrm>
            <a:off x="3916363" y="4227513"/>
            <a:ext cx="255587" cy="633412"/>
            <a:chOff x="2055" y="2297"/>
            <a:chExt cx="161" cy="399"/>
          </a:xfrm>
        </p:grpSpPr>
        <p:sp>
          <p:nvSpPr>
            <p:cNvPr id="231431" name="Rectangle 7"/>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1432"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pic>
        <p:nvPicPr>
          <p:cNvPr id="231433"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p:spPr>
      </p:pic>
      <p:pic>
        <p:nvPicPr>
          <p:cNvPr id="231434"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p:spPr>
      </p:pic>
      <p:pic>
        <p:nvPicPr>
          <p:cNvPr id="231435"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p:spPr>
      </p:pic>
      <p:pic>
        <p:nvPicPr>
          <p:cNvPr id="231436"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p:spPr>
      </p:pic>
      <p:grpSp>
        <p:nvGrpSpPr>
          <p:cNvPr id="3" name="Group 13"/>
          <p:cNvGrpSpPr>
            <a:grpSpLocks/>
          </p:cNvGrpSpPr>
          <p:nvPr/>
        </p:nvGrpSpPr>
        <p:grpSpPr bwMode="auto">
          <a:xfrm flipV="1">
            <a:off x="6770688" y="4906963"/>
            <a:ext cx="255587" cy="820737"/>
            <a:chOff x="2459" y="2251"/>
            <a:chExt cx="161" cy="517"/>
          </a:xfrm>
        </p:grpSpPr>
        <p:sp>
          <p:nvSpPr>
            <p:cNvPr id="231438" name="Rectangle 14"/>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1439"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4" name="Group 16"/>
          <p:cNvGrpSpPr>
            <a:grpSpLocks/>
          </p:cNvGrpSpPr>
          <p:nvPr/>
        </p:nvGrpSpPr>
        <p:grpSpPr bwMode="auto">
          <a:xfrm flipV="1">
            <a:off x="5529263" y="4887913"/>
            <a:ext cx="255587" cy="379412"/>
            <a:chOff x="2315" y="2599"/>
            <a:chExt cx="161" cy="239"/>
          </a:xfrm>
        </p:grpSpPr>
        <p:sp>
          <p:nvSpPr>
            <p:cNvPr id="231441" name="Rectangle 17"/>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1442"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5" name="Group 19"/>
          <p:cNvGrpSpPr>
            <a:grpSpLocks/>
          </p:cNvGrpSpPr>
          <p:nvPr/>
        </p:nvGrpSpPr>
        <p:grpSpPr bwMode="auto">
          <a:xfrm flipV="1">
            <a:off x="4094163" y="4900613"/>
            <a:ext cx="255587" cy="633412"/>
            <a:chOff x="2055" y="2297"/>
            <a:chExt cx="161" cy="399"/>
          </a:xfrm>
        </p:grpSpPr>
        <p:sp>
          <p:nvSpPr>
            <p:cNvPr id="231444" name="Rectangle 20"/>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1445"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6" name="Group 22"/>
          <p:cNvGrpSpPr>
            <a:grpSpLocks/>
          </p:cNvGrpSpPr>
          <p:nvPr/>
        </p:nvGrpSpPr>
        <p:grpSpPr bwMode="auto">
          <a:xfrm>
            <a:off x="7126288" y="4246563"/>
            <a:ext cx="255587" cy="630237"/>
            <a:chOff x="3561" y="2643"/>
            <a:chExt cx="161" cy="397"/>
          </a:xfrm>
        </p:grpSpPr>
        <p:sp>
          <p:nvSpPr>
            <p:cNvPr id="231447" name="Rectangle 23"/>
            <p:cNvSpPr>
              <a:spLocks noChangeArrowheads="1"/>
            </p:cNvSpPr>
            <p:nvPr/>
          </p:nvSpPr>
          <p:spPr bwMode="auto">
            <a:xfrm rot="-5400000">
              <a:off x="3377"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1448"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7" name="Group 25"/>
          <p:cNvGrpSpPr>
            <a:grpSpLocks/>
          </p:cNvGrpSpPr>
          <p:nvPr/>
        </p:nvGrpSpPr>
        <p:grpSpPr bwMode="auto">
          <a:xfrm>
            <a:off x="5757863" y="4468813"/>
            <a:ext cx="255587" cy="379412"/>
            <a:chOff x="2315" y="2599"/>
            <a:chExt cx="161" cy="239"/>
          </a:xfrm>
        </p:grpSpPr>
        <p:sp>
          <p:nvSpPr>
            <p:cNvPr id="231450" name="Rectangle 26"/>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1451"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8" name="Group 28"/>
          <p:cNvGrpSpPr>
            <a:grpSpLocks/>
          </p:cNvGrpSpPr>
          <p:nvPr/>
        </p:nvGrpSpPr>
        <p:grpSpPr bwMode="auto">
          <a:xfrm>
            <a:off x="5221288" y="4030663"/>
            <a:ext cx="255587" cy="820737"/>
            <a:chOff x="2459" y="2251"/>
            <a:chExt cx="161" cy="517"/>
          </a:xfrm>
        </p:grpSpPr>
        <p:sp>
          <p:nvSpPr>
            <p:cNvPr id="231453" name="Rectangle 29"/>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1454"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sp>
        <p:nvSpPr>
          <p:cNvPr id="231455"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endParaRPr lang="es-ES">
              <a:latin typeface="Maiandra GD" pitchFamily="34" charset="0"/>
            </a:endParaRPr>
          </a:p>
        </p:txBody>
      </p:sp>
      <p:sp>
        <p:nvSpPr>
          <p:cNvPr id="231456" name="Text Box 32"/>
          <p:cNvSpPr txBox="1">
            <a:spLocks noChangeArrowheads="1"/>
          </p:cNvSpPr>
          <p:nvPr/>
        </p:nvSpPr>
        <p:spPr bwMode="auto">
          <a:xfrm>
            <a:off x="4416425" y="5584825"/>
            <a:ext cx="692150" cy="336550"/>
          </a:xfrm>
          <a:prstGeom prst="rect">
            <a:avLst/>
          </a:prstGeom>
          <a:noFill/>
          <a:ln w="9525">
            <a:noFill/>
            <a:miter lim="800000"/>
            <a:headEnd/>
            <a:tailEnd/>
          </a:ln>
          <a:effectLst/>
        </p:spPr>
        <p:txBody>
          <a:bodyPr wrap="none">
            <a:spAutoFit/>
          </a:bodyPr>
          <a:lstStyle/>
          <a:p>
            <a:pPr eaLnBrk="1" hangingPunct="1"/>
            <a:r>
              <a:rPr lang="en-US" sz="1600">
                <a:latin typeface="Maiandra GD" pitchFamily="34" charset="0"/>
              </a:rPr>
              <a:t>home</a:t>
            </a:r>
          </a:p>
        </p:txBody>
      </p:sp>
      <p:pic>
        <p:nvPicPr>
          <p:cNvPr id="231457"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p:spPr>
      </p:pic>
      <p:sp>
        <p:nvSpPr>
          <p:cNvPr id="231458" name="Text Box 34"/>
          <p:cNvSpPr txBox="1">
            <a:spLocks noChangeArrowheads="1"/>
          </p:cNvSpPr>
          <p:nvPr/>
        </p:nvSpPr>
        <p:spPr bwMode="auto">
          <a:xfrm>
            <a:off x="1127125" y="5140325"/>
            <a:ext cx="1514475" cy="336550"/>
          </a:xfrm>
          <a:prstGeom prst="rect">
            <a:avLst/>
          </a:prstGeom>
          <a:noFill/>
          <a:ln w="9525">
            <a:noFill/>
            <a:miter lim="800000"/>
            <a:headEnd/>
            <a:tailEnd/>
          </a:ln>
          <a:effectLst/>
        </p:spPr>
        <p:txBody>
          <a:bodyPr wrap="none">
            <a:spAutoFit/>
          </a:bodyPr>
          <a:lstStyle/>
          <a:p>
            <a:pPr eaLnBrk="1" hangingPunct="1"/>
            <a:r>
              <a:rPr lang="en-US" sz="1600">
                <a:latin typeface="Maiandra GD" pitchFamily="34" charset="0"/>
              </a:rPr>
              <a:t>cable headend</a:t>
            </a:r>
          </a:p>
        </p:txBody>
      </p:sp>
      <p:sp>
        <p:nvSpPr>
          <p:cNvPr id="231459" name="Text Box 35"/>
          <p:cNvSpPr txBox="1">
            <a:spLocks noChangeArrowheads="1"/>
          </p:cNvSpPr>
          <p:nvPr/>
        </p:nvSpPr>
        <p:spPr bwMode="auto">
          <a:xfrm>
            <a:off x="2257425" y="5711825"/>
            <a:ext cx="1706563" cy="581025"/>
          </a:xfrm>
          <a:prstGeom prst="rect">
            <a:avLst/>
          </a:prstGeom>
          <a:noFill/>
          <a:ln w="9525">
            <a:noFill/>
            <a:miter lim="800000"/>
            <a:headEnd/>
            <a:tailEnd/>
          </a:ln>
          <a:effectLst/>
        </p:spPr>
        <p:txBody>
          <a:bodyPr wrap="none">
            <a:spAutoFit/>
          </a:bodyPr>
          <a:lstStyle/>
          <a:p>
            <a:pPr algn="ctr" eaLnBrk="1" hangingPunct="1"/>
            <a:r>
              <a:rPr lang="en-US" sz="1600">
                <a:latin typeface="Maiandra GD" pitchFamily="34" charset="0"/>
              </a:rPr>
              <a:t>cable distribution</a:t>
            </a:r>
          </a:p>
          <a:p>
            <a:pPr algn="ctr" eaLnBrk="1" hangingPunct="1"/>
            <a:r>
              <a:rPr lang="en-US" sz="1600">
                <a:latin typeface="Maiandra GD" pitchFamily="34" charset="0"/>
              </a:rPr>
              <a:t>network</a:t>
            </a:r>
          </a:p>
        </p:txBody>
      </p:sp>
      <p:sp>
        <p:nvSpPr>
          <p:cNvPr id="231460"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ffectLst/>
        </p:spPr>
        <p:txBody>
          <a:bodyPr/>
          <a:lstStyle/>
          <a:p>
            <a:endParaRPr lang="es-ES">
              <a:latin typeface="Maiandra GD" pitchFamily="34" charset="0"/>
            </a:endParaRPr>
          </a:p>
        </p:txBody>
      </p:sp>
      <p:grpSp>
        <p:nvGrpSpPr>
          <p:cNvPr id="9" name="Group 37"/>
          <p:cNvGrpSpPr>
            <a:grpSpLocks/>
          </p:cNvGrpSpPr>
          <p:nvPr/>
        </p:nvGrpSpPr>
        <p:grpSpPr bwMode="auto">
          <a:xfrm>
            <a:off x="304800" y="1520825"/>
            <a:ext cx="2552700" cy="2873375"/>
            <a:chOff x="192" y="958"/>
            <a:chExt cx="1608" cy="1810"/>
          </a:xfrm>
        </p:grpSpPr>
        <p:sp>
          <p:nvSpPr>
            <p:cNvPr id="231462" name="Freeform 38"/>
            <p:cNvSpPr>
              <a:spLocks/>
            </p:cNvSpPr>
            <p:nvPr/>
          </p:nvSpPr>
          <p:spPr bwMode="auto">
            <a:xfrm>
              <a:off x="336" y="1856"/>
              <a:ext cx="1432" cy="912"/>
            </a:xfrm>
            <a:custGeom>
              <a:avLst/>
              <a:gdLst/>
              <a:ahLst/>
              <a:cxnLst>
                <a:cxn ang="0">
                  <a:pos x="544" y="912"/>
                </a:cxn>
                <a:cxn ang="0">
                  <a:pos x="0" y="224"/>
                </a:cxn>
                <a:cxn ang="0">
                  <a:pos x="288" y="400"/>
                </a:cxn>
                <a:cxn ang="0">
                  <a:pos x="672" y="512"/>
                </a:cxn>
                <a:cxn ang="0">
                  <a:pos x="960" y="464"/>
                </a:cxn>
                <a:cxn ang="0">
                  <a:pos x="1176" y="336"/>
                </a:cxn>
                <a:cxn ang="0">
                  <a:pos x="1432" y="0"/>
                </a:cxn>
                <a:cxn ang="0">
                  <a:pos x="1016" y="896"/>
                </a:cxn>
                <a:cxn ang="0">
                  <a:pos x="544" y="912"/>
                </a:cxn>
              </a:cxnLst>
              <a:rect l="0" t="0" r="r" b="b"/>
              <a:pathLst>
                <a:path w="1432" h="912">
                  <a:moveTo>
                    <a:pt x="544" y="912"/>
                  </a:moveTo>
                  <a:lnTo>
                    <a:pt x="0" y="224"/>
                  </a:lnTo>
                  <a:lnTo>
                    <a:pt x="288" y="400"/>
                  </a:lnTo>
                  <a:lnTo>
                    <a:pt x="672" y="512"/>
                  </a:lnTo>
                  <a:lnTo>
                    <a:pt x="960" y="464"/>
                  </a:lnTo>
                  <a:lnTo>
                    <a:pt x="1176" y="336"/>
                  </a:lnTo>
                  <a:lnTo>
                    <a:pt x="1432" y="0"/>
                  </a:lnTo>
                  <a:lnTo>
                    <a:pt x="1016" y="896"/>
                  </a:lnTo>
                  <a:lnTo>
                    <a:pt x="544" y="912"/>
                  </a:lnTo>
                  <a:close/>
                </a:path>
              </a:pathLst>
            </a:custGeom>
            <a:gradFill rotWithShape="1">
              <a:gsLst>
                <a:gs pos="0">
                  <a:schemeClr val="tx1"/>
                </a:gs>
                <a:gs pos="100000">
                  <a:schemeClr val="bg1"/>
                </a:gs>
              </a:gsLst>
              <a:lin ang="5400000" scaled="1"/>
            </a:gradFill>
            <a:ln w="3175" cmpd="sng">
              <a:noFill/>
              <a:round/>
              <a:headEnd/>
              <a:tailEnd/>
            </a:ln>
            <a:effectLst/>
          </p:spPr>
          <p:txBody>
            <a:bodyPr/>
            <a:lstStyle/>
            <a:p>
              <a:endParaRPr lang="es-ES">
                <a:latin typeface="Maiandra GD" pitchFamily="34" charset="0"/>
              </a:endParaRPr>
            </a:p>
          </p:txBody>
        </p:sp>
        <p:sp>
          <p:nvSpPr>
            <p:cNvPr id="231463" name="Oval 39"/>
            <p:cNvSpPr>
              <a:spLocks noChangeArrowheads="1"/>
            </p:cNvSpPr>
            <p:nvPr/>
          </p:nvSpPr>
          <p:spPr bwMode="auto">
            <a:xfrm>
              <a:off x="192" y="968"/>
              <a:ext cx="1608" cy="1392"/>
            </a:xfrm>
            <a:prstGeom prst="ellipse">
              <a:avLst/>
            </a:prstGeom>
            <a:solidFill>
              <a:schemeClr val="bg1"/>
            </a:solidFill>
            <a:ln w="9525">
              <a:solidFill>
                <a:schemeClr val="tx1"/>
              </a:solidFill>
              <a:round/>
              <a:headEnd/>
              <a:tailEnd/>
            </a:ln>
            <a:effectLst/>
          </p:spPr>
          <p:txBody>
            <a:bodyPr wrap="none" anchor="ctr"/>
            <a:lstStyle/>
            <a:p>
              <a:endParaRPr lang="es-ES">
                <a:latin typeface="Maiandra GD" pitchFamily="34" charset="0"/>
              </a:endParaRPr>
            </a:p>
          </p:txBody>
        </p:sp>
        <p:grpSp>
          <p:nvGrpSpPr>
            <p:cNvPr id="10" name="Group 40"/>
            <p:cNvGrpSpPr>
              <a:grpSpLocks/>
            </p:cNvGrpSpPr>
            <p:nvPr/>
          </p:nvGrpSpPr>
          <p:grpSpPr bwMode="auto">
            <a:xfrm>
              <a:off x="399" y="958"/>
              <a:ext cx="1215" cy="1341"/>
              <a:chOff x="351" y="918"/>
              <a:chExt cx="1215" cy="1341"/>
            </a:xfrm>
          </p:grpSpPr>
          <p:sp>
            <p:nvSpPr>
              <p:cNvPr id="231465" name="Rectangle 41"/>
              <p:cNvSpPr>
                <a:spLocks noChangeArrowheads="1"/>
              </p:cNvSpPr>
              <p:nvPr/>
            </p:nvSpPr>
            <p:spPr bwMode="auto">
              <a:xfrm rot="5400000" flipH="1">
                <a:off x="715" y="1845"/>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1466" name="Rectangle 42"/>
              <p:cNvSpPr>
                <a:spLocks noChangeArrowheads="1"/>
              </p:cNvSpPr>
              <p:nvPr/>
            </p:nvSpPr>
            <p:spPr bwMode="auto">
              <a:xfrm rot="5400000" flipH="1">
                <a:off x="539" y="1541"/>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1467" name="Rectangle 43"/>
              <p:cNvSpPr>
                <a:spLocks noChangeArrowheads="1"/>
              </p:cNvSpPr>
              <p:nvPr/>
            </p:nvSpPr>
            <p:spPr bwMode="auto">
              <a:xfrm rot="5400000" flipH="1">
                <a:off x="1075" y="1533"/>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pic>
            <p:nvPicPr>
              <p:cNvPr id="231468" name="Picture 44" descr="pedge_6600"/>
              <p:cNvPicPr>
                <a:picLocks noChangeAspect="1" noChangeArrowheads="1"/>
              </p:cNvPicPr>
              <p:nvPr/>
            </p:nvPicPr>
            <p:blipFill>
              <a:blip r:embed="rId6"/>
              <a:srcRect/>
              <a:stretch>
                <a:fillRect/>
              </a:stretch>
            </p:blipFill>
            <p:spPr bwMode="auto">
              <a:xfrm>
                <a:off x="351" y="1126"/>
                <a:ext cx="461" cy="437"/>
              </a:xfrm>
              <a:prstGeom prst="rect">
                <a:avLst/>
              </a:prstGeom>
              <a:noFill/>
            </p:spPr>
          </p:pic>
          <p:pic>
            <p:nvPicPr>
              <p:cNvPr id="231469" name="Picture 45" descr="pedge_6600"/>
              <p:cNvPicPr>
                <a:picLocks noChangeAspect="1" noChangeArrowheads="1"/>
              </p:cNvPicPr>
              <p:nvPr/>
            </p:nvPicPr>
            <p:blipFill>
              <a:blip r:embed="rId6"/>
              <a:srcRect/>
              <a:stretch>
                <a:fillRect/>
              </a:stretch>
            </p:blipFill>
            <p:spPr bwMode="auto">
              <a:xfrm>
                <a:off x="1055" y="1150"/>
                <a:ext cx="461" cy="437"/>
              </a:xfrm>
              <a:prstGeom prst="rect">
                <a:avLst/>
              </a:prstGeom>
              <a:noFill/>
            </p:spPr>
          </p:pic>
          <p:pic>
            <p:nvPicPr>
              <p:cNvPr id="231470" name="Picture 46" descr="pedge_6600"/>
              <p:cNvPicPr>
                <a:picLocks noChangeAspect="1" noChangeArrowheads="1"/>
              </p:cNvPicPr>
              <p:nvPr/>
            </p:nvPicPr>
            <p:blipFill>
              <a:blip r:embed="rId6"/>
              <a:srcRect/>
              <a:stretch>
                <a:fillRect/>
              </a:stretch>
            </p:blipFill>
            <p:spPr bwMode="auto">
              <a:xfrm>
                <a:off x="591" y="1822"/>
                <a:ext cx="461" cy="437"/>
              </a:xfrm>
              <a:prstGeom prst="rect">
                <a:avLst/>
              </a:prstGeom>
              <a:noFill/>
            </p:spPr>
          </p:pic>
          <p:sp>
            <p:nvSpPr>
              <p:cNvPr id="231471" name="Rectangle 47"/>
              <p:cNvSpPr>
                <a:spLocks noChangeArrowheads="1"/>
              </p:cNvSpPr>
              <p:nvPr/>
            </p:nvSpPr>
            <p:spPr bwMode="auto">
              <a:xfrm flipV="1">
                <a:off x="454" y="1685"/>
                <a:ext cx="1112" cy="27"/>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endParaRPr lang="es-ES">
                  <a:latin typeface="Maiandra GD" pitchFamily="34" charset="0"/>
                </a:endParaRPr>
              </a:p>
            </p:txBody>
          </p:sp>
          <p:sp>
            <p:nvSpPr>
              <p:cNvPr id="231472" name="Text Box 48"/>
              <p:cNvSpPr txBox="1">
                <a:spLocks noChangeArrowheads="1"/>
              </p:cNvSpPr>
              <p:nvPr/>
            </p:nvSpPr>
            <p:spPr bwMode="auto">
              <a:xfrm>
                <a:off x="710" y="918"/>
                <a:ext cx="588" cy="213"/>
              </a:xfrm>
              <a:prstGeom prst="rect">
                <a:avLst/>
              </a:prstGeom>
              <a:noFill/>
              <a:ln w="9525">
                <a:noFill/>
                <a:miter lim="800000"/>
                <a:headEnd/>
                <a:tailEnd/>
              </a:ln>
              <a:effectLst/>
            </p:spPr>
            <p:txBody>
              <a:bodyPr wrap="none">
                <a:spAutoFit/>
              </a:bodyPr>
              <a:lstStyle/>
              <a:p>
                <a:pPr eaLnBrk="1" hangingPunct="1"/>
                <a:r>
                  <a:rPr lang="en-US" sz="1600">
                    <a:latin typeface="Maiandra GD" pitchFamily="34" charset="0"/>
                  </a:rPr>
                  <a:t>server(s)</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19100" y="211138"/>
            <a:ext cx="8229600" cy="1143000"/>
          </a:xfrm>
        </p:spPr>
        <p:txBody>
          <a:bodyPr/>
          <a:lstStyle/>
          <a:p>
            <a:r>
              <a:rPr lang="en-US" sz="2800" b="1" dirty="0" err="1" smtClean="0">
                <a:solidFill>
                  <a:schemeClr val="accent1"/>
                </a:solidFill>
                <a:latin typeface="Maiandra GD" pitchFamily="34" charset="0"/>
              </a:rPr>
              <a:t>Arquitectura</a:t>
            </a:r>
            <a:r>
              <a:rPr lang="en-US" sz="2800" b="1" dirty="0" smtClean="0">
                <a:solidFill>
                  <a:schemeClr val="accent1"/>
                </a:solidFill>
                <a:latin typeface="Maiandra GD" pitchFamily="34" charset="0"/>
              </a:rPr>
              <a:t> del </a:t>
            </a:r>
            <a:r>
              <a:rPr lang="en-US" sz="2800" b="1" dirty="0" err="1" smtClean="0">
                <a:solidFill>
                  <a:schemeClr val="accent1"/>
                </a:solidFill>
                <a:latin typeface="Maiandra GD" pitchFamily="34" charset="0"/>
              </a:rPr>
              <a:t>cableado</a:t>
            </a:r>
            <a:r>
              <a:rPr lang="en-US" sz="2800" b="1" dirty="0" smtClean="0">
                <a:solidFill>
                  <a:schemeClr val="accent1"/>
                </a:solidFill>
                <a:latin typeface="Maiandra GD" pitchFamily="34" charset="0"/>
              </a:rPr>
              <a:t> de </a:t>
            </a:r>
            <a:r>
              <a:rPr lang="en-US" sz="2800" b="1" dirty="0" err="1" smtClean="0">
                <a:solidFill>
                  <a:schemeClr val="accent1"/>
                </a:solidFill>
                <a:latin typeface="Maiandra GD" pitchFamily="34" charset="0"/>
              </a:rPr>
              <a:t>una</a:t>
            </a:r>
            <a:r>
              <a:rPr lang="en-US" sz="2800" b="1" dirty="0" smtClean="0">
                <a:solidFill>
                  <a:schemeClr val="accent1"/>
                </a:solidFill>
                <a:latin typeface="Maiandra GD" pitchFamily="34" charset="0"/>
              </a:rPr>
              <a:t> red</a:t>
            </a:r>
            <a:endParaRPr lang="en-US" sz="2800" b="1" dirty="0"/>
          </a:p>
        </p:txBody>
      </p:sp>
      <p:sp>
        <p:nvSpPr>
          <p:cNvPr id="41" name="40 Marcador de número de diapositiva"/>
          <p:cNvSpPr>
            <a:spLocks noGrp="1"/>
          </p:cNvSpPr>
          <p:nvPr>
            <p:ph type="sldNum" sz="quarter" idx="12"/>
          </p:nvPr>
        </p:nvSpPr>
        <p:spPr/>
        <p:txBody>
          <a:bodyPr/>
          <a:lstStyle/>
          <a:p>
            <a:fld id="{8E9EA971-267B-4C68-8D7F-AE83A1F219EA}" type="slidenum">
              <a:rPr lang="es-ES" smtClean="0"/>
              <a:pPr/>
              <a:t>13</a:t>
            </a:fld>
            <a:endParaRPr lang="es-ES"/>
          </a:p>
        </p:txBody>
      </p:sp>
      <p:pic>
        <p:nvPicPr>
          <p:cNvPr id="233475"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p:spPr>
      </p:pic>
      <p:pic>
        <p:nvPicPr>
          <p:cNvPr id="233476"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p:spPr>
      </p:pic>
      <p:pic>
        <p:nvPicPr>
          <p:cNvPr id="233477"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p:spPr>
      </p:pic>
      <p:grpSp>
        <p:nvGrpSpPr>
          <p:cNvPr id="2" name="Group 6"/>
          <p:cNvGrpSpPr>
            <a:grpSpLocks/>
          </p:cNvGrpSpPr>
          <p:nvPr/>
        </p:nvGrpSpPr>
        <p:grpSpPr bwMode="auto">
          <a:xfrm>
            <a:off x="3916363" y="4227513"/>
            <a:ext cx="255587" cy="633412"/>
            <a:chOff x="2055" y="2297"/>
            <a:chExt cx="161" cy="399"/>
          </a:xfrm>
        </p:grpSpPr>
        <p:sp>
          <p:nvSpPr>
            <p:cNvPr id="233479" name="Rectangle 7"/>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3480"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pic>
        <p:nvPicPr>
          <p:cNvPr id="233481"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p:spPr>
      </p:pic>
      <p:pic>
        <p:nvPicPr>
          <p:cNvPr id="233482"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p:spPr>
      </p:pic>
      <p:pic>
        <p:nvPicPr>
          <p:cNvPr id="233483"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p:spPr>
      </p:pic>
      <p:pic>
        <p:nvPicPr>
          <p:cNvPr id="233484"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p:spPr>
      </p:pic>
      <p:grpSp>
        <p:nvGrpSpPr>
          <p:cNvPr id="3" name="Group 13"/>
          <p:cNvGrpSpPr>
            <a:grpSpLocks/>
          </p:cNvGrpSpPr>
          <p:nvPr/>
        </p:nvGrpSpPr>
        <p:grpSpPr bwMode="auto">
          <a:xfrm flipV="1">
            <a:off x="6770688" y="4906963"/>
            <a:ext cx="255587" cy="820737"/>
            <a:chOff x="2459" y="2251"/>
            <a:chExt cx="161" cy="517"/>
          </a:xfrm>
        </p:grpSpPr>
        <p:sp>
          <p:nvSpPr>
            <p:cNvPr id="233486" name="Rectangle 14"/>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3487"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4" name="Group 16"/>
          <p:cNvGrpSpPr>
            <a:grpSpLocks/>
          </p:cNvGrpSpPr>
          <p:nvPr/>
        </p:nvGrpSpPr>
        <p:grpSpPr bwMode="auto">
          <a:xfrm flipV="1">
            <a:off x="5529263" y="4887913"/>
            <a:ext cx="255587" cy="379412"/>
            <a:chOff x="2315" y="2599"/>
            <a:chExt cx="161" cy="239"/>
          </a:xfrm>
        </p:grpSpPr>
        <p:sp>
          <p:nvSpPr>
            <p:cNvPr id="233489" name="Rectangle 17"/>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3490"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5" name="Group 19"/>
          <p:cNvGrpSpPr>
            <a:grpSpLocks/>
          </p:cNvGrpSpPr>
          <p:nvPr/>
        </p:nvGrpSpPr>
        <p:grpSpPr bwMode="auto">
          <a:xfrm flipV="1">
            <a:off x="4094163" y="4900613"/>
            <a:ext cx="255587" cy="633412"/>
            <a:chOff x="2055" y="2297"/>
            <a:chExt cx="161" cy="399"/>
          </a:xfrm>
        </p:grpSpPr>
        <p:sp>
          <p:nvSpPr>
            <p:cNvPr id="233492" name="Rectangle 20"/>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3493"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6" name="Group 22"/>
          <p:cNvGrpSpPr>
            <a:grpSpLocks/>
          </p:cNvGrpSpPr>
          <p:nvPr/>
        </p:nvGrpSpPr>
        <p:grpSpPr bwMode="auto">
          <a:xfrm>
            <a:off x="7126288" y="4246563"/>
            <a:ext cx="255587" cy="630237"/>
            <a:chOff x="3561" y="2643"/>
            <a:chExt cx="161" cy="397"/>
          </a:xfrm>
        </p:grpSpPr>
        <p:sp>
          <p:nvSpPr>
            <p:cNvPr id="233495" name="Rectangle 23"/>
            <p:cNvSpPr>
              <a:spLocks noChangeArrowheads="1"/>
            </p:cNvSpPr>
            <p:nvPr/>
          </p:nvSpPr>
          <p:spPr bwMode="auto">
            <a:xfrm rot="-5400000">
              <a:off x="3377"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sp>
          <p:nvSpPr>
            <p:cNvPr id="233496"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grpSp>
      <p:grpSp>
        <p:nvGrpSpPr>
          <p:cNvPr id="7" name="Group 25"/>
          <p:cNvGrpSpPr>
            <a:grpSpLocks/>
          </p:cNvGrpSpPr>
          <p:nvPr/>
        </p:nvGrpSpPr>
        <p:grpSpPr bwMode="auto">
          <a:xfrm>
            <a:off x="5757863" y="4468813"/>
            <a:ext cx="255587" cy="379412"/>
            <a:chOff x="2315" y="2599"/>
            <a:chExt cx="161" cy="239"/>
          </a:xfrm>
        </p:grpSpPr>
        <p:sp>
          <p:nvSpPr>
            <p:cNvPr id="233498" name="Rectangle 26"/>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3499"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grpSp>
        <p:nvGrpSpPr>
          <p:cNvPr id="8" name="Group 28"/>
          <p:cNvGrpSpPr>
            <a:grpSpLocks/>
          </p:cNvGrpSpPr>
          <p:nvPr/>
        </p:nvGrpSpPr>
        <p:grpSpPr bwMode="auto">
          <a:xfrm>
            <a:off x="5221288" y="4030663"/>
            <a:ext cx="255587" cy="820737"/>
            <a:chOff x="2459" y="2251"/>
            <a:chExt cx="161" cy="517"/>
          </a:xfrm>
        </p:grpSpPr>
        <p:sp>
          <p:nvSpPr>
            <p:cNvPr id="233501" name="Rectangle 29"/>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sp>
          <p:nvSpPr>
            <p:cNvPr id="233502"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latin typeface="Maiandra GD" pitchFamily="34" charset="0"/>
              </a:endParaRPr>
            </a:p>
          </p:txBody>
        </p:sp>
      </p:grpSp>
      <p:sp>
        <p:nvSpPr>
          <p:cNvPr id="233503"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endParaRPr lang="es-ES"/>
          </a:p>
        </p:txBody>
      </p:sp>
      <p:sp>
        <p:nvSpPr>
          <p:cNvPr id="233504" name="Text Box 32"/>
          <p:cNvSpPr txBox="1">
            <a:spLocks noChangeArrowheads="1"/>
          </p:cNvSpPr>
          <p:nvPr/>
        </p:nvSpPr>
        <p:spPr bwMode="auto">
          <a:xfrm>
            <a:off x="4416425" y="5584825"/>
            <a:ext cx="692150" cy="336550"/>
          </a:xfrm>
          <a:prstGeom prst="rect">
            <a:avLst/>
          </a:prstGeom>
          <a:noFill/>
          <a:ln w="9525">
            <a:noFill/>
            <a:miter lim="800000"/>
            <a:headEnd/>
            <a:tailEnd/>
          </a:ln>
          <a:effectLst/>
        </p:spPr>
        <p:txBody>
          <a:bodyPr wrap="none">
            <a:spAutoFit/>
          </a:bodyPr>
          <a:lstStyle/>
          <a:p>
            <a:pPr eaLnBrk="1" hangingPunct="1"/>
            <a:r>
              <a:rPr lang="en-US" sz="1600">
                <a:latin typeface="Maiandra GD" pitchFamily="34" charset="0"/>
              </a:rPr>
              <a:t>home</a:t>
            </a:r>
          </a:p>
        </p:txBody>
      </p:sp>
      <p:pic>
        <p:nvPicPr>
          <p:cNvPr id="233505"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p:spPr>
      </p:pic>
      <p:sp>
        <p:nvSpPr>
          <p:cNvPr id="233506" name="Text Box 34"/>
          <p:cNvSpPr txBox="1">
            <a:spLocks noChangeArrowheads="1"/>
          </p:cNvSpPr>
          <p:nvPr/>
        </p:nvSpPr>
        <p:spPr bwMode="auto">
          <a:xfrm>
            <a:off x="1127125" y="5140325"/>
            <a:ext cx="1514475" cy="336550"/>
          </a:xfrm>
          <a:prstGeom prst="rect">
            <a:avLst/>
          </a:prstGeom>
          <a:noFill/>
          <a:ln w="9525">
            <a:noFill/>
            <a:miter lim="800000"/>
            <a:headEnd/>
            <a:tailEnd/>
          </a:ln>
          <a:effectLst/>
        </p:spPr>
        <p:txBody>
          <a:bodyPr wrap="none">
            <a:spAutoFit/>
          </a:bodyPr>
          <a:lstStyle/>
          <a:p>
            <a:pPr eaLnBrk="1" hangingPunct="1"/>
            <a:r>
              <a:rPr lang="en-US" sz="1600">
                <a:latin typeface="Maiandra GD" pitchFamily="34" charset="0"/>
              </a:rPr>
              <a:t>cable headend</a:t>
            </a:r>
          </a:p>
        </p:txBody>
      </p:sp>
      <p:sp>
        <p:nvSpPr>
          <p:cNvPr id="233507" name="Text Box 35"/>
          <p:cNvSpPr txBox="1">
            <a:spLocks noChangeArrowheads="1"/>
          </p:cNvSpPr>
          <p:nvPr/>
        </p:nvSpPr>
        <p:spPr bwMode="auto">
          <a:xfrm>
            <a:off x="2146300" y="5711825"/>
            <a:ext cx="1996059" cy="584775"/>
          </a:xfrm>
          <a:prstGeom prst="rect">
            <a:avLst/>
          </a:prstGeom>
          <a:noFill/>
          <a:ln w="9525">
            <a:noFill/>
            <a:miter lim="800000"/>
            <a:headEnd/>
            <a:tailEnd/>
          </a:ln>
          <a:effectLst/>
        </p:spPr>
        <p:txBody>
          <a:bodyPr wrap="none">
            <a:spAutoFit/>
          </a:bodyPr>
          <a:lstStyle/>
          <a:p>
            <a:pPr algn="ctr" eaLnBrk="1" hangingPunct="1"/>
            <a:r>
              <a:rPr lang="en-US" sz="1600">
                <a:latin typeface="Maiandra GD" pitchFamily="34" charset="0"/>
              </a:rPr>
              <a:t>cable distribution</a:t>
            </a:r>
          </a:p>
          <a:p>
            <a:pPr algn="ctr" eaLnBrk="1" hangingPunct="1"/>
            <a:r>
              <a:rPr lang="en-US" sz="1600">
                <a:latin typeface="Maiandra GD" pitchFamily="34" charset="0"/>
              </a:rPr>
              <a:t>network (simplified)</a:t>
            </a:r>
          </a:p>
        </p:txBody>
      </p:sp>
      <p:sp>
        <p:nvSpPr>
          <p:cNvPr id="233508"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ffectLst/>
        </p:spPr>
        <p:txBody>
          <a:bodyPr/>
          <a:lstStyle/>
          <a:p>
            <a:endParaRPr lang="es-ES">
              <a:latin typeface="Maiandra GD" pitchFamily="34" charset="0"/>
            </a:endParaRPr>
          </a:p>
        </p:txBody>
      </p:sp>
      <p:grpSp>
        <p:nvGrpSpPr>
          <p:cNvPr id="9" name="Group 37"/>
          <p:cNvGrpSpPr>
            <a:grpSpLocks/>
          </p:cNvGrpSpPr>
          <p:nvPr/>
        </p:nvGrpSpPr>
        <p:grpSpPr bwMode="auto">
          <a:xfrm>
            <a:off x="3429000" y="1181100"/>
            <a:ext cx="5232400" cy="2806700"/>
            <a:chOff x="2160" y="744"/>
            <a:chExt cx="3296" cy="1768"/>
          </a:xfrm>
        </p:grpSpPr>
        <p:sp>
          <p:nvSpPr>
            <p:cNvPr id="233510" name="Freeform 38"/>
            <p:cNvSpPr>
              <a:spLocks/>
            </p:cNvSpPr>
            <p:nvPr/>
          </p:nvSpPr>
          <p:spPr bwMode="auto">
            <a:xfrm>
              <a:off x="2544" y="2048"/>
              <a:ext cx="2432" cy="464"/>
            </a:xfrm>
            <a:custGeom>
              <a:avLst/>
              <a:gdLst/>
              <a:ahLst/>
              <a:cxnLst>
                <a:cxn ang="0">
                  <a:pos x="912" y="448"/>
                </a:cxn>
                <a:cxn ang="0">
                  <a:pos x="1496" y="464"/>
                </a:cxn>
                <a:cxn ang="0">
                  <a:pos x="2432" y="48"/>
                </a:cxn>
                <a:cxn ang="0">
                  <a:pos x="1784" y="176"/>
                </a:cxn>
                <a:cxn ang="0">
                  <a:pos x="864" y="208"/>
                </a:cxn>
                <a:cxn ang="0">
                  <a:pos x="0" y="0"/>
                </a:cxn>
              </a:cxnLst>
              <a:rect l="0" t="0" r="r" b="b"/>
              <a:pathLst>
                <a:path w="2432" h="464">
                  <a:moveTo>
                    <a:pt x="912" y="448"/>
                  </a:moveTo>
                  <a:lnTo>
                    <a:pt x="1496" y="464"/>
                  </a:lnTo>
                  <a:lnTo>
                    <a:pt x="2432" y="48"/>
                  </a:lnTo>
                  <a:lnTo>
                    <a:pt x="1784" y="176"/>
                  </a:lnTo>
                  <a:lnTo>
                    <a:pt x="864" y="208"/>
                  </a:lnTo>
                  <a:lnTo>
                    <a:pt x="0" y="0"/>
                  </a:lnTo>
                </a:path>
              </a:pathLst>
            </a:custGeom>
            <a:gradFill rotWithShape="1">
              <a:gsLst>
                <a:gs pos="0">
                  <a:schemeClr val="tx2"/>
                </a:gs>
                <a:gs pos="100000">
                  <a:schemeClr val="bg1"/>
                </a:gs>
              </a:gsLst>
              <a:lin ang="5400000" scaled="1"/>
            </a:gradFill>
            <a:ln w="9525">
              <a:solidFill>
                <a:schemeClr val="tx1"/>
              </a:solidFill>
              <a:round/>
              <a:headEnd/>
              <a:tailEnd/>
            </a:ln>
            <a:effectLst/>
          </p:spPr>
          <p:txBody>
            <a:bodyPr/>
            <a:lstStyle/>
            <a:p>
              <a:endParaRPr lang="es-ES"/>
            </a:p>
          </p:txBody>
        </p:sp>
        <p:sp>
          <p:nvSpPr>
            <p:cNvPr id="233511" name="Oval 39"/>
            <p:cNvSpPr>
              <a:spLocks noChangeArrowheads="1"/>
            </p:cNvSpPr>
            <p:nvPr/>
          </p:nvSpPr>
          <p:spPr bwMode="auto">
            <a:xfrm>
              <a:off x="2160" y="744"/>
              <a:ext cx="3296" cy="1568"/>
            </a:xfrm>
            <a:prstGeom prst="ellipse">
              <a:avLst/>
            </a:prstGeom>
            <a:solidFill>
              <a:schemeClr val="bg1"/>
            </a:solidFill>
            <a:ln w="9525">
              <a:solidFill>
                <a:schemeClr val="tx1"/>
              </a:solidFill>
              <a:round/>
              <a:headEnd/>
              <a:tailEnd/>
            </a:ln>
            <a:effectLst/>
          </p:spPr>
          <p:txBody>
            <a:bodyPr wrap="none" anchor="ctr"/>
            <a:lstStyle/>
            <a:p>
              <a:endParaRPr lang="es-ES"/>
            </a:p>
          </p:txBody>
        </p:sp>
        <p:pic>
          <p:nvPicPr>
            <p:cNvPr id="233512" name="Picture 40" descr="house_2"/>
            <p:cNvPicPr>
              <a:picLocks noChangeAspect="1" noChangeArrowheads="1"/>
            </p:cNvPicPr>
            <p:nvPr/>
          </p:nvPicPr>
          <p:blipFill>
            <a:blip r:embed="rId6"/>
            <a:srcRect/>
            <a:stretch>
              <a:fillRect/>
            </a:stretch>
          </p:blipFill>
          <p:spPr bwMode="auto">
            <a:xfrm>
              <a:off x="2322" y="1044"/>
              <a:ext cx="2955" cy="1027"/>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19100" y="211138"/>
            <a:ext cx="8229600" cy="1143000"/>
          </a:xfrm>
        </p:spPr>
        <p:txBody>
          <a:bodyPr/>
          <a:lstStyle/>
          <a:p>
            <a:r>
              <a:rPr lang="en-US" sz="2800" b="1" dirty="0" err="1" smtClean="0">
                <a:solidFill>
                  <a:schemeClr val="accent1"/>
                </a:solidFill>
                <a:latin typeface="Maiandra GD" pitchFamily="34" charset="0"/>
              </a:rPr>
              <a:t>Arquitectura</a:t>
            </a:r>
            <a:r>
              <a:rPr lang="en-US" sz="2800" b="1" dirty="0" smtClean="0">
                <a:solidFill>
                  <a:schemeClr val="accent1"/>
                </a:solidFill>
                <a:latin typeface="Maiandra GD" pitchFamily="34" charset="0"/>
              </a:rPr>
              <a:t> del </a:t>
            </a:r>
            <a:r>
              <a:rPr lang="en-US" sz="2800" b="1" dirty="0" err="1" smtClean="0">
                <a:solidFill>
                  <a:schemeClr val="accent1"/>
                </a:solidFill>
                <a:latin typeface="Maiandra GD" pitchFamily="34" charset="0"/>
              </a:rPr>
              <a:t>cableado</a:t>
            </a:r>
            <a:r>
              <a:rPr lang="en-US" sz="2800" b="1" dirty="0" smtClean="0">
                <a:solidFill>
                  <a:schemeClr val="accent1"/>
                </a:solidFill>
                <a:latin typeface="Maiandra GD" pitchFamily="34" charset="0"/>
              </a:rPr>
              <a:t> de </a:t>
            </a:r>
            <a:r>
              <a:rPr lang="en-US" sz="2800" b="1" dirty="0" err="1" smtClean="0">
                <a:solidFill>
                  <a:schemeClr val="accent1"/>
                </a:solidFill>
                <a:latin typeface="Maiandra GD" pitchFamily="34" charset="0"/>
              </a:rPr>
              <a:t>una</a:t>
            </a:r>
            <a:r>
              <a:rPr lang="en-US" sz="2800" b="1" dirty="0" smtClean="0">
                <a:solidFill>
                  <a:schemeClr val="accent1"/>
                </a:solidFill>
                <a:latin typeface="Maiandra GD" pitchFamily="34" charset="0"/>
              </a:rPr>
              <a:t> red</a:t>
            </a:r>
            <a:endParaRPr lang="en-US" sz="2800" b="1" dirty="0"/>
          </a:p>
        </p:txBody>
      </p:sp>
      <p:sp>
        <p:nvSpPr>
          <p:cNvPr id="81" name="80 Marcador de número de diapositiva"/>
          <p:cNvSpPr>
            <a:spLocks noGrp="1"/>
          </p:cNvSpPr>
          <p:nvPr>
            <p:ph type="sldNum" sz="quarter" idx="12"/>
          </p:nvPr>
        </p:nvSpPr>
        <p:spPr/>
        <p:txBody>
          <a:bodyPr/>
          <a:lstStyle/>
          <a:p>
            <a:fld id="{8E9EA971-267B-4C68-8D7F-AE83A1F219EA}" type="slidenum">
              <a:rPr lang="es-ES" smtClean="0"/>
              <a:pPr/>
              <a:t>14</a:t>
            </a:fld>
            <a:endParaRPr lang="es-ES"/>
          </a:p>
        </p:txBody>
      </p:sp>
      <p:pic>
        <p:nvPicPr>
          <p:cNvPr id="235523"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p:spPr>
      </p:pic>
      <p:pic>
        <p:nvPicPr>
          <p:cNvPr id="235524"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p:spPr>
      </p:pic>
      <p:pic>
        <p:nvPicPr>
          <p:cNvPr id="235525"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p:spPr>
      </p:pic>
      <p:grpSp>
        <p:nvGrpSpPr>
          <p:cNvPr id="2" name="Group 6"/>
          <p:cNvGrpSpPr>
            <a:grpSpLocks/>
          </p:cNvGrpSpPr>
          <p:nvPr/>
        </p:nvGrpSpPr>
        <p:grpSpPr bwMode="auto">
          <a:xfrm>
            <a:off x="3916363" y="4227513"/>
            <a:ext cx="255587" cy="633412"/>
            <a:chOff x="2055" y="2297"/>
            <a:chExt cx="161" cy="399"/>
          </a:xfrm>
        </p:grpSpPr>
        <p:sp>
          <p:nvSpPr>
            <p:cNvPr id="235527" name="Rectangle 7"/>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sp>
          <p:nvSpPr>
            <p:cNvPr id="235528"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grpSp>
      <p:pic>
        <p:nvPicPr>
          <p:cNvPr id="235529"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p:spPr>
      </p:pic>
      <p:pic>
        <p:nvPicPr>
          <p:cNvPr id="235530"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p:spPr>
      </p:pic>
      <p:pic>
        <p:nvPicPr>
          <p:cNvPr id="235531"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p:spPr>
      </p:pic>
      <p:pic>
        <p:nvPicPr>
          <p:cNvPr id="235532"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p:spPr>
      </p:pic>
      <p:grpSp>
        <p:nvGrpSpPr>
          <p:cNvPr id="3" name="Group 13"/>
          <p:cNvGrpSpPr>
            <a:grpSpLocks/>
          </p:cNvGrpSpPr>
          <p:nvPr/>
        </p:nvGrpSpPr>
        <p:grpSpPr bwMode="auto">
          <a:xfrm flipV="1">
            <a:off x="6770688" y="4906963"/>
            <a:ext cx="255587" cy="820737"/>
            <a:chOff x="2459" y="2251"/>
            <a:chExt cx="161" cy="517"/>
          </a:xfrm>
        </p:grpSpPr>
        <p:sp>
          <p:nvSpPr>
            <p:cNvPr id="235534" name="Rectangle 14"/>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sp>
          <p:nvSpPr>
            <p:cNvPr id="235535"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grpSp>
      <p:grpSp>
        <p:nvGrpSpPr>
          <p:cNvPr id="4" name="Group 16"/>
          <p:cNvGrpSpPr>
            <a:grpSpLocks/>
          </p:cNvGrpSpPr>
          <p:nvPr/>
        </p:nvGrpSpPr>
        <p:grpSpPr bwMode="auto">
          <a:xfrm flipV="1">
            <a:off x="5529263" y="4887913"/>
            <a:ext cx="255587" cy="379412"/>
            <a:chOff x="2315" y="2599"/>
            <a:chExt cx="161" cy="239"/>
          </a:xfrm>
        </p:grpSpPr>
        <p:sp>
          <p:nvSpPr>
            <p:cNvPr id="235537" name="Rectangle 17"/>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sp>
          <p:nvSpPr>
            <p:cNvPr id="235538"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grpSp>
      <p:grpSp>
        <p:nvGrpSpPr>
          <p:cNvPr id="5" name="Group 19"/>
          <p:cNvGrpSpPr>
            <a:grpSpLocks/>
          </p:cNvGrpSpPr>
          <p:nvPr/>
        </p:nvGrpSpPr>
        <p:grpSpPr bwMode="auto">
          <a:xfrm flipV="1">
            <a:off x="4094163" y="4900613"/>
            <a:ext cx="255587" cy="633412"/>
            <a:chOff x="2055" y="2297"/>
            <a:chExt cx="161" cy="399"/>
          </a:xfrm>
        </p:grpSpPr>
        <p:sp>
          <p:nvSpPr>
            <p:cNvPr id="235540" name="Rectangle 20"/>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sp>
          <p:nvSpPr>
            <p:cNvPr id="235541"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grpSp>
      <p:grpSp>
        <p:nvGrpSpPr>
          <p:cNvPr id="6" name="Group 22"/>
          <p:cNvGrpSpPr>
            <a:grpSpLocks/>
          </p:cNvGrpSpPr>
          <p:nvPr/>
        </p:nvGrpSpPr>
        <p:grpSpPr bwMode="auto">
          <a:xfrm>
            <a:off x="7126288" y="4246563"/>
            <a:ext cx="255587" cy="630237"/>
            <a:chOff x="3561" y="2643"/>
            <a:chExt cx="161" cy="397"/>
          </a:xfrm>
        </p:grpSpPr>
        <p:sp>
          <p:nvSpPr>
            <p:cNvPr id="235543" name="Rectangle 23"/>
            <p:cNvSpPr>
              <a:spLocks noChangeArrowheads="1"/>
            </p:cNvSpPr>
            <p:nvPr/>
          </p:nvSpPr>
          <p:spPr bwMode="auto">
            <a:xfrm rot="-5400000">
              <a:off x="3377"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sp>
          <p:nvSpPr>
            <p:cNvPr id="235544"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grpSp>
      <p:grpSp>
        <p:nvGrpSpPr>
          <p:cNvPr id="7" name="Group 25"/>
          <p:cNvGrpSpPr>
            <a:grpSpLocks/>
          </p:cNvGrpSpPr>
          <p:nvPr/>
        </p:nvGrpSpPr>
        <p:grpSpPr bwMode="auto">
          <a:xfrm>
            <a:off x="5757863" y="4468813"/>
            <a:ext cx="255587" cy="379412"/>
            <a:chOff x="2315" y="2599"/>
            <a:chExt cx="161" cy="239"/>
          </a:xfrm>
        </p:grpSpPr>
        <p:sp>
          <p:nvSpPr>
            <p:cNvPr id="235546" name="Rectangle 26"/>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sp>
          <p:nvSpPr>
            <p:cNvPr id="235547"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grpSp>
      <p:grpSp>
        <p:nvGrpSpPr>
          <p:cNvPr id="8" name="Group 28"/>
          <p:cNvGrpSpPr>
            <a:grpSpLocks/>
          </p:cNvGrpSpPr>
          <p:nvPr/>
        </p:nvGrpSpPr>
        <p:grpSpPr bwMode="auto">
          <a:xfrm>
            <a:off x="5221288" y="4030663"/>
            <a:ext cx="255587" cy="820737"/>
            <a:chOff x="2459" y="2251"/>
            <a:chExt cx="161" cy="517"/>
          </a:xfrm>
        </p:grpSpPr>
        <p:sp>
          <p:nvSpPr>
            <p:cNvPr id="235549" name="Rectangle 29"/>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sp>
          <p:nvSpPr>
            <p:cNvPr id="235550"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es-ES"/>
            </a:p>
          </p:txBody>
        </p:sp>
      </p:grpSp>
      <p:sp>
        <p:nvSpPr>
          <p:cNvPr id="235551"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endParaRPr lang="es-ES"/>
          </a:p>
        </p:txBody>
      </p:sp>
      <p:sp>
        <p:nvSpPr>
          <p:cNvPr id="235552" name="Text Box 32"/>
          <p:cNvSpPr txBox="1">
            <a:spLocks noChangeArrowheads="1"/>
          </p:cNvSpPr>
          <p:nvPr/>
        </p:nvSpPr>
        <p:spPr bwMode="auto">
          <a:xfrm>
            <a:off x="4416425" y="5584825"/>
            <a:ext cx="692150" cy="336550"/>
          </a:xfrm>
          <a:prstGeom prst="rect">
            <a:avLst/>
          </a:prstGeom>
          <a:noFill/>
          <a:ln w="9525">
            <a:noFill/>
            <a:miter lim="800000"/>
            <a:headEnd/>
            <a:tailEnd/>
          </a:ln>
          <a:effectLst/>
        </p:spPr>
        <p:txBody>
          <a:bodyPr wrap="none">
            <a:spAutoFit/>
          </a:bodyPr>
          <a:lstStyle/>
          <a:p>
            <a:pPr eaLnBrk="1" hangingPunct="1"/>
            <a:r>
              <a:rPr lang="en-US" sz="1600" dirty="0">
                <a:latin typeface="Maiandra GD" pitchFamily="34" charset="0"/>
              </a:rPr>
              <a:t>home</a:t>
            </a:r>
          </a:p>
        </p:txBody>
      </p:sp>
      <p:pic>
        <p:nvPicPr>
          <p:cNvPr id="235553"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p:spPr>
      </p:pic>
      <p:sp>
        <p:nvSpPr>
          <p:cNvPr id="235554" name="Text Box 34"/>
          <p:cNvSpPr txBox="1">
            <a:spLocks noChangeArrowheads="1"/>
          </p:cNvSpPr>
          <p:nvPr/>
        </p:nvSpPr>
        <p:spPr bwMode="auto">
          <a:xfrm>
            <a:off x="1127125" y="5140325"/>
            <a:ext cx="1514475" cy="336550"/>
          </a:xfrm>
          <a:prstGeom prst="rect">
            <a:avLst/>
          </a:prstGeom>
          <a:noFill/>
          <a:ln w="9525">
            <a:noFill/>
            <a:miter lim="800000"/>
            <a:headEnd/>
            <a:tailEnd/>
          </a:ln>
          <a:effectLst/>
        </p:spPr>
        <p:txBody>
          <a:bodyPr wrap="none">
            <a:spAutoFit/>
          </a:bodyPr>
          <a:lstStyle/>
          <a:p>
            <a:pPr eaLnBrk="1" hangingPunct="1"/>
            <a:r>
              <a:rPr lang="en-US" sz="1600">
                <a:latin typeface="Maiandra GD" pitchFamily="34" charset="0"/>
              </a:rPr>
              <a:t>cable headend</a:t>
            </a:r>
          </a:p>
        </p:txBody>
      </p:sp>
      <p:sp>
        <p:nvSpPr>
          <p:cNvPr id="235555" name="Text Box 35"/>
          <p:cNvSpPr txBox="1">
            <a:spLocks noChangeArrowheads="1"/>
          </p:cNvSpPr>
          <p:nvPr/>
        </p:nvSpPr>
        <p:spPr bwMode="auto">
          <a:xfrm>
            <a:off x="2257425" y="5711825"/>
            <a:ext cx="1706563" cy="581025"/>
          </a:xfrm>
          <a:prstGeom prst="rect">
            <a:avLst/>
          </a:prstGeom>
          <a:noFill/>
          <a:ln w="9525">
            <a:noFill/>
            <a:miter lim="800000"/>
            <a:headEnd/>
            <a:tailEnd/>
          </a:ln>
          <a:effectLst/>
        </p:spPr>
        <p:txBody>
          <a:bodyPr wrap="none">
            <a:spAutoFit/>
          </a:bodyPr>
          <a:lstStyle/>
          <a:p>
            <a:pPr algn="ctr" eaLnBrk="1" hangingPunct="1"/>
            <a:r>
              <a:rPr lang="en-US" sz="1600">
                <a:latin typeface="Maiandra GD" pitchFamily="34" charset="0"/>
              </a:rPr>
              <a:t>cable distribution</a:t>
            </a:r>
          </a:p>
          <a:p>
            <a:pPr algn="ctr" eaLnBrk="1" hangingPunct="1"/>
            <a:r>
              <a:rPr lang="en-US" sz="1600">
                <a:latin typeface="Maiandra GD" pitchFamily="34" charset="0"/>
              </a:rPr>
              <a:t>network</a:t>
            </a:r>
          </a:p>
        </p:txBody>
      </p:sp>
      <p:sp>
        <p:nvSpPr>
          <p:cNvPr id="235556"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ffectLst/>
        </p:spPr>
        <p:txBody>
          <a:bodyPr/>
          <a:lstStyle/>
          <a:p>
            <a:endParaRPr lang="es-ES">
              <a:latin typeface="Maiandra GD" pitchFamily="34" charset="0"/>
            </a:endParaRPr>
          </a:p>
        </p:txBody>
      </p:sp>
      <p:grpSp>
        <p:nvGrpSpPr>
          <p:cNvPr id="9" name="Group 37"/>
          <p:cNvGrpSpPr>
            <a:grpSpLocks/>
          </p:cNvGrpSpPr>
          <p:nvPr/>
        </p:nvGrpSpPr>
        <p:grpSpPr bwMode="auto">
          <a:xfrm>
            <a:off x="4846638" y="1352550"/>
            <a:ext cx="2043112" cy="958850"/>
            <a:chOff x="2505" y="826"/>
            <a:chExt cx="1287" cy="604"/>
          </a:xfrm>
        </p:grpSpPr>
        <p:sp>
          <p:nvSpPr>
            <p:cNvPr id="235558" name="Line 38"/>
            <p:cNvSpPr>
              <a:spLocks noChangeShapeType="1"/>
            </p:cNvSpPr>
            <p:nvPr/>
          </p:nvSpPr>
          <p:spPr bwMode="auto">
            <a:xfrm flipH="1">
              <a:off x="2505" y="1115"/>
              <a:ext cx="128" cy="293"/>
            </a:xfrm>
            <a:prstGeom prst="line">
              <a:avLst/>
            </a:prstGeom>
            <a:noFill/>
            <a:ln w="9525">
              <a:solidFill>
                <a:schemeClr val="tx1"/>
              </a:solidFill>
              <a:round/>
              <a:headEnd/>
              <a:tailEnd type="triangle" w="med" len="med"/>
            </a:ln>
            <a:effectLst/>
          </p:spPr>
          <p:txBody>
            <a:bodyPr/>
            <a:lstStyle/>
            <a:p>
              <a:endParaRPr lang="es-ES"/>
            </a:p>
          </p:txBody>
        </p:sp>
        <p:sp>
          <p:nvSpPr>
            <p:cNvPr id="235559" name="Freeform 39"/>
            <p:cNvSpPr>
              <a:spLocks/>
            </p:cNvSpPr>
            <p:nvPr/>
          </p:nvSpPr>
          <p:spPr bwMode="auto">
            <a:xfrm>
              <a:off x="2548" y="826"/>
              <a:ext cx="562" cy="266"/>
            </a:xfrm>
            <a:custGeom>
              <a:avLst/>
              <a:gdLst/>
              <a:ahLst/>
              <a:cxnLst>
                <a:cxn ang="0">
                  <a:pos x="4" y="264"/>
                </a:cxn>
                <a:cxn ang="0">
                  <a:pos x="52" y="6"/>
                </a:cxn>
                <a:cxn ang="0">
                  <a:pos x="108" y="266"/>
                </a:cxn>
                <a:cxn ang="0">
                  <a:pos x="174" y="0"/>
                </a:cxn>
                <a:cxn ang="0">
                  <a:pos x="228" y="264"/>
                </a:cxn>
                <a:cxn ang="0">
                  <a:pos x="288" y="8"/>
                </a:cxn>
                <a:cxn ang="0">
                  <a:pos x="354" y="266"/>
                </a:cxn>
                <a:cxn ang="0">
                  <a:pos x="402" y="8"/>
                </a:cxn>
                <a:cxn ang="0">
                  <a:pos x="464" y="264"/>
                </a:cxn>
                <a:cxn ang="0">
                  <a:pos x="506" y="6"/>
                </a:cxn>
                <a:cxn ang="0">
                  <a:pos x="556" y="266"/>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p:spPr>
          <p:txBody>
            <a:bodyPr/>
            <a:lstStyle/>
            <a:p>
              <a:endParaRPr lang="es-ES"/>
            </a:p>
          </p:txBody>
        </p:sp>
        <p:sp>
          <p:nvSpPr>
            <p:cNvPr id="235560" name="Freeform 40"/>
            <p:cNvSpPr>
              <a:spLocks/>
            </p:cNvSpPr>
            <p:nvPr/>
          </p:nvSpPr>
          <p:spPr bwMode="auto">
            <a:xfrm>
              <a:off x="3523" y="830"/>
              <a:ext cx="269" cy="266"/>
            </a:xfrm>
            <a:custGeom>
              <a:avLst/>
              <a:gdLst/>
              <a:ahLst/>
              <a:cxnLst>
                <a:cxn ang="0">
                  <a:pos x="4" y="264"/>
                </a:cxn>
                <a:cxn ang="0">
                  <a:pos x="52" y="6"/>
                </a:cxn>
                <a:cxn ang="0">
                  <a:pos x="108" y="266"/>
                </a:cxn>
                <a:cxn ang="0">
                  <a:pos x="174" y="0"/>
                </a:cxn>
                <a:cxn ang="0">
                  <a:pos x="228" y="264"/>
                </a:cxn>
                <a:cxn ang="0">
                  <a:pos x="288" y="8"/>
                </a:cxn>
                <a:cxn ang="0">
                  <a:pos x="354" y="266"/>
                </a:cxn>
                <a:cxn ang="0">
                  <a:pos x="402" y="8"/>
                </a:cxn>
                <a:cxn ang="0">
                  <a:pos x="464" y="264"/>
                </a:cxn>
                <a:cxn ang="0">
                  <a:pos x="506" y="6"/>
                </a:cxn>
                <a:cxn ang="0">
                  <a:pos x="556" y="266"/>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p:spPr>
          <p:txBody>
            <a:bodyPr/>
            <a:lstStyle/>
            <a:p>
              <a:endParaRPr lang="es-ES"/>
            </a:p>
          </p:txBody>
        </p:sp>
        <p:sp>
          <p:nvSpPr>
            <p:cNvPr id="235561" name="Line 41"/>
            <p:cNvSpPr>
              <a:spLocks noChangeShapeType="1"/>
            </p:cNvSpPr>
            <p:nvPr/>
          </p:nvSpPr>
          <p:spPr bwMode="auto">
            <a:xfrm flipH="1">
              <a:off x="3433" y="1137"/>
              <a:ext cx="128" cy="293"/>
            </a:xfrm>
            <a:prstGeom prst="line">
              <a:avLst/>
            </a:prstGeom>
            <a:noFill/>
            <a:ln w="9525">
              <a:solidFill>
                <a:schemeClr val="tx1"/>
              </a:solidFill>
              <a:round/>
              <a:headEnd/>
              <a:tailEnd type="triangle" w="med" len="med"/>
            </a:ln>
            <a:effectLst/>
          </p:spPr>
          <p:txBody>
            <a:bodyPr/>
            <a:lstStyle/>
            <a:p>
              <a:endParaRPr lang="es-ES"/>
            </a:p>
          </p:txBody>
        </p:sp>
      </p:grpSp>
      <p:grpSp>
        <p:nvGrpSpPr>
          <p:cNvPr id="10" name="Group 42"/>
          <p:cNvGrpSpPr>
            <a:grpSpLocks/>
          </p:cNvGrpSpPr>
          <p:nvPr/>
        </p:nvGrpSpPr>
        <p:grpSpPr bwMode="auto">
          <a:xfrm>
            <a:off x="4137025" y="1509713"/>
            <a:ext cx="3021013" cy="2114550"/>
            <a:chOff x="2606" y="951"/>
            <a:chExt cx="1903" cy="1332"/>
          </a:xfrm>
        </p:grpSpPr>
        <p:sp>
          <p:nvSpPr>
            <p:cNvPr id="235563" name="Text Box 43"/>
            <p:cNvSpPr txBox="1">
              <a:spLocks noChangeArrowheads="1"/>
            </p:cNvSpPr>
            <p:nvPr/>
          </p:nvSpPr>
          <p:spPr bwMode="auto">
            <a:xfrm>
              <a:off x="3378" y="2071"/>
              <a:ext cx="655" cy="212"/>
            </a:xfrm>
            <a:prstGeom prst="rect">
              <a:avLst/>
            </a:prstGeom>
            <a:noFill/>
            <a:ln w="9525">
              <a:noFill/>
              <a:miter lim="800000"/>
              <a:headEnd/>
              <a:tailEnd/>
            </a:ln>
            <a:effectLst/>
          </p:spPr>
          <p:txBody>
            <a:bodyPr wrap="none">
              <a:spAutoFit/>
            </a:bodyPr>
            <a:lstStyle/>
            <a:p>
              <a:pPr algn="ctr" eaLnBrk="1" hangingPunct="1"/>
              <a:r>
                <a:rPr lang="en-US" sz="1600">
                  <a:latin typeface="Arial" charset="0"/>
                </a:rPr>
                <a:t>Channels</a:t>
              </a:r>
            </a:p>
          </p:txBody>
        </p:sp>
        <p:sp>
          <p:nvSpPr>
            <p:cNvPr id="235564" name="Line 44"/>
            <p:cNvSpPr>
              <a:spLocks noChangeShapeType="1"/>
            </p:cNvSpPr>
            <p:nvPr/>
          </p:nvSpPr>
          <p:spPr bwMode="auto">
            <a:xfrm>
              <a:off x="2994" y="951"/>
              <a:ext cx="0" cy="978"/>
            </a:xfrm>
            <a:prstGeom prst="line">
              <a:avLst/>
            </a:prstGeom>
            <a:noFill/>
            <a:ln w="9525">
              <a:solidFill>
                <a:schemeClr val="tx1"/>
              </a:solidFill>
              <a:round/>
              <a:headEnd/>
              <a:tailEnd/>
            </a:ln>
            <a:effectLst/>
          </p:spPr>
          <p:txBody>
            <a:bodyPr/>
            <a:lstStyle/>
            <a:p>
              <a:endParaRPr lang="es-ES"/>
            </a:p>
          </p:txBody>
        </p:sp>
        <p:sp>
          <p:nvSpPr>
            <p:cNvPr id="235565" name="Line 45"/>
            <p:cNvSpPr>
              <a:spLocks noChangeShapeType="1"/>
            </p:cNvSpPr>
            <p:nvPr/>
          </p:nvSpPr>
          <p:spPr bwMode="auto">
            <a:xfrm flipV="1">
              <a:off x="2988" y="1935"/>
              <a:ext cx="1464" cy="0"/>
            </a:xfrm>
            <a:prstGeom prst="line">
              <a:avLst/>
            </a:prstGeom>
            <a:noFill/>
            <a:ln w="9525">
              <a:solidFill>
                <a:schemeClr val="tx1"/>
              </a:solidFill>
              <a:round/>
              <a:headEnd/>
              <a:tailEnd/>
            </a:ln>
            <a:effectLst/>
          </p:spPr>
          <p:txBody>
            <a:bodyPr/>
            <a:lstStyle/>
            <a:p>
              <a:endParaRPr lang="es-ES"/>
            </a:p>
          </p:txBody>
        </p:sp>
        <p:sp>
          <p:nvSpPr>
            <p:cNvPr id="235566" name="Text Box 46"/>
            <p:cNvSpPr txBox="1">
              <a:spLocks noChangeArrowheads="1"/>
            </p:cNvSpPr>
            <p:nvPr/>
          </p:nvSpPr>
          <p:spPr bwMode="auto">
            <a:xfrm>
              <a:off x="2978" y="1408"/>
              <a:ext cx="178" cy="538"/>
            </a:xfrm>
            <a:prstGeom prst="rect">
              <a:avLst/>
            </a:prstGeom>
            <a:noFill/>
            <a:ln w="9525">
              <a:noFill/>
              <a:miter lim="800000"/>
              <a:headEnd/>
              <a:tailEnd/>
            </a:ln>
            <a:effectLst/>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235567" name="Line 47"/>
            <p:cNvSpPr>
              <a:spLocks noChangeShapeType="1"/>
            </p:cNvSpPr>
            <p:nvPr/>
          </p:nvSpPr>
          <p:spPr bwMode="auto">
            <a:xfrm>
              <a:off x="3150" y="1863"/>
              <a:ext cx="0" cy="144"/>
            </a:xfrm>
            <a:prstGeom prst="line">
              <a:avLst/>
            </a:prstGeom>
            <a:noFill/>
            <a:ln w="9525">
              <a:solidFill>
                <a:schemeClr val="tx1"/>
              </a:solidFill>
              <a:round/>
              <a:headEnd/>
              <a:tailEnd/>
            </a:ln>
            <a:effectLst/>
          </p:spPr>
          <p:txBody>
            <a:bodyPr/>
            <a:lstStyle/>
            <a:p>
              <a:endParaRPr lang="es-ES"/>
            </a:p>
          </p:txBody>
        </p:sp>
        <p:sp>
          <p:nvSpPr>
            <p:cNvPr id="235568" name="Text Box 48"/>
            <p:cNvSpPr txBox="1">
              <a:spLocks noChangeArrowheads="1"/>
            </p:cNvSpPr>
            <p:nvPr/>
          </p:nvSpPr>
          <p:spPr bwMode="auto">
            <a:xfrm>
              <a:off x="3152" y="1408"/>
              <a:ext cx="178" cy="538"/>
            </a:xfrm>
            <a:prstGeom prst="rect">
              <a:avLst/>
            </a:prstGeom>
            <a:noFill/>
            <a:ln w="9525">
              <a:noFill/>
              <a:miter lim="800000"/>
              <a:headEnd/>
              <a:tailEnd/>
            </a:ln>
            <a:effectLst/>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235569" name="Text Box 49"/>
            <p:cNvSpPr txBox="1">
              <a:spLocks noChangeArrowheads="1"/>
            </p:cNvSpPr>
            <p:nvPr/>
          </p:nvSpPr>
          <p:spPr bwMode="auto">
            <a:xfrm>
              <a:off x="3338" y="1408"/>
              <a:ext cx="178" cy="538"/>
            </a:xfrm>
            <a:prstGeom prst="rect">
              <a:avLst/>
            </a:prstGeom>
            <a:noFill/>
            <a:ln w="9525">
              <a:noFill/>
              <a:miter lim="800000"/>
              <a:headEnd/>
              <a:tailEnd/>
            </a:ln>
            <a:effectLst/>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235570" name="Text Box 50"/>
            <p:cNvSpPr txBox="1">
              <a:spLocks noChangeArrowheads="1"/>
            </p:cNvSpPr>
            <p:nvPr/>
          </p:nvSpPr>
          <p:spPr bwMode="auto">
            <a:xfrm>
              <a:off x="3524" y="1408"/>
              <a:ext cx="178" cy="538"/>
            </a:xfrm>
            <a:prstGeom prst="rect">
              <a:avLst/>
            </a:prstGeom>
            <a:noFill/>
            <a:ln w="9525">
              <a:noFill/>
              <a:miter lim="800000"/>
              <a:headEnd/>
              <a:tailEnd/>
            </a:ln>
            <a:effectLst/>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235571" name="Text Box 51"/>
            <p:cNvSpPr txBox="1">
              <a:spLocks noChangeArrowheads="1"/>
            </p:cNvSpPr>
            <p:nvPr/>
          </p:nvSpPr>
          <p:spPr bwMode="auto">
            <a:xfrm>
              <a:off x="3710" y="1408"/>
              <a:ext cx="178" cy="538"/>
            </a:xfrm>
            <a:prstGeom prst="rect">
              <a:avLst/>
            </a:prstGeom>
            <a:noFill/>
            <a:ln w="9525">
              <a:noFill/>
              <a:miter lim="800000"/>
              <a:headEnd/>
              <a:tailEnd/>
            </a:ln>
            <a:effectLst/>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235572" name="Text Box 52"/>
            <p:cNvSpPr txBox="1">
              <a:spLocks noChangeArrowheads="1"/>
            </p:cNvSpPr>
            <p:nvPr/>
          </p:nvSpPr>
          <p:spPr bwMode="auto">
            <a:xfrm>
              <a:off x="3896" y="1408"/>
              <a:ext cx="178" cy="538"/>
            </a:xfrm>
            <a:prstGeom prst="rect">
              <a:avLst/>
            </a:prstGeom>
            <a:noFill/>
            <a:ln w="9525">
              <a:noFill/>
              <a:miter lim="800000"/>
              <a:headEnd/>
              <a:tailEnd/>
            </a:ln>
            <a:effectLst/>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235573" name="Text Box 53"/>
            <p:cNvSpPr txBox="1">
              <a:spLocks noChangeArrowheads="1"/>
            </p:cNvSpPr>
            <p:nvPr/>
          </p:nvSpPr>
          <p:spPr bwMode="auto">
            <a:xfrm>
              <a:off x="4058" y="1402"/>
              <a:ext cx="174" cy="538"/>
            </a:xfrm>
            <a:prstGeom prst="rect">
              <a:avLst/>
            </a:prstGeom>
            <a:noFill/>
            <a:ln w="9525">
              <a:noFill/>
              <a:miter lim="800000"/>
              <a:headEnd/>
              <a:tailEnd/>
            </a:ln>
            <a:effectLst/>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235574" name="Text Box 54"/>
            <p:cNvSpPr txBox="1">
              <a:spLocks noChangeArrowheads="1"/>
            </p:cNvSpPr>
            <p:nvPr/>
          </p:nvSpPr>
          <p:spPr bwMode="auto">
            <a:xfrm>
              <a:off x="4202" y="1402"/>
              <a:ext cx="174" cy="538"/>
            </a:xfrm>
            <a:prstGeom prst="rect">
              <a:avLst/>
            </a:prstGeom>
            <a:noFill/>
            <a:ln w="9525">
              <a:noFill/>
              <a:miter lim="800000"/>
              <a:headEnd/>
              <a:tailEnd/>
            </a:ln>
            <a:effectLst/>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235575" name="Text Box 55"/>
            <p:cNvSpPr txBox="1">
              <a:spLocks noChangeArrowheads="1"/>
            </p:cNvSpPr>
            <p:nvPr/>
          </p:nvSpPr>
          <p:spPr bwMode="auto">
            <a:xfrm>
              <a:off x="4330" y="1114"/>
              <a:ext cx="178" cy="826"/>
            </a:xfrm>
            <a:prstGeom prst="rect">
              <a:avLst/>
            </a:prstGeom>
            <a:noFill/>
            <a:ln w="9525">
              <a:noFill/>
              <a:miter lim="800000"/>
              <a:headEnd/>
              <a:tailEnd/>
            </a:ln>
            <a:effectLst/>
          </p:spPr>
          <p:txBody>
            <a:bodyPr wrap="none">
              <a:spAutoFit/>
            </a:bodyPr>
            <a:lstStyle/>
            <a:p>
              <a:pPr algn="ctr" eaLnBrk="1" hangingPunct="1"/>
              <a:endParaRPr lang="en-US" sz="1000">
                <a:latin typeface="Arial" charset="0"/>
              </a:endParaRPr>
            </a:p>
            <a:p>
              <a:pPr algn="ctr" eaLnBrk="1" hangingPunct="1"/>
              <a:r>
                <a:rPr lang="en-US" sz="1000">
                  <a:latin typeface="Arial" charset="0"/>
                </a:rPr>
                <a:t>C</a:t>
              </a:r>
            </a:p>
            <a:p>
              <a:pPr algn="ctr" eaLnBrk="1" hangingPunct="1"/>
              <a:r>
                <a:rPr lang="en-US" sz="1000">
                  <a:latin typeface="Arial" charset="0"/>
                </a:rPr>
                <a:t>O</a:t>
              </a:r>
            </a:p>
            <a:p>
              <a:pPr algn="ctr" eaLnBrk="1" hangingPunct="1"/>
              <a:r>
                <a:rPr lang="en-US" sz="1000">
                  <a:latin typeface="Arial" charset="0"/>
                </a:rPr>
                <a:t>N</a:t>
              </a:r>
            </a:p>
            <a:p>
              <a:pPr algn="ctr" eaLnBrk="1" hangingPunct="1"/>
              <a:r>
                <a:rPr lang="en-US" sz="1000">
                  <a:latin typeface="Arial" charset="0"/>
                </a:rPr>
                <a:t>T</a:t>
              </a:r>
            </a:p>
            <a:p>
              <a:pPr algn="ctr" eaLnBrk="1" hangingPunct="1"/>
              <a:r>
                <a:rPr lang="en-US" sz="1000">
                  <a:latin typeface="Arial" charset="0"/>
                </a:rPr>
                <a:t>R</a:t>
              </a:r>
            </a:p>
            <a:p>
              <a:pPr algn="ctr" eaLnBrk="1" hangingPunct="1"/>
              <a:r>
                <a:rPr lang="en-US" sz="1000">
                  <a:latin typeface="Arial" charset="0"/>
                </a:rPr>
                <a:t>O</a:t>
              </a:r>
            </a:p>
            <a:p>
              <a:pPr algn="ctr" eaLnBrk="1" hangingPunct="1"/>
              <a:r>
                <a:rPr lang="en-US" sz="1000">
                  <a:latin typeface="Arial" charset="0"/>
                </a:rPr>
                <a:t>L</a:t>
              </a:r>
            </a:p>
          </p:txBody>
        </p:sp>
        <p:sp>
          <p:nvSpPr>
            <p:cNvPr id="235576" name="Line 56"/>
            <p:cNvSpPr>
              <a:spLocks noChangeShapeType="1"/>
            </p:cNvSpPr>
            <p:nvPr/>
          </p:nvSpPr>
          <p:spPr bwMode="auto">
            <a:xfrm>
              <a:off x="3334" y="1863"/>
              <a:ext cx="0" cy="144"/>
            </a:xfrm>
            <a:prstGeom prst="line">
              <a:avLst/>
            </a:prstGeom>
            <a:noFill/>
            <a:ln w="9525">
              <a:solidFill>
                <a:schemeClr val="tx1"/>
              </a:solidFill>
              <a:round/>
              <a:headEnd/>
              <a:tailEnd/>
            </a:ln>
            <a:effectLst/>
          </p:spPr>
          <p:txBody>
            <a:bodyPr/>
            <a:lstStyle/>
            <a:p>
              <a:endParaRPr lang="es-ES"/>
            </a:p>
          </p:txBody>
        </p:sp>
        <p:sp>
          <p:nvSpPr>
            <p:cNvPr id="235577" name="Line 57"/>
            <p:cNvSpPr>
              <a:spLocks noChangeShapeType="1"/>
            </p:cNvSpPr>
            <p:nvPr/>
          </p:nvSpPr>
          <p:spPr bwMode="auto">
            <a:xfrm>
              <a:off x="3514" y="1863"/>
              <a:ext cx="0" cy="144"/>
            </a:xfrm>
            <a:prstGeom prst="line">
              <a:avLst/>
            </a:prstGeom>
            <a:noFill/>
            <a:ln w="9525">
              <a:solidFill>
                <a:schemeClr val="tx1"/>
              </a:solidFill>
              <a:round/>
              <a:headEnd/>
              <a:tailEnd/>
            </a:ln>
            <a:effectLst/>
          </p:spPr>
          <p:txBody>
            <a:bodyPr/>
            <a:lstStyle/>
            <a:p>
              <a:endParaRPr lang="es-ES"/>
            </a:p>
          </p:txBody>
        </p:sp>
        <p:sp>
          <p:nvSpPr>
            <p:cNvPr id="235578" name="Line 58"/>
            <p:cNvSpPr>
              <a:spLocks noChangeShapeType="1"/>
            </p:cNvSpPr>
            <p:nvPr/>
          </p:nvSpPr>
          <p:spPr bwMode="auto">
            <a:xfrm>
              <a:off x="3698" y="1863"/>
              <a:ext cx="0" cy="144"/>
            </a:xfrm>
            <a:prstGeom prst="line">
              <a:avLst/>
            </a:prstGeom>
            <a:noFill/>
            <a:ln w="9525">
              <a:solidFill>
                <a:schemeClr val="tx1"/>
              </a:solidFill>
              <a:round/>
              <a:headEnd/>
              <a:tailEnd/>
            </a:ln>
            <a:effectLst/>
          </p:spPr>
          <p:txBody>
            <a:bodyPr/>
            <a:lstStyle/>
            <a:p>
              <a:endParaRPr lang="es-ES"/>
            </a:p>
          </p:txBody>
        </p:sp>
        <p:sp>
          <p:nvSpPr>
            <p:cNvPr id="235579" name="Line 59"/>
            <p:cNvSpPr>
              <a:spLocks noChangeShapeType="1"/>
            </p:cNvSpPr>
            <p:nvPr/>
          </p:nvSpPr>
          <p:spPr bwMode="auto">
            <a:xfrm>
              <a:off x="3886" y="1863"/>
              <a:ext cx="0" cy="144"/>
            </a:xfrm>
            <a:prstGeom prst="line">
              <a:avLst/>
            </a:prstGeom>
            <a:noFill/>
            <a:ln w="9525">
              <a:solidFill>
                <a:schemeClr val="tx1"/>
              </a:solidFill>
              <a:round/>
              <a:headEnd/>
              <a:tailEnd/>
            </a:ln>
            <a:effectLst/>
          </p:spPr>
          <p:txBody>
            <a:bodyPr/>
            <a:lstStyle/>
            <a:p>
              <a:endParaRPr lang="es-ES"/>
            </a:p>
          </p:txBody>
        </p:sp>
        <p:sp>
          <p:nvSpPr>
            <p:cNvPr id="235580" name="Line 60"/>
            <p:cNvSpPr>
              <a:spLocks noChangeShapeType="1"/>
            </p:cNvSpPr>
            <p:nvPr/>
          </p:nvSpPr>
          <p:spPr bwMode="auto">
            <a:xfrm>
              <a:off x="4062" y="1871"/>
              <a:ext cx="0" cy="144"/>
            </a:xfrm>
            <a:prstGeom prst="line">
              <a:avLst/>
            </a:prstGeom>
            <a:noFill/>
            <a:ln w="9525">
              <a:solidFill>
                <a:schemeClr val="tx1"/>
              </a:solidFill>
              <a:round/>
              <a:headEnd/>
              <a:tailEnd/>
            </a:ln>
            <a:effectLst/>
          </p:spPr>
          <p:txBody>
            <a:bodyPr/>
            <a:lstStyle/>
            <a:p>
              <a:endParaRPr lang="es-ES"/>
            </a:p>
          </p:txBody>
        </p:sp>
        <p:sp>
          <p:nvSpPr>
            <p:cNvPr id="235581" name="Line 61"/>
            <p:cNvSpPr>
              <a:spLocks noChangeShapeType="1"/>
            </p:cNvSpPr>
            <p:nvPr/>
          </p:nvSpPr>
          <p:spPr bwMode="auto">
            <a:xfrm>
              <a:off x="4218" y="1867"/>
              <a:ext cx="0" cy="144"/>
            </a:xfrm>
            <a:prstGeom prst="line">
              <a:avLst/>
            </a:prstGeom>
            <a:noFill/>
            <a:ln w="9525">
              <a:solidFill>
                <a:schemeClr val="tx1"/>
              </a:solidFill>
              <a:round/>
              <a:headEnd/>
              <a:tailEnd/>
            </a:ln>
            <a:effectLst/>
          </p:spPr>
          <p:txBody>
            <a:bodyPr/>
            <a:lstStyle/>
            <a:p>
              <a:endParaRPr lang="es-ES"/>
            </a:p>
          </p:txBody>
        </p:sp>
        <p:sp>
          <p:nvSpPr>
            <p:cNvPr id="235582" name="Line 62"/>
            <p:cNvSpPr>
              <a:spLocks noChangeShapeType="1"/>
            </p:cNvSpPr>
            <p:nvPr/>
          </p:nvSpPr>
          <p:spPr bwMode="auto">
            <a:xfrm>
              <a:off x="4362" y="1859"/>
              <a:ext cx="0" cy="144"/>
            </a:xfrm>
            <a:prstGeom prst="line">
              <a:avLst/>
            </a:prstGeom>
            <a:noFill/>
            <a:ln w="9525">
              <a:solidFill>
                <a:schemeClr val="tx1"/>
              </a:solidFill>
              <a:round/>
              <a:headEnd/>
              <a:tailEnd/>
            </a:ln>
            <a:effectLst/>
          </p:spPr>
          <p:txBody>
            <a:bodyPr/>
            <a:lstStyle/>
            <a:p>
              <a:endParaRPr lang="es-ES"/>
            </a:p>
          </p:txBody>
        </p:sp>
        <p:sp>
          <p:nvSpPr>
            <p:cNvPr id="235583" name="Text Box 63"/>
            <p:cNvSpPr txBox="1">
              <a:spLocks noChangeArrowheads="1"/>
            </p:cNvSpPr>
            <p:nvPr/>
          </p:nvSpPr>
          <p:spPr bwMode="auto">
            <a:xfrm>
              <a:off x="2985" y="1960"/>
              <a:ext cx="160" cy="154"/>
            </a:xfrm>
            <a:prstGeom prst="rect">
              <a:avLst/>
            </a:prstGeom>
            <a:noFill/>
            <a:ln w="9525">
              <a:noFill/>
              <a:miter lim="800000"/>
              <a:headEnd/>
              <a:tailEnd/>
            </a:ln>
            <a:effectLst/>
          </p:spPr>
          <p:txBody>
            <a:bodyPr wrap="none">
              <a:spAutoFit/>
            </a:bodyPr>
            <a:lstStyle/>
            <a:p>
              <a:pPr algn="ctr" eaLnBrk="1" hangingPunct="1"/>
              <a:r>
                <a:rPr lang="en-US" sz="1000">
                  <a:latin typeface="Arial" charset="0"/>
                </a:rPr>
                <a:t>1</a:t>
              </a:r>
            </a:p>
          </p:txBody>
        </p:sp>
        <p:sp>
          <p:nvSpPr>
            <p:cNvPr id="235584" name="Text Box 64"/>
            <p:cNvSpPr txBox="1">
              <a:spLocks noChangeArrowheads="1"/>
            </p:cNvSpPr>
            <p:nvPr/>
          </p:nvSpPr>
          <p:spPr bwMode="auto">
            <a:xfrm>
              <a:off x="3153" y="1960"/>
              <a:ext cx="160" cy="154"/>
            </a:xfrm>
            <a:prstGeom prst="rect">
              <a:avLst/>
            </a:prstGeom>
            <a:noFill/>
            <a:ln w="9525">
              <a:noFill/>
              <a:miter lim="800000"/>
              <a:headEnd/>
              <a:tailEnd/>
            </a:ln>
            <a:effectLst/>
          </p:spPr>
          <p:txBody>
            <a:bodyPr wrap="none">
              <a:spAutoFit/>
            </a:bodyPr>
            <a:lstStyle/>
            <a:p>
              <a:pPr algn="ctr" eaLnBrk="1" hangingPunct="1"/>
              <a:r>
                <a:rPr lang="en-US" sz="1000">
                  <a:latin typeface="Arial" charset="0"/>
                </a:rPr>
                <a:t>2</a:t>
              </a:r>
            </a:p>
          </p:txBody>
        </p:sp>
        <p:sp>
          <p:nvSpPr>
            <p:cNvPr id="235585" name="Text Box 65"/>
            <p:cNvSpPr txBox="1">
              <a:spLocks noChangeArrowheads="1"/>
            </p:cNvSpPr>
            <p:nvPr/>
          </p:nvSpPr>
          <p:spPr bwMode="auto">
            <a:xfrm>
              <a:off x="3345" y="1960"/>
              <a:ext cx="160" cy="154"/>
            </a:xfrm>
            <a:prstGeom prst="rect">
              <a:avLst/>
            </a:prstGeom>
            <a:noFill/>
            <a:ln w="9525">
              <a:noFill/>
              <a:miter lim="800000"/>
              <a:headEnd/>
              <a:tailEnd/>
            </a:ln>
            <a:effectLst/>
          </p:spPr>
          <p:txBody>
            <a:bodyPr wrap="none">
              <a:spAutoFit/>
            </a:bodyPr>
            <a:lstStyle/>
            <a:p>
              <a:pPr algn="ctr" eaLnBrk="1" hangingPunct="1"/>
              <a:r>
                <a:rPr lang="en-US" sz="1000">
                  <a:latin typeface="Arial" charset="0"/>
                </a:rPr>
                <a:t>3</a:t>
              </a:r>
            </a:p>
          </p:txBody>
        </p:sp>
        <p:sp>
          <p:nvSpPr>
            <p:cNvPr id="235586" name="Text Box 66"/>
            <p:cNvSpPr txBox="1">
              <a:spLocks noChangeArrowheads="1"/>
            </p:cNvSpPr>
            <p:nvPr/>
          </p:nvSpPr>
          <p:spPr bwMode="auto">
            <a:xfrm>
              <a:off x="3517" y="1960"/>
              <a:ext cx="160" cy="154"/>
            </a:xfrm>
            <a:prstGeom prst="rect">
              <a:avLst/>
            </a:prstGeom>
            <a:noFill/>
            <a:ln w="9525">
              <a:noFill/>
              <a:miter lim="800000"/>
              <a:headEnd/>
              <a:tailEnd/>
            </a:ln>
            <a:effectLst/>
          </p:spPr>
          <p:txBody>
            <a:bodyPr wrap="none">
              <a:spAutoFit/>
            </a:bodyPr>
            <a:lstStyle/>
            <a:p>
              <a:pPr algn="ctr" eaLnBrk="1" hangingPunct="1"/>
              <a:r>
                <a:rPr lang="en-US" sz="1000">
                  <a:latin typeface="Arial" charset="0"/>
                </a:rPr>
                <a:t>4</a:t>
              </a:r>
            </a:p>
          </p:txBody>
        </p:sp>
        <p:sp>
          <p:nvSpPr>
            <p:cNvPr id="235587" name="Text Box 67"/>
            <p:cNvSpPr txBox="1">
              <a:spLocks noChangeArrowheads="1"/>
            </p:cNvSpPr>
            <p:nvPr/>
          </p:nvSpPr>
          <p:spPr bwMode="auto">
            <a:xfrm>
              <a:off x="3705" y="1956"/>
              <a:ext cx="160" cy="154"/>
            </a:xfrm>
            <a:prstGeom prst="rect">
              <a:avLst/>
            </a:prstGeom>
            <a:noFill/>
            <a:ln w="9525">
              <a:noFill/>
              <a:miter lim="800000"/>
              <a:headEnd/>
              <a:tailEnd/>
            </a:ln>
            <a:effectLst/>
          </p:spPr>
          <p:txBody>
            <a:bodyPr wrap="none">
              <a:spAutoFit/>
            </a:bodyPr>
            <a:lstStyle/>
            <a:p>
              <a:pPr algn="ctr" eaLnBrk="1" hangingPunct="1"/>
              <a:r>
                <a:rPr lang="en-US" sz="1000">
                  <a:latin typeface="Arial" charset="0"/>
                </a:rPr>
                <a:t>5</a:t>
              </a:r>
            </a:p>
          </p:txBody>
        </p:sp>
        <p:sp>
          <p:nvSpPr>
            <p:cNvPr id="235588" name="Text Box 68"/>
            <p:cNvSpPr txBox="1">
              <a:spLocks noChangeArrowheads="1"/>
            </p:cNvSpPr>
            <p:nvPr/>
          </p:nvSpPr>
          <p:spPr bwMode="auto">
            <a:xfrm>
              <a:off x="3893" y="1956"/>
              <a:ext cx="160" cy="154"/>
            </a:xfrm>
            <a:prstGeom prst="rect">
              <a:avLst/>
            </a:prstGeom>
            <a:noFill/>
            <a:ln w="9525">
              <a:noFill/>
              <a:miter lim="800000"/>
              <a:headEnd/>
              <a:tailEnd/>
            </a:ln>
            <a:effectLst/>
          </p:spPr>
          <p:txBody>
            <a:bodyPr wrap="none">
              <a:spAutoFit/>
            </a:bodyPr>
            <a:lstStyle/>
            <a:p>
              <a:pPr algn="ctr" eaLnBrk="1" hangingPunct="1"/>
              <a:r>
                <a:rPr lang="en-US" sz="1000">
                  <a:latin typeface="Arial" charset="0"/>
                </a:rPr>
                <a:t>6</a:t>
              </a:r>
            </a:p>
          </p:txBody>
        </p:sp>
        <p:sp>
          <p:nvSpPr>
            <p:cNvPr id="235589" name="Text Box 69"/>
            <p:cNvSpPr txBox="1">
              <a:spLocks noChangeArrowheads="1"/>
            </p:cNvSpPr>
            <p:nvPr/>
          </p:nvSpPr>
          <p:spPr bwMode="auto">
            <a:xfrm>
              <a:off x="4057" y="1956"/>
              <a:ext cx="160" cy="154"/>
            </a:xfrm>
            <a:prstGeom prst="rect">
              <a:avLst/>
            </a:prstGeom>
            <a:noFill/>
            <a:ln w="9525">
              <a:noFill/>
              <a:miter lim="800000"/>
              <a:headEnd/>
              <a:tailEnd/>
            </a:ln>
            <a:effectLst/>
          </p:spPr>
          <p:txBody>
            <a:bodyPr wrap="none">
              <a:spAutoFit/>
            </a:bodyPr>
            <a:lstStyle/>
            <a:p>
              <a:pPr algn="ctr" eaLnBrk="1" hangingPunct="1"/>
              <a:r>
                <a:rPr lang="en-US" sz="1000">
                  <a:latin typeface="Arial" charset="0"/>
                </a:rPr>
                <a:t>7</a:t>
              </a:r>
            </a:p>
          </p:txBody>
        </p:sp>
        <p:sp>
          <p:nvSpPr>
            <p:cNvPr id="235590" name="Text Box 70"/>
            <p:cNvSpPr txBox="1">
              <a:spLocks noChangeArrowheads="1"/>
            </p:cNvSpPr>
            <p:nvPr/>
          </p:nvSpPr>
          <p:spPr bwMode="auto">
            <a:xfrm>
              <a:off x="4205" y="1956"/>
              <a:ext cx="160" cy="154"/>
            </a:xfrm>
            <a:prstGeom prst="rect">
              <a:avLst/>
            </a:prstGeom>
            <a:noFill/>
            <a:ln w="9525">
              <a:noFill/>
              <a:miter lim="800000"/>
              <a:headEnd/>
              <a:tailEnd/>
            </a:ln>
            <a:effectLst/>
          </p:spPr>
          <p:txBody>
            <a:bodyPr wrap="none">
              <a:spAutoFit/>
            </a:bodyPr>
            <a:lstStyle/>
            <a:p>
              <a:pPr algn="ctr" eaLnBrk="1" hangingPunct="1"/>
              <a:r>
                <a:rPr lang="en-US" sz="1000">
                  <a:latin typeface="Arial" charset="0"/>
                </a:rPr>
                <a:t>8</a:t>
              </a:r>
            </a:p>
          </p:txBody>
        </p:sp>
        <p:sp>
          <p:nvSpPr>
            <p:cNvPr id="235591" name="Text Box 71"/>
            <p:cNvSpPr txBox="1">
              <a:spLocks noChangeArrowheads="1"/>
            </p:cNvSpPr>
            <p:nvPr/>
          </p:nvSpPr>
          <p:spPr bwMode="auto">
            <a:xfrm>
              <a:off x="4349" y="1956"/>
              <a:ext cx="160" cy="154"/>
            </a:xfrm>
            <a:prstGeom prst="rect">
              <a:avLst/>
            </a:prstGeom>
            <a:noFill/>
            <a:ln w="9525">
              <a:noFill/>
              <a:miter lim="800000"/>
              <a:headEnd/>
              <a:tailEnd/>
            </a:ln>
            <a:effectLst/>
          </p:spPr>
          <p:txBody>
            <a:bodyPr wrap="none">
              <a:spAutoFit/>
            </a:bodyPr>
            <a:lstStyle/>
            <a:p>
              <a:pPr algn="ctr" eaLnBrk="1" hangingPunct="1"/>
              <a:r>
                <a:rPr lang="en-US" sz="1000">
                  <a:latin typeface="Arial" charset="0"/>
                </a:rPr>
                <a:t>9</a:t>
              </a:r>
            </a:p>
          </p:txBody>
        </p:sp>
        <p:sp>
          <p:nvSpPr>
            <p:cNvPr id="235592" name="Freeform 72"/>
            <p:cNvSpPr>
              <a:spLocks/>
            </p:cNvSpPr>
            <p:nvPr/>
          </p:nvSpPr>
          <p:spPr bwMode="auto">
            <a:xfrm>
              <a:off x="2606" y="969"/>
              <a:ext cx="375" cy="969"/>
            </a:xfrm>
            <a:custGeom>
              <a:avLst/>
              <a:gdLst/>
              <a:ahLst/>
              <a:cxnLst>
                <a:cxn ang="0">
                  <a:pos x="375" y="0"/>
                </a:cxn>
                <a:cxn ang="0">
                  <a:pos x="0" y="485"/>
                </a:cxn>
                <a:cxn ang="0">
                  <a:pos x="375" y="969"/>
                </a:cxn>
                <a:cxn ang="0">
                  <a:pos x="375" y="0"/>
                </a:cxn>
              </a:cxnLst>
              <a:rect l="0" t="0" r="r" b="b"/>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w="3175" cmpd="sng">
              <a:noFill/>
              <a:round/>
              <a:headEnd/>
              <a:tailEnd/>
            </a:ln>
            <a:effectLst/>
          </p:spPr>
          <p:txBody>
            <a:bodyPr/>
            <a:lstStyle/>
            <a:p>
              <a:endParaRPr lang="es-ES"/>
            </a:p>
          </p:txBody>
        </p:sp>
      </p:grpSp>
      <p:grpSp>
        <p:nvGrpSpPr>
          <p:cNvPr id="11" name="Group 73"/>
          <p:cNvGrpSpPr>
            <a:grpSpLocks/>
          </p:cNvGrpSpPr>
          <p:nvPr/>
        </p:nvGrpSpPr>
        <p:grpSpPr bwMode="auto">
          <a:xfrm>
            <a:off x="2398713" y="2176463"/>
            <a:ext cx="1666875" cy="2062162"/>
            <a:chOff x="1511" y="1371"/>
            <a:chExt cx="1050" cy="1299"/>
          </a:xfrm>
        </p:grpSpPr>
        <p:grpSp>
          <p:nvGrpSpPr>
            <p:cNvPr id="12" name="Group 74"/>
            <p:cNvGrpSpPr>
              <a:grpSpLocks/>
            </p:cNvGrpSpPr>
            <p:nvPr/>
          </p:nvGrpSpPr>
          <p:grpSpPr bwMode="auto">
            <a:xfrm>
              <a:off x="1511" y="1371"/>
              <a:ext cx="1050" cy="198"/>
              <a:chOff x="1614" y="1494"/>
              <a:chExt cx="1050" cy="198"/>
            </a:xfrm>
          </p:grpSpPr>
          <p:sp>
            <p:nvSpPr>
              <p:cNvPr id="235595" name="Rectangle 75"/>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a:effectLst/>
            </p:spPr>
            <p:txBody>
              <a:bodyPr wrap="none" anchor="ctr"/>
              <a:lstStyle/>
              <a:p>
                <a:endParaRPr lang="es-ES">
                  <a:latin typeface="Maiandra GD" pitchFamily="34" charset="0"/>
                </a:endParaRPr>
              </a:p>
            </p:txBody>
          </p:sp>
          <p:sp>
            <p:nvSpPr>
              <p:cNvPr id="235596" name="Freeform 76"/>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endParaRPr lang="es-ES">
                  <a:latin typeface="Maiandra GD" pitchFamily="34" charset="0"/>
                </a:endParaRPr>
              </a:p>
            </p:txBody>
          </p:sp>
          <p:sp>
            <p:nvSpPr>
              <p:cNvPr id="235597" name="Oval 77"/>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a:effectLst/>
            </p:spPr>
            <p:txBody>
              <a:bodyPr wrap="none" anchor="ctr"/>
              <a:lstStyle/>
              <a:p>
                <a:endParaRPr lang="es-ES">
                  <a:latin typeface="Maiandra GD" pitchFamily="34" charset="0"/>
                </a:endParaRPr>
              </a:p>
            </p:txBody>
          </p:sp>
          <p:sp>
            <p:nvSpPr>
              <p:cNvPr id="235598" name="Line 78"/>
              <p:cNvSpPr>
                <a:spLocks noChangeShapeType="1"/>
              </p:cNvSpPr>
              <p:nvPr/>
            </p:nvSpPr>
            <p:spPr bwMode="auto">
              <a:xfrm>
                <a:off x="2526" y="1584"/>
                <a:ext cx="138" cy="0"/>
              </a:xfrm>
              <a:prstGeom prst="line">
                <a:avLst/>
              </a:prstGeom>
              <a:noFill/>
              <a:ln w="28575">
                <a:solidFill>
                  <a:schemeClr val="tx1"/>
                </a:solidFill>
                <a:round/>
                <a:headEnd/>
                <a:tailEnd/>
              </a:ln>
              <a:effectLst/>
            </p:spPr>
            <p:txBody>
              <a:bodyPr/>
              <a:lstStyle/>
              <a:p>
                <a:endParaRPr lang="es-ES">
                  <a:latin typeface="Maiandra GD" pitchFamily="34" charset="0"/>
                </a:endParaRPr>
              </a:p>
            </p:txBody>
          </p:sp>
        </p:grpSp>
        <p:sp>
          <p:nvSpPr>
            <p:cNvPr id="235599" name="Freeform 79"/>
            <p:cNvSpPr>
              <a:spLocks/>
            </p:cNvSpPr>
            <p:nvPr/>
          </p:nvSpPr>
          <p:spPr bwMode="auto">
            <a:xfrm>
              <a:off x="1536" y="1563"/>
              <a:ext cx="1015" cy="1107"/>
            </a:xfrm>
            <a:custGeom>
              <a:avLst/>
              <a:gdLst/>
              <a:ahLst/>
              <a:cxnLst>
                <a:cxn ang="0">
                  <a:pos x="1015" y="1107"/>
                </a:cxn>
                <a:cxn ang="0">
                  <a:pos x="0" y="0"/>
                </a:cxn>
                <a:cxn ang="0">
                  <a:pos x="905" y="0"/>
                </a:cxn>
                <a:cxn ang="0">
                  <a:pos x="1015" y="1107"/>
                </a:cxn>
              </a:cxnLst>
              <a:rect l="0" t="0" r="r" b="b"/>
              <a:pathLst>
                <a:path w="1015" h="1107">
                  <a:moveTo>
                    <a:pt x="1015" y="1107"/>
                  </a:moveTo>
                  <a:lnTo>
                    <a:pt x="0" y="0"/>
                  </a:lnTo>
                  <a:lnTo>
                    <a:pt x="905" y="0"/>
                  </a:lnTo>
                  <a:lnTo>
                    <a:pt x="1015" y="1107"/>
                  </a:lnTo>
                  <a:close/>
                </a:path>
              </a:pathLst>
            </a:custGeom>
            <a:gradFill rotWithShape="1">
              <a:gsLst>
                <a:gs pos="0">
                  <a:schemeClr val="bg1"/>
                </a:gs>
                <a:gs pos="100000">
                  <a:schemeClr val="tx1"/>
                </a:gs>
              </a:gsLst>
              <a:lin ang="5400000" scaled="1"/>
            </a:gradFill>
            <a:ln w="9525">
              <a:noFill/>
              <a:round/>
              <a:headEnd/>
              <a:tailEnd/>
            </a:ln>
            <a:effectLst/>
          </p:spPr>
          <p:txBody>
            <a:bodyPr/>
            <a:lstStyle/>
            <a:p>
              <a:endParaRPr lang="es-ES">
                <a:latin typeface="Maiandra GD" pitchFamily="34" charset="0"/>
              </a:endParaRPr>
            </a:p>
          </p:txBody>
        </p:sp>
      </p:grpSp>
      <p:sp>
        <p:nvSpPr>
          <p:cNvPr id="235600" name="Text Box 80"/>
          <p:cNvSpPr txBox="1">
            <a:spLocks noChangeArrowheads="1"/>
          </p:cNvSpPr>
          <p:nvPr/>
        </p:nvSpPr>
        <p:spPr bwMode="auto">
          <a:xfrm>
            <a:off x="1311275" y="1347788"/>
            <a:ext cx="2278188" cy="369332"/>
          </a:xfrm>
          <a:prstGeom prst="rect">
            <a:avLst/>
          </a:prstGeom>
          <a:noFill/>
          <a:ln w="9525">
            <a:noFill/>
            <a:miter lim="800000"/>
            <a:headEnd/>
            <a:tailEnd/>
          </a:ln>
          <a:effectLst/>
        </p:spPr>
        <p:txBody>
          <a:bodyPr wrap="none">
            <a:spAutoFit/>
          </a:bodyPr>
          <a:lstStyle/>
          <a:p>
            <a:r>
              <a:rPr lang="en-US" dirty="0">
                <a:latin typeface="Maiandra GD" pitchFamily="34" charset="0"/>
              </a:rPr>
              <a:t>FDM (more shortly):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p:cNvPicPr>
            <a:picLocks noChangeAspect="1" noChangeArrowheads="1"/>
          </p:cNvPicPr>
          <p:nvPr/>
        </p:nvPicPr>
        <p:blipFill>
          <a:blip r:embed="rId2"/>
          <a:srcRect/>
          <a:stretch>
            <a:fillRect/>
          </a:stretch>
        </p:blipFill>
        <p:spPr bwMode="auto">
          <a:xfrm>
            <a:off x="6000760" y="4071942"/>
            <a:ext cx="2833694" cy="2394471"/>
          </a:xfrm>
          <a:prstGeom prst="rect">
            <a:avLst/>
          </a:prstGeom>
          <a:noFill/>
          <a:ln w="9525">
            <a:noFill/>
            <a:miter lim="800000"/>
            <a:headEnd/>
            <a:tailEnd/>
          </a:ln>
          <a:effectLst/>
        </p:spPr>
      </p:pic>
      <p:sp>
        <p:nvSpPr>
          <p:cNvPr id="5" name="4 Marcador de número de diapositiva"/>
          <p:cNvSpPr>
            <a:spLocks noGrp="1"/>
          </p:cNvSpPr>
          <p:nvPr>
            <p:ph type="sldNum" sz="quarter" idx="12"/>
          </p:nvPr>
        </p:nvSpPr>
        <p:spPr/>
        <p:txBody>
          <a:bodyPr/>
          <a:lstStyle/>
          <a:p>
            <a:fld id="{8E9EA971-267B-4C68-8D7F-AE83A1F219EA}" type="slidenum">
              <a:rPr lang="es-ES" smtClean="0"/>
              <a:pPr/>
              <a:t>15</a:t>
            </a:fld>
            <a:endParaRPr lang="es-ES" dirty="0"/>
          </a:p>
        </p:txBody>
      </p:sp>
      <p:sp>
        <p:nvSpPr>
          <p:cNvPr id="3" name="2 Marcador de contenido"/>
          <p:cNvSpPr>
            <a:spLocks noGrp="1"/>
          </p:cNvSpPr>
          <p:nvPr>
            <p:ph sz="quarter" idx="1"/>
          </p:nvPr>
        </p:nvSpPr>
        <p:spPr>
          <a:xfrm>
            <a:off x="214282" y="214290"/>
            <a:ext cx="8715436" cy="6357982"/>
          </a:xfrm>
        </p:spPr>
        <p:txBody>
          <a:bodyPr>
            <a:normAutofit/>
          </a:bodyPr>
          <a:lstStyle/>
          <a:p>
            <a:pPr marL="457200" indent="-457200">
              <a:lnSpc>
                <a:spcPct val="150000"/>
              </a:lnSpc>
              <a:buClr>
                <a:schemeClr val="accent1"/>
              </a:buClr>
              <a:buSzPct val="80000"/>
              <a:buFont typeface="+mj-lt"/>
              <a:buAutoNum type="arabicPeriod" startAt="2"/>
            </a:pPr>
            <a:r>
              <a:rPr lang="es-MX" sz="2000" b="1" dirty="0" smtClean="0">
                <a:latin typeface="Maiandra GD" pitchFamily="34" charset="0"/>
              </a:rPr>
              <a:t>Acceso Institucional</a:t>
            </a:r>
          </a:p>
          <a:p>
            <a:pPr lvl="1" algn="just">
              <a:lnSpc>
                <a:spcPct val="150000"/>
              </a:lnSpc>
              <a:buClr>
                <a:schemeClr val="accent1"/>
              </a:buClr>
              <a:buSzPct val="80000"/>
              <a:buFont typeface="Wingdings" pitchFamily="2" charset="2"/>
              <a:buChar char="q"/>
            </a:pPr>
            <a:r>
              <a:rPr lang="es-MX" sz="1800" b="1" dirty="0" smtClean="0">
                <a:solidFill>
                  <a:srgbClr val="FF0000"/>
                </a:solidFill>
                <a:latin typeface="Maiandra GD" pitchFamily="34" charset="0"/>
              </a:rPr>
              <a:t>LAN</a:t>
            </a:r>
            <a:r>
              <a:rPr lang="es-MX" sz="1800" dirty="0" smtClean="0">
                <a:latin typeface="Maiandra GD" pitchFamily="34" charset="0"/>
              </a:rPr>
              <a:t>(</a:t>
            </a:r>
            <a:r>
              <a:rPr lang="es-MX" sz="1800" b="1" i="1" dirty="0" smtClean="0">
                <a:latin typeface="Maiandra GD" pitchFamily="34" charset="0"/>
              </a:rPr>
              <a:t>Local </a:t>
            </a:r>
            <a:r>
              <a:rPr lang="es-MX" sz="1800" b="1" i="1" dirty="0" err="1" smtClean="0">
                <a:latin typeface="Maiandra GD" pitchFamily="34" charset="0"/>
              </a:rPr>
              <a:t>Area</a:t>
            </a:r>
            <a:r>
              <a:rPr lang="es-MX" sz="1800" b="1" i="1" dirty="0" smtClean="0">
                <a:latin typeface="Maiandra GD" pitchFamily="34" charset="0"/>
              </a:rPr>
              <a:t> Network</a:t>
            </a:r>
            <a:r>
              <a:rPr lang="es-MX" sz="1800" dirty="0" smtClean="0">
                <a:latin typeface="Maiandra GD" pitchFamily="34" charset="0"/>
              </a:rPr>
              <a:t>) </a:t>
            </a:r>
            <a:r>
              <a:rPr lang="es-MX" sz="1800" dirty="0" smtClean="0">
                <a:latin typeface="Maiandra GD" pitchFamily="34" charset="0"/>
                <a:sym typeface="Wingdings" pitchFamily="2" charset="2"/>
              </a:rPr>
              <a:t> </a:t>
            </a:r>
            <a:r>
              <a:rPr lang="es-ES" sz="1800" dirty="0" smtClean="0">
                <a:latin typeface="Maiandra GD" pitchFamily="34" charset="0"/>
              </a:rPr>
              <a:t>Interconexión de computadoras y periféricos para formar una red dentro de una empresa u hogar, limitada generalmente a un edificio. Es la conexión típica utilizada para conectar un sistema final a un enrutador.</a:t>
            </a:r>
            <a:r>
              <a:rPr lang="es-MX" sz="1800" dirty="0" smtClean="0">
                <a:latin typeface="Maiandra GD" pitchFamily="34" charset="0"/>
                <a:sym typeface="Wingdings" pitchFamily="2" charset="2"/>
              </a:rPr>
              <a:t> </a:t>
            </a:r>
          </a:p>
          <a:p>
            <a:pPr lvl="2" algn="just">
              <a:lnSpc>
                <a:spcPct val="150000"/>
              </a:lnSpc>
              <a:buClr>
                <a:schemeClr val="accent1"/>
              </a:buClr>
              <a:buSzPct val="80000"/>
              <a:buFont typeface="Wingdings" pitchFamily="2" charset="2"/>
              <a:buChar char="q"/>
            </a:pPr>
            <a:r>
              <a:rPr lang="en-US" sz="2000" b="1" dirty="0" smtClean="0">
                <a:solidFill>
                  <a:srgbClr val="FF0000"/>
                </a:solidFill>
                <a:latin typeface="Maiandra GD" pitchFamily="34" charset="0"/>
              </a:rPr>
              <a:t>Ethernet</a:t>
            </a:r>
            <a:endParaRPr lang="en-US" sz="2000" b="1" dirty="0" smtClean="0">
              <a:latin typeface="Maiandra GD" pitchFamily="34" charset="0"/>
            </a:endParaRPr>
          </a:p>
          <a:p>
            <a:pPr lvl="3" algn="just">
              <a:lnSpc>
                <a:spcPct val="150000"/>
              </a:lnSpc>
              <a:buClr>
                <a:schemeClr val="accent1"/>
              </a:buClr>
              <a:buSzPct val="80000"/>
              <a:buFont typeface="Wingdings" pitchFamily="2" charset="2"/>
              <a:buChar char="q"/>
            </a:pPr>
            <a:r>
              <a:rPr lang="en-US" dirty="0" smtClean="0">
                <a:latin typeface="Maiandra GD" pitchFamily="34" charset="0"/>
              </a:rPr>
              <a:t>10 </a:t>
            </a:r>
            <a:r>
              <a:rPr lang="en-US" dirty="0" err="1" smtClean="0">
                <a:latin typeface="Maiandra GD" pitchFamily="34" charset="0"/>
              </a:rPr>
              <a:t>Mbs</a:t>
            </a:r>
            <a:r>
              <a:rPr lang="en-US" dirty="0" smtClean="0">
                <a:latin typeface="Maiandra GD" pitchFamily="34" charset="0"/>
              </a:rPr>
              <a:t>, 100Mbps, 1Gbps, 10Gbps Ethernet</a:t>
            </a:r>
          </a:p>
          <a:p>
            <a:pPr lvl="3" algn="just">
              <a:lnSpc>
                <a:spcPct val="150000"/>
              </a:lnSpc>
              <a:buClr>
                <a:schemeClr val="accent1"/>
              </a:buClr>
              <a:buSzPct val="80000"/>
              <a:buFont typeface="Wingdings" pitchFamily="2" charset="2"/>
              <a:buChar char="q"/>
            </a:pPr>
            <a:r>
              <a:rPr lang="en-US" dirty="0" smtClean="0">
                <a:latin typeface="Maiandra GD" pitchFamily="34" charset="0"/>
              </a:rPr>
              <a:t>En </a:t>
            </a:r>
            <a:r>
              <a:rPr lang="es-MX" dirty="0" smtClean="0">
                <a:latin typeface="Maiandra GD" pitchFamily="34" charset="0"/>
              </a:rPr>
              <a:t>las </a:t>
            </a:r>
            <a:r>
              <a:rPr lang="es-MX" dirty="0" err="1" smtClean="0">
                <a:latin typeface="Maiandra GD" pitchFamily="34" charset="0"/>
              </a:rPr>
              <a:t>configuracíones</a:t>
            </a:r>
            <a:r>
              <a:rPr lang="es-MX" dirty="0" smtClean="0">
                <a:latin typeface="Maiandra GD" pitchFamily="34" charset="0"/>
              </a:rPr>
              <a:t> más actuales los sistemas finales se conectan a través de un conmutador Ethernet.</a:t>
            </a:r>
          </a:p>
          <a:p>
            <a:pPr lvl="1" algn="just">
              <a:lnSpc>
                <a:spcPct val="150000"/>
              </a:lnSpc>
              <a:buClr>
                <a:schemeClr val="accent1"/>
              </a:buClr>
              <a:buSzPct val="80000"/>
              <a:buFont typeface="Wingdings" pitchFamily="2" charset="2"/>
              <a:buChar char="q"/>
            </a:pPr>
            <a:endParaRPr lang="es-ES" sz="1800" dirty="0">
              <a:latin typeface="Maiandra G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E9EA971-267B-4C68-8D7F-AE83A1F219EA}" type="slidenum">
              <a:rPr lang="es-ES" smtClean="0"/>
              <a:pPr/>
              <a:t>16</a:t>
            </a:fld>
            <a:endParaRPr lang="es-ES"/>
          </a:p>
        </p:txBody>
      </p:sp>
      <p:sp>
        <p:nvSpPr>
          <p:cNvPr id="3" name="2 Marcador de contenido"/>
          <p:cNvSpPr>
            <a:spLocks noGrp="1"/>
          </p:cNvSpPr>
          <p:nvPr>
            <p:ph sz="quarter" idx="1"/>
          </p:nvPr>
        </p:nvSpPr>
        <p:spPr>
          <a:xfrm>
            <a:off x="214282" y="285728"/>
            <a:ext cx="8715436" cy="6286544"/>
          </a:xfrm>
        </p:spPr>
        <p:txBody>
          <a:bodyPr>
            <a:normAutofit/>
          </a:bodyPr>
          <a:lstStyle/>
          <a:p>
            <a:pPr marL="457200" indent="-457200" algn="just">
              <a:lnSpc>
                <a:spcPct val="150000"/>
              </a:lnSpc>
              <a:buClr>
                <a:schemeClr val="accent1"/>
              </a:buClr>
              <a:buSzPct val="80000"/>
              <a:buFont typeface="+mj-lt"/>
              <a:buAutoNum type="arabicPeriod" startAt="3"/>
            </a:pPr>
            <a:r>
              <a:rPr lang="es-MX" sz="2000" b="1" dirty="0" smtClean="0">
                <a:latin typeface="Maiandra GD" pitchFamily="34" charset="0"/>
              </a:rPr>
              <a:t>Acceso Inalámbrico</a:t>
            </a:r>
          </a:p>
          <a:p>
            <a:pPr marL="457200" indent="-457200" algn="just">
              <a:lnSpc>
                <a:spcPct val="150000"/>
              </a:lnSpc>
              <a:buClr>
                <a:schemeClr val="accent1"/>
              </a:buClr>
              <a:buSzPct val="80000"/>
              <a:buNone/>
            </a:pPr>
            <a:r>
              <a:rPr lang="es-MX" sz="2000" dirty="0" smtClean="0">
                <a:latin typeface="Maiandra GD" pitchFamily="34" charset="0"/>
              </a:rPr>
              <a:t>	</a:t>
            </a:r>
            <a:r>
              <a:rPr lang="es-ES" sz="2000" dirty="0" smtClean="0"/>
              <a:t>Que no utiliza cables. Cualquier tecnología que permite una comunicación entre dispositivos sin ninguna conexión física visible.</a:t>
            </a:r>
          </a:p>
          <a:p>
            <a:pPr marL="857250" lvl="1" indent="-457200" algn="just">
              <a:lnSpc>
                <a:spcPct val="150000"/>
              </a:lnSpc>
              <a:buClr>
                <a:schemeClr val="accent1"/>
              </a:buClr>
              <a:buSzPct val="80000"/>
              <a:buFont typeface="Wingdings" pitchFamily="2" charset="2"/>
              <a:buChar char="q"/>
            </a:pPr>
            <a:r>
              <a:rPr lang="es-MX" sz="2000" b="1" dirty="0" err="1" smtClean="0">
                <a:solidFill>
                  <a:srgbClr val="FF0000"/>
                </a:solidFill>
                <a:latin typeface="Maiandra GD" pitchFamily="34" charset="0"/>
              </a:rPr>
              <a:t>LAN’s</a:t>
            </a:r>
            <a:r>
              <a:rPr lang="es-MX" sz="2000" b="1" dirty="0" smtClean="0">
                <a:solidFill>
                  <a:srgbClr val="FF0000"/>
                </a:solidFill>
                <a:latin typeface="Maiandra GD" pitchFamily="34" charset="0"/>
              </a:rPr>
              <a:t> Inalámbricas</a:t>
            </a:r>
          </a:p>
          <a:p>
            <a:pPr marL="857250" lvl="1" indent="-457200" algn="just">
              <a:lnSpc>
                <a:spcPct val="150000"/>
              </a:lnSpc>
              <a:buClr>
                <a:schemeClr val="accent1"/>
              </a:buClr>
              <a:buSzPct val="80000"/>
              <a:buNone/>
            </a:pPr>
            <a:endParaRPr lang="es-MX" sz="1600" dirty="0" smtClean="0">
              <a:latin typeface="Maiandra GD" pitchFamily="34" charset="0"/>
            </a:endParaRPr>
          </a:p>
          <a:p>
            <a:pPr marL="857250" lvl="1" indent="-457200" algn="just">
              <a:lnSpc>
                <a:spcPct val="150000"/>
              </a:lnSpc>
              <a:buClr>
                <a:schemeClr val="accent1"/>
              </a:buClr>
              <a:buSzPct val="80000"/>
              <a:buNone/>
            </a:pPr>
            <a:endParaRPr lang="es-MX" sz="1600" dirty="0" smtClean="0">
              <a:latin typeface="Maiandra GD" pitchFamily="34" charset="0"/>
            </a:endParaRPr>
          </a:p>
          <a:p>
            <a:pPr marL="857250" lvl="1" indent="-457200" algn="just">
              <a:lnSpc>
                <a:spcPct val="150000"/>
              </a:lnSpc>
              <a:buClr>
                <a:schemeClr val="accent1"/>
              </a:buClr>
              <a:buSzPct val="80000"/>
              <a:buNone/>
            </a:pPr>
            <a:endParaRPr lang="es-MX" sz="1600" dirty="0" smtClean="0">
              <a:latin typeface="Maiandra GD" pitchFamily="34" charset="0"/>
            </a:endParaRPr>
          </a:p>
          <a:p>
            <a:pPr marL="857250" lvl="1" indent="-457200" algn="just">
              <a:lnSpc>
                <a:spcPct val="150000"/>
              </a:lnSpc>
              <a:buClr>
                <a:schemeClr val="accent1"/>
              </a:buClr>
              <a:buSzPct val="80000"/>
              <a:buNone/>
            </a:pPr>
            <a:endParaRPr lang="es-MX" sz="1600" dirty="0" smtClean="0">
              <a:latin typeface="Maiandra GD" pitchFamily="34" charset="0"/>
            </a:endParaRPr>
          </a:p>
          <a:p>
            <a:pPr marL="857250" lvl="1" indent="-457200" algn="just">
              <a:lnSpc>
                <a:spcPct val="150000"/>
              </a:lnSpc>
              <a:buClr>
                <a:schemeClr val="accent1"/>
              </a:buClr>
              <a:buSzPct val="80000"/>
              <a:buFont typeface="Wingdings" pitchFamily="2" charset="2"/>
              <a:buChar char="q"/>
            </a:pPr>
            <a:r>
              <a:rPr lang="es-MX" sz="1800" b="1" dirty="0" err="1" smtClean="0">
                <a:solidFill>
                  <a:srgbClr val="FF0000"/>
                </a:solidFill>
                <a:latin typeface="Maiandra GD" pitchFamily="34" charset="0"/>
              </a:rPr>
              <a:t>Wi</a:t>
            </a:r>
            <a:r>
              <a:rPr lang="es-MX" sz="1800" b="1" dirty="0" smtClean="0">
                <a:solidFill>
                  <a:srgbClr val="FF0000"/>
                </a:solidFill>
                <a:latin typeface="Maiandra GD" pitchFamily="34" charset="0"/>
              </a:rPr>
              <a:t>-Fi</a:t>
            </a:r>
          </a:p>
          <a:p>
            <a:pPr marL="857250" lvl="1" indent="-457200" algn="just">
              <a:lnSpc>
                <a:spcPct val="150000"/>
              </a:lnSpc>
              <a:buClr>
                <a:schemeClr val="accent1"/>
              </a:buClr>
              <a:buSzPct val="80000"/>
              <a:buNone/>
            </a:pPr>
            <a:r>
              <a:rPr lang="es-ES" sz="1800" dirty="0" smtClean="0">
                <a:latin typeface="Maiandra GD" pitchFamily="34" charset="0"/>
              </a:rPr>
              <a:t>Conjunto de estándares para redes inalámbricas basado en las especificaciones  </a:t>
            </a:r>
          </a:p>
          <a:p>
            <a:pPr marL="857250" lvl="1" indent="-457200" algn="just">
              <a:lnSpc>
                <a:spcPct val="150000"/>
              </a:lnSpc>
              <a:buClr>
                <a:schemeClr val="accent1"/>
              </a:buClr>
              <a:buSzPct val="80000"/>
              <a:buNone/>
            </a:pPr>
            <a:r>
              <a:rPr lang="es-ES" sz="1800" dirty="0" smtClean="0">
                <a:latin typeface="Maiandra GD" pitchFamily="34" charset="0"/>
              </a:rPr>
              <a:t>IEEE 802.11 (especialmente la 802.11b), creado para redes locales inalámbricas,</a:t>
            </a:r>
          </a:p>
          <a:p>
            <a:pPr marL="857250" lvl="1" indent="-457200" algn="just">
              <a:lnSpc>
                <a:spcPct val="150000"/>
              </a:lnSpc>
              <a:buClr>
                <a:schemeClr val="accent1"/>
              </a:buClr>
              <a:buSzPct val="80000"/>
              <a:buNone/>
            </a:pPr>
            <a:r>
              <a:rPr lang="es-ES" sz="1800" dirty="0" smtClean="0">
                <a:latin typeface="Maiandra GD" pitchFamily="34" charset="0"/>
              </a:rPr>
              <a:t>pero que también se utiliza para acceso a Internet.</a:t>
            </a:r>
            <a:endParaRPr lang="es-MX" sz="1800" dirty="0" smtClean="0">
              <a:latin typeface="Maiandra GD" pitchFamily="34" charset="0"/>
            </a:endParaRPr>
          </a:p>
        </p:txBody>
      </p:sp>
      <p:pic>
        <p:nvPicPr>
          <p:cNvPr id="40964" name="Picture 4"/>
          <p:cNvPicPr>
            <a:picLocks noChangeAspect="1" noChangeArrowheads="1"/>
          </p:cNvPicPr>
          <p:nvPr/>
        </p:nvPicPr>
        <p:blipFill>
          <a:blip r:embed="rId2"/>
          <a:srcRect/>
          <a:stretch>
            <a:fillRect/>
          </a:stretch>
        </p:blipFill>
        <p:spPr bwMode="auto">
          <a:xfrm>
            <a:off x="3786182" y="1928802"/>
            <a:ext cx="4002479" cy="2166947"/>
          </a:xfrm>
          <a:prstGeom prst="rect">
            <a:avLst/>
          </a:prstGeom>
          <a:noFill/>
          <a:ln w="9525">
            <a:noFill/>
            <a:miter lim="800000"/>
            <a:headEnd/>
            <a:tailEnd/>
          </a:ln>
          <a:effectLst/>
        </p:spPr>
      </p:pic>
      <p:pic>
        <p:nvPicPr>
          <p:cNvPr id="7" name="Picture 4" descr="wifi"/>
          <p:cNvPicPr>
            <a:picLocks noChangeAspect="1" noChangeArrowheads="1"/>
          </p:cNvPicPr>
          <p:nvPr/>
        </p:nvPicPr>
        <p:blipFill>
          <a:blip r:embed="rId3"/>
          <a:srcRect/>
          <a:stretch>
            <a:fillRect/>
          </a:stretch>
        </p:blipFill>
        <p:spPr bwMode="auto">
          <a:xfrm>
            <a:off x="6357950" y="5572140"/>
            <a:ext cx="113347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71414"/>
            <a:ext cx="8229600" cy="1143000"/>
          </a:xfrm>
        </p:spPr>
        <p:txBody>
          <a:bodyPr/>
          <a:lstStyle/>
          <a:p>
            <a:r>
              <a:rPr lang="es-ES" sz="3600" dirty="0" smtClean="0">
                <a:latin typeface="Maiandra GD" pitchFamily="34" charset="0"/>
              </a:rPr>
              <a:t>Red inalámbrica</a:t>
            </a:r>
            <a:endParaRPr lang="es-ES" sz="3600" dirty="0">
              <a:latin typeface="Maiandra GD" pitchFamily="34" charset="0"/>
            </a:endParaRPr>
          </a:p>
        </p:txBody>
      </p:sp>
      <p:sp>
        <p:nvSpPr>
          <p:cNvPr id="8" name="7 Marcador de número de diapositiva"/>
          <p:cNvSpPr>
            <a:spLocks noGrp="1"/>
          </p:cNvSpPr>
          <p:nvPr>
            <p:ph type="sldNum" sz="quarter" idx="12"/>
          </p:nvPr>
        </p:nvSpPr>
        <p:spPr/>
        <p:txBody>
          <a:bodyPr/>
          <a:lstStyle/>
          <a:p>
            <a:fld id="{8E9EA971-267B-4C68-8D7F-AE83A1F219EA}" type="slidenum">
              <a:rPr lang="es-ES" smtClean="0"/>
              <a:pPr/>
              <a:t>17</a:t>
            </a:fld>
            <a:endParaRPr lang="es-ES"/>
          </a:p>
        </p:txBody>
      </p:sp>
      <p:sp>
        <p:nvSpPr>
          <p:cNvPr id="142342" name="Rectangle 6"/>
          <p:cNvSpPr>
            <a:spLocks noGrp="1" noChangeArrowheads="1"/>
          </p:cNvSpPr>
          <p:nvPr>
            <p:ph sz="quarter" idx="1"/>
          </p:nvPr>
        </p:nvSpPr>
        <p:spPr>
          <a:xfrm>
            <a:off x="533400" y="5035550"/>
            <a:ext cx="3810000" cy="900113"/>
          </a:xfrm>
        </p:spPr>
        <p:txBody>
          <a:bodyPr>
            <a:normAutofit/>
          </a:bodyPr>
          <a:lstStyle/>
          <a:p>
            <a:pPr>
              <a:buClr>
                <a:schemeClr val="accent1"/>
              </a:buClr>
              <a:buSzPct val="85000"/>
              <a:buFont typeface="Wingdings" pitchFamily="2" charset="2"/>
              <a:buChar char="q"/>
            </a:pPr>
            <a:r>
              <a:rPr lang="es-ES_tradnl" sz="1800" dirty="0">
                <a:latin typeface="Maiandra GD" pitchFamily="34" charset="0"/>
              </a:rPr>
              <a:t>Modo infraestructura conectados a red LAN</a:t>
            </a:r>
            <a:r>
              <a:rPr lang="es-ES" sz="1800" dirty="0">
                <a:latin typeface="Maiandra GD" pitchFamily="34" charset="0"/>
              </a:rPr>
              <a:t> </a:t>
            </a:r>
          </a:p>
        </p:txBody>
      </p:sp>
      <p:pic>
        <p:nvPicPr>
          <p:cNvPr id="142344" name="Picture 8"/>
          <p:cNvPicPr>
            <a:picLocks noGrp="1" noChangeAspect="1" noChangeArrowheads="1"/>
          </p:cNvPicPr>
          <p:nvPr>
            <p:ph sz="quarter" idx="2"/>
          </p:nvPr>
        </p:nvPicPr>
        <p:blipFill>
          <a:blip r:embed="rId3"/>
          <a:srcRect/>
          <a:stretch>
            <a:fillRect/>
          </a:stretch>
        </p:blipFill>
        <p:spPr>
          <a:xfrm>
            <a:off x="4791075" y="1371600"/>
            <a:ext cx="4095750" cy="3336925"/>
          </a:xfrm>
          <a:noFill/>
          <a:ln/>
        </p:spPr>
      </p:pic>
      <p:sp>
        <p:nvSpPr>
          <p:cNvPr id="142341" name="Rectangle 5"/>
          <p:cNvSpPr>
            <a:spLocks noChangeArrowheads="1"/>
          </p:cNvSpPr>
          <p:nvPr/>
        </p:nvSpPr>
        <p:spPr bwMode="auto">
          <a:xfrm>
            <a:off x="0" y="0"/>
            <a:ext cx="184731" cy="369332"/>
          </a:xfrm>
          <a:prstGeom prst="rect">
            <a:avLst/>
          </a:prstGeom>
          <a:noFill/>
          <a:ln w="9525">
            <a:noFill/>
            <a:miter lim="800000"/>
            <a:headEnd/>
            <a:tailEnd/>
          </a:ln>
          <a:effectLst/>
        </p:spPr>
        <p:txBody>
          <a:bodyPr wrap="none" anchor="ctr">
            <a:spAutoFit/>
          </a:bodyPr>
          <a:lstStyle/>
          <a:p>
            <a:endParaRPr lang="es-ES">
              <a:latin typeface="Maiandra GD" pitchFamily="34" charset="0"/>
            </a:endParaRPr>
          </a:p>
        </p:txBody>
      </p:sp>
      <p:graphicFrame>
        <p:nvGraphicFramePr>
          <p:cNvPr id="142340" name="Object 4"/>
          <p:cNvGraphicFramePr>
            <a:graphicFrameLocks noChangeAspect="1"/>
          </p:cNvGraphicFramePr>
          <p:nvPr/>
        </p:nvGraphicFramePr>
        <p:xfrm>
          <a:off x="642938" y="1435100"/>
          <a:ext cx="3700462" cy="3151188"/>
        </p:xfrm>
        <a:graphic>
          <a:graphicData uri="http://schemas.openxmlformats.org/presentationml/2006/ole">
            <p:oleObj spid="_x0000_s26626" name="Imagen" r:id="rId4" imgW="0" imgH="0" progId="Word.Picture.8">
              <p:embed/>
            </p:oleObj>
          </a:graphicData>
        </a:graphic>
      </p:graphicFrame>
      <p:sp>
        <p:nvSpPr>
          <p:cNvPr id="142345" name="Rectangle 9"/>
          <p:cNvSpPr>
            <a:spLocks noChangeArrowheads="1"/>
          </p:cNvSpPr>
          <p:nvPr/>
        </p:nvSpPr>
        <p:spPr bwMode="auto">
          <a:xfrm>
            <a:off x="5076825" y="5035550"/>
            <a:ext cx="3810000" cy="900113"/>
          </a:xfrm>
          <a:prstGeom prst="rect">
            <a:avLst/>
          </a:prstGeom>
          <a:noFill/>
          <a:ln w="9525">
            <a:noFill/>
            <a:miter lim="800000"/>
            <a:headEnd/>
            <a:tailEnd/>
          </a:ln>
          <a:effectLst/>
        </p:spPr>
        <p:txBody>
          <a:bodyPr/>
          <a:lstStyle/>
          <a:p>
            <a:pPr marL="342900" indent="-342900">
              <a:spcBef>
                <a:spcPct val="20000"/>
              </a:spcBef>
              <a:buClr>
                <a:schemeClr val="accent1"/>
              </a:buClr>
              <a:buSzPct val="85000"/>
              <a:buFont typeface="Wingdings" pitchFamily="2" charset="2"/>
              <a:buChar char="q"/>
            </a:pPr>
            <a:r>
              <a:rPr lang="es-ES_tradnl" dirty="0">
                <a:latin typeface="Maiandra GD" pitchFamily="34" charset="0"/>
              </a:rPr>
              <a:t>Modo infraestructura con enlace WAN</a:t>
            </a:r>
            <a:endParaRPr lang="es-ES" dirty="0">
              <a:latin typeface="Maiandra G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8E9EA971-267B-4C68-8D7F-AE83A1F219EA}" type="slidenum">
              <a:rPr lang="es-ES" smtClean="0"/>
              <a:pPr/>
              <a:t>18</a:t>
            </a:fld>
            <a:endParaRPr lang="es-ES"/>
          </a:p>
        </p:txBody>
      </p:sp>
      <p:sp>
        <p:nvSpPr>
          <p:cNvPr id="3" name="2 Marcador de contenido"/>
          <p:cNvSpPr>
            <a:spLocks noGrp="1"/>
          </p:cNvSpPr>
          <p:nvPr>
            <p:ph sz="quarter" idx="1"/>
          </p:nvPr>
        </p:nvSpPr>
        <p:spPr>
          <a:xfrm>
            <a:off x="214282" y="285728"/>
            <a:ext cx="8643998" cy="6286544"/>
          </a:xfrm>
        </p:spPr>
        <p:txBody>
          <a:bodyPr>
            <a:normAutofit/>
          </a:bodyPr>
          <a:lstStyle/>
          <a:p>
            <a:pPr marL="857250" lvl="1" indent="-457200" algn="just">
              <a:lnSpc>
                <a:spcPct val="150000"/>
              </a:lnSpc>
              <a:buClr>
                <a:schemeClr val="accent1"/>
              </a:buClr>
              <a:buSzPct val="80000"/>
              <a:buFont typeface="Wingdings" pitchFamily="2" charset="2"/>
              <a:buChar char="q"/>
            </a:pPr>
            <a:r>
              <a:rPr lang="es-ES" sz="2000" b="1" dirty="0" err="1" smtClean="0">
                <a:solidFill>
                  <a:srgbClr val="FF0000"/>
                </a:solidFill>
                <a:latin typeface="Maiandra GD" pitchFamily="34" charset="0"/>
              </a:rPr>
              <a:t>WiMAX</a:t>
            </a:r>
            <a:r>
              <a:rPr lang="es-ES" sz="2000" b="1" dirty="0" smtClean="0">
                <a:solidFill>
                  <a:srgbClr val="FF0000"/>
                </a:solidFill>
                <a:latin typeface="Maiandra GD" pitchFamily="34" charset="0"/>
              </a:rPr>
              <a:t> </a:t>
            </a:r>
            <a:r>
              <a:rPr lang="es-ES" sz="2000" dirty="0" smtClean="0">
                <a:latin typeface="Maiandra GD" pitchFamily="34" charset="0"/>
              </a:rPr>
              <a:t>(</a:t>
            </a:r>
            <a:r>
              <a:rPr lang="es-ES" sz="1600" i="1" dirty="0" err="1" smtClean="0">
                <a:latin typeface="Maiandra GD" pitchFamily="34" charset="0"/>
              </a:rPr>
              <a:t>Worldwide</a:t>
            </a:r>
            <a:r>
              <a:rPr lang="es-ES" sz="1600" i="1" dirty="0" smtClean="0">
                <a:latin typeface="Maiandra GD" pitchFamily="34" charset="0"/>
              </a:rPr>
              <a:t> </a:t>
            </a:r>
            <a:r>
              <a:rPr lang="es-ES" sz="1600" i="1" dirty="0" err="1" smtClean="0">
                <a:latin typeface="Maiandra GD" pitchFamily="34" charset="0"/>
              </a:rPr>
              <a:t>Interoperability</a:t>
            </a:r>
            <a:r>
              <a:rPr lang="es-ES" sz="1600" i="1" dirty="0" smtClean="0">
                <a:latin typeface="Maiandra GD" pitchFamily="34" charset="0"/>
              </a:rPr>
              <a:t> </a:t>
            </a:r>
            <a:r>
              <a:rPr lang="es-ES" sz="1600" i="1" dirty="0" err="1" smtClean="0">
                <a:latin typeface="Maiandra GD" pitchFamily="34" charset="0"/>
              </a:rPr>
              <a:t>Microwave</a:t>
            </a:r>
            <a:r>
              <a:rPr lang="es-ES" sz="1600" i="1" dirty="0" smtClean="0">
                <a:latin typeface="Maiandra GD" pitchFamily="34" charset="0"/>
              </a:rPr>
              <a:t> Access</a:t>
            </a:r>
            <a:r>
              <a:rPr lang="es-ES" sz="2000" dirty="0" smtClean="0">
                <a:latin typeface="Maiandra GD" pitchFamily="34" charset="0"/>
              </a:rPr>
              <a:t>) </a:t>
            </a:r>
            <a:endParaRPr lang="es-MX" sz="2000" b="1" dirty="0" smtClean="0">
              <a:solidFill>
                <a:srgbClr val="FF0000"/>
              </a:solidFill>
              <a:latin typeface="Maiandra GD" pitchFamily="34" charset="0"/>
            </a:endParaRPr>
          </a:p>
          <a:p>
            <a:pPr marL="857250" lvl="1" indent="-457200" algn="just">
              <a:lnSpc>
                <a:spcPct val="150000"/>
              </a:lnSpc>
              <a:buClr>
                <a:schemeClr val="accent1"/>
              </a:buClr>
              <a:buSzPct val="80000"/>
              <a:buFont typeface="Wingdings" pitchFamily="2" charset="2"/>
              <a:buChar char="q"/>
            </a:pPr>
            <a:endParaRPr lang="es-MX" sz="2000" b="1" dirty="0" smtClean="0">
              <a:solidFill>
                <a:srgbClr val="FF0000"/>
              </a:solidFill>
              <a:latin typeface="Maiandra GD" pitchFamily="34" charset="0"/>
            </a:endParaRPr>
          </a:p>
          <a:p>
            <a:pPr marL="857250" lvl="1" indent="-457200" algn="just">
              <a:lnSpc>
                <a:spcPct val="150000"/>
              </a:lnSpc>
              <a:buClr>
                <a:schemeClr val="accent1"/>
              </a:buClr>
              <a:buSzPct val="80000"/>
              <a:buFont typeface="Wingdings" pitchFamily="2" charset="2"/>
              <a:buChar char="q"/>
            </a:pPr>
            <a:endParaRPr lang="es-MX" sz="2000" b="1" dirty="0" smtClean="0">
              <a:solidFill>
                <a:srgbClr val="FF0000"/>
              </a:solidFill>
              <a:latin typeface="Maiandra GD" pitchFamily="34" charset="0"/>
            </a:endParaRPr>
          </a:p>
          <a:p>
            <a:pPr marL="857250" lvl="1" indent="-457200" algn="just">
              <a:lnSpc>
                <a:spcPct val="150000"/>
              </a:lnSpc>
              <a:buClr>
                <a:schemeClr val="accent1"/>
              </a:buClr>
              <a:buSzPct val="80000"/>
              <a:buFont typeface="Wingdings" pitchFamily="2" charset="2"/>
              <a:buChar char="q"/>
            </a:pPr>
            <a:endParaRPr lang="es-MX" sz="2000" b="1" dirty="0" smtClean="0">
              <a:solidFill>
                <a:srgbClr val="FF0000"/>
              </a:solidFill>
              <a:latin typeface="Maiandra GD" pitchFamily="34" charset="0"/>
            </a:endParaRPr>
          </a:p>
          <a:p>
            <a:pPr marL="857250" lvl="1" indent="-457200" algn="just">
              <a:lnSpc>
                <a:spcPct val="150000"/>
              </a:lnSpc>
              <a:buClr>
                <a:schemeClr val="accent1"/>
              </a:buClr>
              <a:buSzPct val="80000"/>
              <a:buFont typeface="Wingdings" pitchFamily="2" charset="2"/>
              <a:buChar char="q"/>
            </a:pPr>
            <a:endParaRPr lang="es-MX" sz="2000" b="1" dirty="0" smtClean="0">
              <a:solidFill>
                <a:srgbClr val="FF0000"/>
              </a:solidFill>
              <a:latin typeface="Maiandra GD" pitchFamily="34" charset="0"/>
            </a:endParaRPr>
          </a:p>
          <a:p>
            <a:pPr marL="857250" lvl="1" indent="-457200" algn="just">
              <a:lnSpc>
                <a:spcPct val="150000"/>
              </a:lnSpc>
              <a:buClr>
                <a:schemeClr val="accent1"/>
              </a:buClr>
              <a:buSzPct val="80000"/>
              <a:buFont typeface="Wingdings" pitchFamily="2" charset="2"/>
              <a:buChar char="q"/>
            </a:pPr>
            <a:endParaRPr lang="es-MX" sz="2000" b="1" dirty="0" smtClean="0">
              <a:solidFill>
                <a:srgbClr val="FF0000"/>
              </a:solidFill>
              <a:latin typeface="Maiandra GD" pitchFamily="34" charset="0"/>
            </a:endParaRPr>
          </a:p>
          <a:p>
            <a:pPr marL="857250" lvl="1" indent="-457200" algn="just">
              <a:lnSpc>
                <a:spcPct val="150000"/>
              </a:lnSpc>
              <a:buClr>
                <a:schemeClr val="accent1"/>
              </a:buClr>
              <a:buSzPct val="80000"/>
              <a:buFont typeface="Wingdings" pitchFamily="2" charset="2"/>
              <a:buChar char="q"/>
            </a:pPr>
            <a:endParaRPr lang="es-MX" sz="2000" b="1" dirty="0" smtClean="0">
              <a:solidFill>
                <a:srgbClr val="FF0000"/>
              </a:solidFill>
              <a:latin typeface="Maiandra GD" pitchFamily="34" charset="0"/>
            </a:endParaRPr>
          </a:p>
          <a:p>
            <a:pPr marL="857250" lvl="1" indent="-457200" algn="just">
              <a:lnSpc>
                <a:spcPct val="150000"/>
              </a:lnSpc>
              <a:buClr>
                <a:schemeClr val="accent1"/>
              </a:buClr>
              <a:buSzPct val="80000"/>
              <a:buFont typeface="Wingdings" pitchFamily="2" charset="2"/>
              <a:buChar char="q"/>
            </a:pPr>
            <a:endParaRPr lang="es-MX" sz="2000" b="1" dirty="0" smtClean="0">
              <a:solidFill>
                <a:srgbClr val="FF0000"/>
              </a:solidFill>
              <a:latin typeface="Maiandra GD" pitchFamily="34" charset="0"/>
            </a:endParaRPr>
          </a:p>
          <a:p>
            <a:pPr algn="ctr">
              <a:buNone/>
            </a:pPr>
            <a:r>
              <a:rPr lang="es-ES" sz="1200" dirty="0" smtClean="0">
                <a:latin typeface="Lucida Handwriting" pitchFamily="66" charset="0"/>
                <a:hlinkClick r:id="rId3"/>
              </a:rPr>
              <a:t>http://www.radioptica.com/Radio/material_rad.asp</a:t>
            </a:r>
            <a:endParaRPr lang="es-ES" sz="1200" dirty="0" smtClean="0">
              <a:latin typeface="Lucida Handwriting" pitchFamily="66" charset="0"/>
            </a:endParaRPr>
          </a:p>
          <a:p>
            <a:pPr algn="just">
              <a:buNone/>
            </a:pPr>
            <a:endParaRPr lang="es-ES" sz="2000" dirty="0" smtClean="0">
              <a:latin typeface="Maiandra GD" pitchFamily="34" charset="0"/>
            </a:endParaRPr>
          </a:p>
          <a:p>
            <a:pPr algn="just">
              <a:lnSpc>
                <a:spcPct val="150000"/>
              </a:lnSpc>
              <a:buNone/>
            </a:pPr>
            <a:r>
              <a:rPr lang="es-ES" sz="2000" dirty="0" smtClean="0">
                <a:latin typeface="Maiandra GD" pitchFamily="34" charset="0"/>
              </a:rPr>
              <a:t>	</a:t>
            </a:r>
            <a:r>
              <a:rPr lang="es-ES" sz="1800" dirty="0" err="1" smtClean="0">
                <a:latin typeface="Maiandra GD" pitchFamily="34" charset="0"/>
              </a:rPr>
              <a:t>WiMAX</a:t>
            </a:r>
            <a:r>
              <a:rPr lang="es-ES" sz="1800" dirty="0" smtClean="0">
                <a:latin typeface="Maiandra GD" pitchFamily="34" charset="0"/>
              </a:rPr>
              <a:t> está basado en la norma 802.16. Esta norma fue diseñada específicamente como una solución de “última milla”, y enfocada en los requerimientos para prestar servicio a nivel comercial.</a:t>
            </a:r>
            <a:endParaRPr lang="es-ES" sz="2000" dirty="0">
              <a:latin typeface="Maiandra GD" pitchFamily="34" charset="0"/>
            </a:endParaRPr>
          </a:p>
        </p:txBody>
      </p:sp>
      <p:pic>
        <p:nvPicPr>
          <p:cNvPr id="4" name="Picture 4" descr="wimax_logo_b"/>
          <p:cNvPicPr>
            <a:picLocks noChangeAspect="1" noChangeArrowheads="1"/>
          </p:cNvPicPr>
          <p:nvPr/>
        </p:nvPicPr>
        <p:blipFill>
          <a:blip r:embed="rId4"/>
          <a:srcRect/>
          <a:stretch>
            <a:fillRect/>
          </a:stretch>
        </p:blipFill>
        <p:spPr bwMode="auto">
          <a:xfrm>
            <a:off x="7786710" y="214290"/>
            <a:ext cx="1022367" cy="766775"/>
          </a:xfrm>
          <a:prstGeom prst="rect">
            <a:avLst/>
          </a:prstGeom>
          <a:noFill/>
          <a:ln w="9525">
            <a:noFill/>
            <a:miter lim="800000"/>
            <a:headEnd/>
            <a:tailEnd/>
          </a:ln>
        </p:spPr>
      </p:pic>
      <p:pic>
        <p:nvPicPr>
          <p:cNvPr id="41986" name="Picture 2"/>
          <p:cNvPicPr>
            <a:picLocks noChangeAspect="1" noChangeArrowheads="1"/>
          </p:cNvPicPr>
          <p:nvPr/>
        </p:nvPicPr>
        <p:blipFill>
          <a:blip r:embed="rId5"/>
          <a:srcRect/>
          <a:stretch>
            <a:fillRect/>
          </a:stretch>
        </p:blipFill>
        <p:spPr bwMode="auto">
          <a:xfrm>
            <a:off x="2214546" y="874324"/>
            <a:ext cx="4786310" cy="3483370"/>
          </a:xfrm>
          <a:prstGeom prst="rect">
            <a:avLst/>
          </a:prstGeom>
          <a:noFill/>
          <a:ln w="9525">
            <a:noFill/>
            <a:miter lim="800000"/>
            <a:headEnd/>
            <a:tailEnd/>
          </a:ln>
          <a:effectLst/>
        </p:spPr>
      </p:pic>
      <p:sp>
        <p:nvSpPr>
          <p:cNvPr id="6" name="5 Rectángulo"/>
          <p:cNvSpPr/>
          <p:nvPr/>
        </p:nvSpPr>
        <p:spPr>
          <a:xfrm>
            <a:off x="-214346" y="5715017"/>
            <a:ext cx="5357834" cy="646331"/>
          </a:xfrm>
          <a:prstGeom prst="rect">
            <a:avLst/>
          </a:prstGeom>
        </p:spPr>
        <p:txBody>
          <a:bodyPr wrap="square">
            <a:spAutoFit/>
          </a:bodyPr>
          <a:lstStyle/>
          <a:p>
            <a:endParaRPr lang="es-ES" sz="1200" dirty="0" smtClean="0">
              <a:latin typeface="Lucida Handwriting" pitchFamily="66" charset="0"/>
            </a:endParaRPr>
          </a:p>
          <a:p>
            <a:endParaRPr lang="es-MX" sz="1200" dirty="0" smtClean="0">
              <a:latin typeface="Lucida Handwriting" pitchFamily="66" charset="0"/>
            </a:endParaRPr>
          </a:p>
          <a:p>
            <a:endParaRPr lang="es-ES" sz="1200" dirty="0">
              <a:latin typeface="Lucida Handwriting"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8E9EA971-267B-4C68-8D7F-AE83A1F219EA}" type="slidenum">
              <a:rPr lang="es-ES" smtClean="0"/>
              <a:pPr/>
              <a:t>19</a:t>
            </a:fld>
            <a:endParaRPr lang="es-ES"/>
          </a:p>
        </p:txBody>
      </p:sp>
      <p:sp>
        <p:nvSpPr>
          <p:cNvPr id="3" name="2 Marcador de contenido"/>
          <p:cNvSpPr>
            <a:spLocks noGrp="1"/>
          </p:cNvSpPr>
          <p:nvPr>
            <p:ph sz="quarter" idx="1"/>
          </p:nvPr>
        </p:nvSpPr>
        <p:spPr>
          <a:xfrm>
            <a:off x="285720" y="285728"/>
            <a:ext cx="8643998" cy="6286544"/>
          </a:xfrm>
        </p:spPr>
        <p:txBody>
          <a:bodyPr/>
          <a:lstStyle/>
          <a:p>
            <a:pPr marL="857250" lvl="1" indent="-457200" algn="just">
              <a:lnSpc>
                <a:spcPct val="150000"/>
              </a:lnSpc>
              <a:buClr>
                <a:schemeClr val="accent1"/>
              </a:buClr>
              <a:buSzPct val="80000"/>
              <a:buFont typeface="Wingdings" pitchFamily="2" charset="2"/>
              <a:buChar char="q"/>
            </a:pPr>
            <a:r>
              <a:rPr lang="es-MX" sz="2000" b="1" dirty="0" smtClean="0">
                <a:solidFill>
                  <a:srgbClr val="FF0000"/>
                </a:solidFill>
                <a:latin typeface="Maiandra GD" pitchFamily="34" charset="0"/>
              </a:rPr>
              <a:t>3G en redes inalámbricas</a:t>
            </a:r>
          </a:p>
          <a:p>
            <a:pPr marL="1257300" lvl="2" indent="-457200" algn="just">
              <a:lnSpc>
                <a:spcPct val="150000"/>
              </a:lnSpc>
              <a:buClr>
                <a:schemeClr val="accent1"/>
              </a:buClr>
              <a:buSzPct val="80000"/>
              <a:buFont typeface="Wingdings" pitchFamily="2" charset="2"/>
              <a:buChar char="q"/>
            </a:pPr>
            <a:r>
              <a:rPr lang="es-MX" sz="1800" dirty="0" smtClean="0">
                <a:latin typeface="Maiandra GD" pitchFamily="34" charset="0"/>
              </a:rPr>
              <a:t>HSDPA </a:t>
            </a:r>
            <a:r>
              <a:rPr lang="es-MX" sz="1800" dirty="0" smtClean="0">
                <a:latin typeface="Maiandra GD" pitchFamily="34" charset="0"/>
                <a:sym typeface="Wingdings" pitchFamily="2" charset="2"/>
              </a:rPr>
              <a:t> utilizado especialmente en telefonía celular</a:t>
            </a:r>
          </a:p>
          <a:p>
            <a:pPr marL="1714500" lvl="3" indent="-457200" algn="just">
              <a:lnSpc>
                <a:spcPct val="150000"/>
              </a:lnSpc>
              <a:buClr>
                <a:schemeClr val="accent1"/>
              </a:buClr>
              <a:buSzPct val="80000"/>
              <a:buFont typeface="Wingdings" pitchFamily="2" charset="2"/>
              <a:buChar char="q"/>
            </a:pPr>
            <a:r>
              <a:rPr lang="es-ES" sz="1500" dirty="0" smtClean="0">
                <a:latin typeface="Maiandra GD" pitchFamily="34" charset="0"/>
              </a:rPr>
              <a:t>HSDPA (</a:t>
            </a:r>
            <a:r>
              <a:rPr lang="es-ES" sz="1500" dirty="0" err="1" smtClean="0">
                <a:latin typeface="Maiandra GD" pitchFamily="34" charset="0"/>
              </a:rPr>
              <a:t>High</a:t>
            </a:r>
            <a:r>
              <a:rPr lang="es-ES" sz="1500" dirty="0" smtClean="0">
                <a:latin typeface="Maiandra GD" pitchFamily="34" charset="0"/>
              </a:rPr>
              <a:t> </a:t>
            </a:r>
            <a:r>
              <a:rPr lang="es-ES" sz="1500" dirty="0" err="1" smtClean="0">
                <a:latin typeface="Maiandra GD" pitchFamily="34" charset="0"/>
              </a:rPr>
              <a:t>Speed</a:t>
            </a:r>
            <a:r>
              <a:rPr lang="es-ES" sz="1500" dirty="0" smtClean="0">
                <a:latin typeface="Maiandra GD" pitchFamily="34" charset="0"/>
              </a:rPr>
              <a:t> </a:t>
            </a:r>
            <a:r>
              <a:rPr lang="es-ES" sz="1500" dirty="0" err="1" smtClean="0">
                <a:latin typeface="Maiandra GD" pitchFamily="34" charset="0"/>
              </a:rPr>
              <a:t>Downlink</a:t>
            </a:r>
            <a:r>
              <a:rPr lang="es-ES" sz="1500" dirty="0" smtClean="0">
                <a:latin typeface="Maiandra GD" pitchFamily="34" charset="0"/>
              </a:rPr>
              <a:t> </a:t>
            </a:r>
            <a:r>
              <a:rPr lang="es-ES" sz="1500" dirty="0" err="1" smtClean="0">
                <a:latin typeface="Maiandra GD" pitchFamily="34" charset="0"/>
              </a:rPr>
              <a:t>Packet</a:t>
            </a:r>
            <a:r>
              <a:rPr lang="es-ES" sz="1500" dirty="0" smtClean="0">
                <a:latin typeface="Maiandra GD" pitchFamily="34" charset="0"/>
              </a:rPr>
              <a:t> Access) permite a los usuarios móviles descargar datos a velocidades de hasta 14,4 </a:t>
            </a:r>
            <a:r>
              <a:rPr lang="es-ES" sz="1500" dirty="0" err="1" smtClean="0">
                <a:latin typeface="Maiandra GD" pitchFamily="34" charset="0"/>
              </a:rPr>
              <a:t>mbps</a:t>
            </a:r>
            <a:r>
              <a:rPr lang="es-ES" sz="1500" dirty="0" smtClean="0">
                <a:latin typeface="Maiandra GD" pitchFamily="34" charset="0"/>
              </a:rPr>
              <a:t>.</a:t>
            </a:r>
          </a:p>
          <a:p>
            <a:pPr marL="1714500" lvl="3" indent="-457200" algn="just">
              <a:lnSpc>
                <a:spcPct val="150000"/>
              </a:lnSpc>
              <a:buClr>
                <a:schemeClr val="accent1"/>
              </a:buClr>
              <a:buSzPct val="80000"/>
              <a:buFont typeface="Wingdings" pitchFamily="2" charset="2"/>
              <a:buChar char="q"/>
            </a:pPr>
            <a:r>
              <a:rPr lang="es-ES" sz="1500" dirty="0" smtClean="0">
                <a:latin typeface="Maiandra GD" pitchFamily="34" charset="0"/>
              </a:rPr>
              <a:t>HSUPA (</a:t>
            </a:r>
            <a:r>
              <a:rPr lang="es-ES" sz="1500" dirty="0" err="1" smtClean="0">
                <a:latin typeface="Maiandra GD" pitchFamily="34" charset="0"/>
              </a:rPr>
              <a:t>High</a:t>
            </a:r>
            <a:r>
              <a:rPr lang="es-ES" sz="1500" dirty="0" smtClean="0">
                <a:latin typeface="Maiandra GD" pitchFamily="34" charset="0"/>
              </a:rPr>
              <a:t> </a:t>
            </a:r>
            <a:r>
              <a:rPr lang="es-ES" sz="1500" dirty="0" err="1" smtClean="0">
                <a:latin typeface="Maiandra GD" pitchFamily="34" charset="0"/>
              </a:rPr>
              <a:t>Speed</a:t>
            </a:r>
            <a:r>
              <a:rPr lang="es-ES" sz="1500" dirty="0" smtClean="0">
                <a:latin typeface="Maiandra GD" pitchFamily="34" charset="0"/>
              </a:rPr>
              <a:t> </a:t>
            </a:r>
            <a:r>
              <a:rPr lang="es-ES" sz="1500" dirty="0" err="1" smtClean="0">
                <a:latin typeface="Maiandra GD" pitchFamily="34" charset="0"/>
              </a:rPr>
              <a:t>Uplink</a:t>
            </a:r>
            <a:r>
              <a:rPr lang="es-ES" sz="1500" dirty="0" smtClean="0">
                <a:latin typeface="Maiandra GD" pitchFamily="34" charset="0"/>
              </a:rPr>
              <a:t> </a:t>
            </a:r>
            <a:r>
              <a:rPr lang="es-ES" sz="1500" dirty="0" err="1" smtClean="0">
                <a:latin typeface="Maiandra GD" pitchFamily="34" charset="0"/>
              </a:rPr>
              <a:t>Packet</a:t>
            </a:r>
            <a:r>
              <a:rPr lang="es-ES" sz="1500" dirty="0" smtClean="0">
                <a:latin typeface="Maiandra GD" pitchFamily="34" charset="0"/>
              </a:rPr>
              <a:t> Access), permite a los usuarios móviles a subir datos a velocidades de hasta 5,76 </a:t>
            </a:r>
            <a:r>
              <a:rPr lang="es-ES" sz="1500" dirty="0" err="1" smtClean="0">
                <a:latin typeface="Maiandra GD" pitchFamily="34" charset="0"/>
              </a:rPr>
              <a:t>mbps</a:t>
            </a:r>
            <a:r>
              <a:rPr lang="es-ES" sz="1500" dirty="0" smtClean="0">
                <a:latin typeface="Maiandra GD" pitchFamily="34" charset="0"/>
              </a:rPr>
              <a:t>.</a:t>
            </a:r>
          </a:p>
          <a:p>
            <a:endParaRPr lang="es-ES" dirty="0"/>
          </a:p>
        </p:txBody>
      </p:sp>
      <p:pic>
        <p:nvPicPr>
          <p:cNvPr id="43010" name="Picture 2"/>
          <p:cNvPicPr>
            <a:picLocks noChangeAspect="1" noChangeArrowheads="1"/>
          </p:cNvPicPr>
          <p:nvPr/>
        </p:nvPicPr>
        <p:blipFill>
          <a:blip r:embed="rId2"/>
          <a:srcRect/>
          <a:stretch>
            <a:fillRect/>
          </a:stretch>
        </p:blipFill>
        <p:spPr bwMode="auto">
          <a:xfrm>
            <a:off x="4786314" y="2928934"/>
            <a:ext cx="3810000" cy="3505200"/>
          </a:xfrm>
          <a:prstGeom prst="rect">
            <a:avLst/>
          </a:prstGeom>
          <a:noFill/>
          <a:ln w="9525">
            <a:noFill/>
            <a:miter lim="800000"/>
            <a:headEnd/>
            <a:tailEnd/>
          </a:ln>
          <a:effectLst/>
        </p:spPr>
      </p:pic>
      <p:sp>
        <p:nvSpPr>
          <p:cNvPr id="5" name="4 Rectángulo"/>
          <p:cNvSpPr/>
          <p:nvPr/>
        </p:nvSpPr>
        <p:spPr>
          <a:xfrm>
            <a:off x="357158" y="3714752"/>
            <a:ext cx="4572000" cy="1338828"/>
          </a:xfrm>
          <a:prstGeom prst="rect">
            <a:avLst/>
          </a:prstGeom>
        </p:spPr>
        <p:txBody>
          <a:bodyPr>
            <a:spAutoFit/>
          </a:bodyPr>
          <a:lstStyle/>
          <a:p>
            <a:pPr>
              <a:lnSpc>
                <a:spcPct val="150000"/>
              </a:lnSpc>
            </a:pPr>
            <a:r>
              <a:rPr lang="es-ES" dirty="0" smtClean="0">
                <a:latin typeface="Maiandra GD" pitchFamily="34" charset="0"/>
              </a:rPr>
              <a:t>Servicio por el cual los celulares pueden tener conexión de banda ancha para el acceso a Internet.</a:t>
            </a:r>
            <a:endParaRPr lang="es-ES" dirty="0">
              <a:latin typeface="Maiandra G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p:cNvPicPr>
            <a:picLocks noChangeAspect="1" noChangeArrowheads="1"/>
          </p:cNvPicPr>
          <p:nvPr/>
        </p:nvPicPr>
        <p:blipFill>
          <a:blip r:embed="rId2"/>
          <a:srcRect/>
          <a:stretch>
            <a:fillRect/>
          </a:stretch>
        </p:blipFill>
        <p:spPr bwMode="auto">
          <a:xfrm>
            <a:off x="2521267" y="3071815"/>
            <a:ext cx="2693675" cy="1000127"/>
          </a:xfrm>
          <a:prstGeom prst="rect">
            <a:avLst/>
          </a:prstGeom>
          <a:noFill/>
          <a:ln w="9525">
            <a:noFill/>
            <a:miter lim="800000"/>
            <a:headEnd/>
            <a:tailEnd/>
          </a:ln>
          <a:effectLst/>
        </p:spPr>
      </p:pic>
      <p:sp>
        <p:nvSpPr>
          <p:cNvPr id="473" name="472 CuadroTexto"/>
          <p:cNvSpPr txBox="1"/>
          <p:nvPr/>
        </p:nvSpPr>
        <p:spPr>
          <a:xfrm>
            <a:off x="1785918" y="3071810"/>
            <a:ext cx="1080745" cy="307777"/>
          </a:xfrm>
          <a:prstGeom prst="rect">
            <a:avLst/>
          </a:prstGeom>
          <a:noFill/>
        </p:spPr>
        <p:txBody>
          <a:bodyPr wrap="none" rtlCol="0">
            <a:spAutoFit/>
          </a:bodyPr>
          <a:lstStyle/>
          <a:p>
            <a:r>
              <a:rPr lang="es-MX" sz="1400" dirty="0" smtClean="0">
                <a:latin typeface="Maiandra GD" pitchFamily="34" charset="0"/>
              </a:rPr>
              <a:t>dispositivos</a:t>
            </a:r>
            <a:endParaRPr lang="es-ES" sz="1400" dirty="0">
              <a:latin typeface="Maiandra GD" pitchFamily="34" charset="0"/>
            </a:endParaRPr>
          </a:p>
        </p:txBody>
      </p:sp>
      <p:sp>
        <p:nvSpPr>
          <p:cNvPr id="2" name="1 Título"/>
          <p:cNvSpPr>
            <a:spLocks noGrp="1"/>
          </p:cNvSpPr>
          <p:nvPr>
            <p:ph type="title"/>
          </p:nvPr>
        </p:nvSpPr>
        <p:spPr>
          <a:xfrm>
            <a:off x="-32" y="71414"/>
            <a:ext cx="8229600" cy="785810"/>
          </a:xfrm>
        </p:spPr>
        <p:txBody>
          <a:bodyPr>
            <a:normAutofit/>
          </a:bodyPr>
          <a:lstStyle/>
          <a:p>
            <a:pPr algn="l"/>
            <a:r>
              <a:rPr lang="es-MX" sz="3600" b="1" u="sng" dirty="0" smtClean="0">
                <a:solidFill>
                  <a:srgbClr val="0070C0"/>
                </a:solidFill>
                <a:effectLst>
                  <a:outerShdw blurRad="38100" dist="38100" dir="2700000" algn="tl">
                    <a:srgbClr val="000000">
                      <a:alpha val="43137"/>
                    </a:srgbClr>
                  </a:outerShdw>
                </a:effectLst>
                <a:latin typeface="Maiandra GD" pitchFamily="34" charset="0"/>
              </a:rPr>
              <a:t>¿Qué es Internet?</a:t>
            </a:r>
            <a:endParaRPr lang="es-ES" sz="3600" b="1" u="sng" dirty="0">
              <a:solidFill>
                <a:srgbClr val="0070C0"/>
              </a:solidFill>
              <a:effectLst>
                <a:outerShdw blurRad="38100" dist="38100" dir="2700000" algn="tl">
                  <a:srgbClr val="000000">
                    <a:alpha val="43137"/>
                  </a:srgbClr>
                </a:outerShdw>
              </a:effectLst>
              <a:latin typeface="Maiandra GD" pitchFamily="34" charset="0"/>
            </a:endParaRPr>
          </a:p>
        </p:txBody>
      </p:sp>
      <p:sp>
        <p:nvSpPr>
          <p:cNvPr id="10" name="9 Marcador de número de diapositiva"/>
          <p:cNvSpPr>
            <a:spLocks noGrp="1"/>
          </p:cNvSpPr>
          <p:nvPr>
            <p:ph type="sldNum" sz="quarter" idx="12"/>
          </p:nvPr>
        </p:nvSpPr>
        <p:spPr/>
        <p:txBody>
          <a:bodyPr/>
          <a:lstStyle/>
          <a:p>
            <a:fld id="{8E9EA971-267B-4C68-8D7F-AE83A1F219EA}" type="slidenum">
              <a:rPr lang="es-ES" smtClean="0"/>
              <a:pPr/>
              <a:t>2</a:t>
            </a:fld>
            <a:endParaRPr lang="es-ES"/>
          </a:p>
        </p:txBody>
      </p:sp>
      <p:sp>
        <p:nvSpPr>
          <p:cNvPr id="3" name="2 Marcador de contenido"/>
          <p:cNvSpPr>
            <a:spLocks noGrp="1"/>
          </p:cNvSpPr>
          <p:nvPr>
            <p:ph sz="quarter" idx="1"/>
          </p:nvPr>
        </p:nvSpPr>
        <p:spPr>
          <a:xfrm>
            <a:off x="214282" y="857232"/>
            <a:ext cx="8429684" cy="1054089"/>
          </a:xfrm>
        </p:spPr>
        <p:txBody>
          <a:bodyPr>
            <a:normAutofit/>
          </a:bodyPr>
          <a:lstStyle/>
          <a:p>
            <a:pPr algn="just"/>
            <a:r>
              <a:rPr lang="es-MX" sz="2400" dirty="0" smtClean="0">
                <a:latin typeface="Maiandra GD" pitchFamily="34" charset="0"/>
              </a:rPr>
              <a:t>Conjunto de redes interconectadas que proporcionan servicios a aplicaciones distribuidas alrededor del mundo.</a:t>
            </a:r>
            <a:endParaRPr lang="es-ES" sz="2400" dirty="0">
              <a:latin typeface="Maiandra GD" pitchFamily="34" charset="0"/>
            </a:endParaRPr>
          </a:p>
        </p:txBody>
      </p:sp>
      <p:pic>
        <p:nvPicPr>
          <p:cNvPr id="1042" name="Picture 18"/>
          <p:cNvPicPr>
            <a:picLocks noChangeAspect="1" noChangeArrowheads="1"/>
          </p:cNvPicPr>
          <p:nvPr/>
        </p:nvPicPr>
        <p:blipFill>
          <a:blip r:embed="rId3"/>
          <a:srcRect/>
          <a:stretch>
            <a:fillRect/>
          </a:stretch>
        </p:blipFill>
        <p:spPr bwMode="auto">
          <a:xfrm>
            <a:off x="5429256" y="2000240"/>
            <a:ext cx="3590935" cy="4816915"/>
          </a:xfrm>
          <a:prstGeom prst="rect">
            <a:avLst/>
          </a:prstGeom>
          <a:noFill/>
          <a:ln w="9525">
            <a:noFill/>
            <a:miter lim="800000"/>
            <a:headEnd/>
            <a:tailEnd/>
          </a:ln>
          <a:effectLst/>
        </p:spPr>
      </p:pic>
      <p:sp>
        <p:nvSpPr>
          <p:cNvPr id="4" name="3 CuadroTexto"/>
          <p:cNvSpPr txBox="1"/>
          <p:nvPr/>
        </p:nvSpPr>
        <p:spPr>
          <a:xfrm>
            <a:off x="2500298" y="1773784"/>
            <a:ext cx="3313728" cy="369332"/>
          </a:xfrm>
          <a:prstGeom prst="rect">
            <a:avLst/>
          </a:prstGeom>
          <a:noFill/>
        </p:spPr>
        <p:txBody>
          <a:bodyPr wrap="none" rtlCol="0">
            <a:spAutoFit/>
          </a:bodyPr>
          <a:lstStyle/>
          <a:p>
            <a:r>
              <a:rPr lang="es-MX" i="1" dirty="0" smtClean="0">
                <a:latin typeface="Maiandra GD" pitchFamily="34" charset="0"/>
              </a:rPr>
              <a:t>Partes que conforman Internet</a:t>
            </a:r>
            <a:endParaRPr lang="es-ES" i="1" dirty="0">
              <a:latin typeface="Maiandra GD" pitchFamily="34" charset="0"/>
            </a:endParaRPr>
          </a:p>
        </p:txBody>
      </p:sp>
      <p:pic>
        <p:nvPicPr>
          <p:cNvPr id="1044" name="Picture 20"/>
          <p:cNvPicPr>
            <a:picLocks noChangeAspect="1" noChangeArrowheads="1"/>
          </p:cNvPicPr>
          <p:nvPr/>
        </p:nvPicPr>
        <p:blipFill>
          <a:blip r:embed="rId4"/>
          <a:srcRect/>
          <a:stretch>
            <a:fillRect/>
          </a:stretch>
        </p:blipFill>
        <p:spPr bwMode="auto">
          <a:xfrm>
            <a:off x="0" y="2143116"/>
            <a:ext cx="2867038" cy="997780"/>
          </a:xfrm>
          <a:prstGeom prst="rect">
            <a:avLst/>
          </a:prstGeom>
          <a:noFill/>
          <a:ln w="9525">
            <a:noFill/>
            <a:miter lim="800000"/>
            <a:headEnd/>
            <a:tailEnd/>
          </a:ln>
          <a:effectLst/>
        </p:spPr>
      </p:pic>
      <p:sp>
        <p:nvSpPr>
          <p:cNvPr id="474" name="473 CuadroTexto"/>
          <p:cNvSpPr txBox="1"/>
          <p:nvPr/>
        </p:nvSpPr>
        <p:spPr>
          <a:xfrm>
            <a:off x="428596" y="3643314"/>
            <a:ext cx="5644597" cy="3185487"/>
          </a:xfrm>
          <a:prstGeom prst="rect">
            <a:avLst/>
          </a:prstGeom>
          <a:noFill/>
        </p:spPr>
        <p:txBody>
          <a:bodyPr wrap="square" rtlCol="0">
            <a:spAutoFit/>
          </a:bodyPr>
          <a:lstStyle/>
          <a:p>
            <a:pPr>
              <a:lnSpc>
                <a:spcPct val="150000"/>
              </a:lnSpc>
            </a:pPr>
            <a:r>
              <a:rPr lang="es-MX" sz="1400" dirty="0" smtClean="0">
                <a:latin typeface="Maiandra GD" pitchFamily="34" charset="0"/>
              </a:rPr>
              <a:t>Servicios: </a:t>
            </a:r>
          </a:p>
          <a:p>
            <a:pPr>
              <a:lnSpc>
                <a:spcPct val="150000"/>
              </a:lnSpc>
            </a:pPr>
            <a:r>
              <a:rPr lang="es-MX" sz="1200" dirty="0">
                <a:latin typeface="Maiandra GD" pitchFamily="34" charset="0"/>
              </a:rPr>
              <a:t>	</a:t>
            </a:r>
            <a:r>
              <a:rPr lang="es-ES" sz="1200" dirty="0" smtClean="0">
                <a:latin typeface="Maiandra GD" pitchFamily="34" charset="0"/>
              </a:rPr>
              <a:t>sistemas operativos web (</a:t>
            </a:r>
            <a:r>
              <a:rPr lang="es-ES" sz="1200" dirty="0" err="1" smtClean="0">
                <a:latin typeface="Maiandra GD" pitchFamily="34" charset="0"/>
                <a:hlinkClick r:id="rId5" tooltip="WebOS"/>
              </a:rPr>
              <a:t>WebOS</a:t>
            </a:r>
            <a:r>
              <a:rPr lang="es-ES" sz="1200" dirty="0" smtClean="0">
                <a:latin typeface="Maiandra GD" pitchFamily="34" charset="0"/>
              </a:rPr>
              <a:t>, </a:t>
            </a:r>
            <a:r>
              <a:rPr lang="es-ES" sz="1200" dirty="0" err="1" smtClean="0">
                <a:latin typeface="Maiandra GD" pitchFamily="34" charset="0"/>
                <a:hlinkClick r:id="rId6" tooltip="EyeOS"/>
              </a:rPr>
              <a:t>EyeOS</a:t>
            </a:r>
            <a:r>
              <a:rPr lang="es-ES" sz="1200" dirty="0" smtClean="0">
                <a:latin typeface="Maiandra GD" pitchFamily="34" charset="0"/>
              </a:rPr>
              <a:t>), </a:t>
            </a:r>
          </a:p>
          <a:p>
            <a:pPr>
              <a:lnSpc>
                <a:spcPct val="150000"/>
              </a:lnSpc>
            </a:pPr>
            <a:r>
              <a:rPr lang="es-ES" sz="1200" dirty="0" smtClean="0">
                <a:latin typeface="Maiandra GD" pitchFamily="34" charset="0"/>
              </a:rPr>
              <a:t>	acceso remoto a otras máquinas (</a:t>
            </a:r>
            <a:r>
              <a:rPr lang="es-ES" sz="1200" dirty="0" smtClean="0">
                <a:latin typeface="Maiandra GD" pitchFamily="34" charset="0"/>
                <a:hlinkClick r:id="rId7" tooltip="SSH"/>
              </a:rPr>
              <a:t>SSH</a:t>
            </a:r>
            <a:r>
              <a:rPr lang="es-ES" sz="1200" dirty="0" smtClean="0">
                <a:latin typeface="Maiandra GD" pitchFamily="34" charset="0"/>
              </a:rPr>
              <a:t> y </a:t>
            </a:r>
            <a:r>
              <a:rPr lang="es-ES" sz="1200" dirty="0" smtClean="0">
                <a:latin typeface="Maiandra GD" pitchFamily="34" charset="0"/>
                <a:hlinkClick r:id="rId8" tooltip="Telnet"/>
              </a:rPr>
              <a:t>telnet</a:t>
            </a:r>
            <a:r>
              <a:rPr lang="es-ES" sz="1200" dirty="0" smtClean="0">
                <a:latin typeface="Maiandra GD" pitchFamily="34" charset="0"/>
              </a:rPr>
              <a:t>), </a:t>
            </a:r>
          </a:p>
          <a:p>
            <a:pPr>
              <a:lnSpc>
                <a:spcPct val="150000"/>
              </a:lnSpc>
            </a:pPr>
            <a:r>
              <a:rPr lang="es-ES" sz="1200" dirty="0">
                <a:latin typeface="Maiandra GD" pitchFamily="34" charset="0"/>
              </a:rPr>
              <a:t>	</a:t>
            </a:r>
            <a:r>
              <a:rPr lang="es-ES" sz="1200" dirty="0" smtClean="0">
                <a:latin typeface="Maiandra GD" pitchFamily="34" charset="0"/>
              </a:rPr>
              <a:t>transferencia de archivos (</a:t>
            </a:r>
            <a:r>
              <a:rPr lang="es-ES" sz="1200" dirty="0" smtClean="0">
                <a:latin typeface="Maiandra GD" pitchFamily="34" charset="0"/>
                <a:hlinkClick r:id="rId9" tooltip="FTP"/>
              </a:rPr>
              <a:t>FTP</a:t>
            </a:r>
            <a:r>
              <a:rPr lang="es-ES" sz="1200" dirty="0" smtClean="0">
                <a:latin typeface="Maiandra GD" pitchFamily="34" charset="0"/>
              </a:rPr>
              <a:t>), </a:t>
            </a:r>
          </a:p>
          <a:p>
            <a:pPr>
              <a:lnSpc>
                <a:spcPct val="150000"/>
              </a:lnSpc>
            </a:pPr>
            <a:r>
              <a:rPr lang="es-ES" sz="1200" dirty="0">
                <a:latin typeface="Maiandra GD" pitchFamily="34" charset="0"/>
              </a:rPr>
              <a:t>	</a:t>
            </a:r>
            <a:r>
              <a:rPr lang="es-ES" sz="1200" dirty="0" smtClean="0">
                <a:latin typeface="Maiandra GD" pitchFamily="34" charset="0"/>
              </a:rPr>
              <a:t>correo electrónico (</a:t>
            </a:r>
            <a:r>
              <a:rPr lang="es-ES" sz="1200" dirty="0" smtClean="0">
                <a:latin typeface="Maiandra GD" pitchFamily="34" charset="0"/>
                <a:hlinkClick r:id="rId10" tooltip="SMTP"/>
              </a:rPr>
              <a:t>SMTP</a:t>
            </a:r>
            <a:r>
              <a:rPr lang="es-ES" sz="1200" dirty="0" smtClean="0">
                <a:latin typeface="Maiandra GD" pitchFamily="34" charset="0"/>
              </a:rPr>
              <a:t> y </a:t>
            </a:r>
            <a:r>
              <a:rPr lang="es-ES" sz="1200" dirty="0" smtClean="0">
                <a:latin typeface="Maiandra GD" pitchFamily="34" charset="0"/>
                <a:hlinkClick r:id="rId11" tooltip="POP"/>
              </a:rPr>
              <a:t>POP</a:t>
            </a:r>
            <a:r>
              <a:rPr lang="es-ES" sz="1200" dirty="0" smtClean="0">
                <a:latin typeface="Maiandra GD" pitchFamily="34" charset="0"/>
              </a:rPr>
              <a:t>), </a:t>
            </a:r>
          </a:p>
          <a:p>
            <a:pPr>
              <a:lnSpc>
                <a:spcPct val="150000"/>
              </a:lnSpc>
            </a:pPr>
            <a:r>
              <a:rPr lang="es-ES" sz="1200" dirty="0" smtClean="0">
                <a:latin typeface="Maiandra GD" pitchFamily="34" charset="0"/>
              </a:rPr>
              <a:t>	boletines electrónicos (</a:t>
            </a:r>
            <a:r>
              <a:rPr lang="es-ES" sz="1200" dirty="0" err="1" smtClean="0">
                <a:latin typeface="Maiandra GD" pitchFamily="34" charset="0"/>
                <a:hlinkClick r:id="rId12" tooltip="NNTP"/>
              </a:rPr>
              <a:t>news</a:t>
            </a:r>
            <a:r>
              <a:rPr lang="es-ES" sz="1200" dirty="0" smtClean="0">
                <a:latin typeface="Maiandra GD" pitchFamily="34" charset="0"/>
                <a:hlinkClick r:id="rId12" tooltip="NNTP"/>
              </a:rPr>
              <a:t> o grupos de noticias</a:t>
            </a:r>
            <a:r>
              <a:rPr lang="es-ES" sz="1200" dirty="0" smtClean="0">
                <a:latin typeface="Maiandra GD" pitchFamily="34" charset="0"/>
              </a:rPr>
              <a:t>),</a:t>
            </a:r>
          </a:p>
          <a:p>
            <a:pPr>
              <a:lnSpc>
                <a:spcPct val="150000"/>
              </a:lnSpc>
            </a:pPr>
            <a:r>
              <a:rPr lang="es-ES" sz="1200" dirty="0">
                <a:latin typeface="Maiandra GD" pitchFamily="34" charset="0"/>
              </a:rPr>
              <a:t>	</a:t>
            </a:r>
            <a:r>
              <a:rPr lang="es-ES" sz="1200" dirty="0" smtClean="0">
                <a:latin typeface="Maiandra GD" pitchFamily="34" charset="0"/>
              </a:rPr>
              <a:t>conversaciones en línea (</a:t>
            </a:r>
            <a:r>
              <a:rPr lang="es-ES" sz="1200" dirty="0" smtClean="0">
                <a:latin typeface="Maiandra GD" pitchFamily="34" charset="0"/>
                <a:hlinkClick r:id="rId13" tooltip="IRC"/>
              </a:rPr>
              <a:t>IRC</a:t>
            </a:r>
            <a:r>
              <a:rPr lang="es-ES" sz="1200" dirty="0" smtClean="0">
                <a:latin typeface="Maiandra GD" pitchFamily="34" charset="0"/>
              </a:rPr>
              <a:t> y </a:t>
            </a:r>
            <a:r>
              <a:rPr lang="es-ES" sz="1200" dirty="0" smtClean="0">
                <a:latin typeface="Maiandra GD" pitchFamily="34" charset="0"/>
                <a:hlinkClick r:id="rId14" tooltip="Chat"/>
              </a:rPr>
              <a:t>chats</a:t>
            </a:r>
            <a:r>
              <a:rPr lang="es-ES" sz="1200" dirty="0" smtClean="0">
                <a:latin typeface="Maiandra GD" pitchFamily="34" charset="0"/>
              </a:rPr>
              <a:t>), la </a:t>
            </a:r>
            <a:r>
              <a:rPr lang="es-ES" sz="1200" dirty="0" smtClean="0">
                <a:latin typeface="Maiandra GD" pitchFamily="34" charset="0"/>
                <a:hlinkClick r:id="rId15" tooltip="Mensajería instantánea"/>
              </a:rPr>
              <a:t>mensajería instantánea</a:t>
            </a:r>
            <a:r>
              <a:rPr lang="es-ES" sz="1200" dirty="0" smtClean="0">
                <a:latin typeface="Maiandra GD" pitchFamily="34" charset="0"/>
              </a:rPr>
              <a:t>, </a:t>
            </a:r>
          </a:p>
          <a:p>
            <a:pPr>
              <a:lnSpc>
                <a:spcPct val="150000"/>
              </a:lnSpc>
            </a:pPr>
            <a:r>
              <a:rPr lang="es-ES" sz="1200" dirty="0">
                <a:latin typeface="Maiandra GD" pitchFamily="34" charset="0"/>
              </a:rPr>
              <a:t>	</a:t>
            </a:r>
            <a:r>
              <a:rPr lang="es-ES" sz="1200" dirty="0" smtClean="0">
                <a:latin typeface="Maiandra GD" pitchFamily="34" charset="0"/>
              </a:rPr>
              <a:t>compartir archivos (</a:t>
            </a:r>
            <a:r>
              <a:rPr lang="es-ES" sz="1200" dirty="0" smtClean="0">
                <a:latin typeface="Maiandra GD" pitchFamily="34" charset="0"/>
                <a:hlinkClick r:id="rId16" tooltip="P2P"/>
              </a:rPr>
              <a:t>P2P</a:t>
            </a:r>
            <a:r>
              <a:rPr lang="es-ES" sz="1200" dirty="0" smtClean="0">
                <a:latin typeface="Maiandra GD" pitchFamily="34" charset="0"/>
              </a:rPr>
              <a:t>, </a:t>
            </a:r>
            <a:r>
              <a:rPr lang="es-ES" sz="1200" dirty="0" smtClean="0">
                <a:latin typeface="Maiandra GD" pitchFamily="34" charset="0"/>
                <a:hlinkClick r:id="rId17" tooltip="P2M"/>
              </a:rPr>
              <a:t>P2M</a:t>
            </a:r>
            <a:r>
              <a:rPr lang="es-ES" sz="1200" dirty="0" smtClean="0">
                <a:latin typeface="Maiandra GD" pitchFamily="34" charset="0"/>
              </a:rPr>
              <a:t>, </a:t>
            </a:r>
            <a:r>
              <a:rPr lang="es-ES" sz="1200" dirty="0" smtClean="0">
                <a:latin typeface="Maiandra GD" pitchFamily="34" charset="0"/>
                <a:hlinkClick r:id="rId18" tooltip="Descarga Directa"/>
              </a:rPr>
              <a:t>Descarga Directa</a:t>
            </a:r>
            <a:r>
              <a:rPr lang="es-ES" sz="1200" dirty="0" smtClean="0">
                <a:latin typeface="Maiandra GD" pitchFamily="34" charset="0"/>
              </a:rPr>
              <a:t>), </a:t>
            </a:r>
          </a:p>
          <a:p>
            <a:pPr>
              <a:lnSpc>
                <a:spcPct val="150000"/>
              </a:lnSpc>
            </a:pPr>
            <a:r>
              <a:rPr lang="es-ES" sz="1200" dirty="0">
                <a:latin typeface="Maiandra GD" pitchFamily="34" charset="0"/>
              </a:rPr>
              <a:t>	</a:t>
            </a:r>
            <a:r>
              <a:rPr lang="es-ES" sz="1200" dirty="0" smtClean="0">
                <a:latin typeface="Maiandra GD" pitchFamily="34" charset="0"/>
              </a:rPr>
              <a:t>radio a la carta (</a:t>
            </a:r>
            <a:r>
              <a:rPr lang="es-ES" sz="1200" dirty="0" err="1" smtClean="0">
                <a:latin typeface="Maiandra GD" pitchFamily="34" charset="0"/>
                <a:hlinkClick r:id="rId19" tooltip="Podcast"/>
              </a:rPr>
              <a:t>Podcast</a:t>
            </a:r>
            <a:r>
              <a:rPr lang="es-ES" sz="1200" dirty="0" smtClean="0">
                <a:latin typeface="Maiandra GD" pitchFamily="34" charset="0"/>
              </a:rPr>
              <a:t>), </a:t>
            </a:r>
          </a:p>
          <a:p>
            <a:pPr>
              <a:lnSpc>
                <a:spcPct val="150000"/>
              </a:lnSpc>
            </a:pPr>
            <a:r>
              <a:rPr lang="es-ES" sz="1200" dirty="0" smtClean="0">
                <a:latin typeface="Maiandra GD" pitchFamily="34" charset="0"/>
              </a:rPr>
              <a:t>	visionado de vídeo a la carta (</a:t>
            </a:r>
            <a:r>
              <a:rPr lang="es-ES" sz="1200" dirty="0" smtClean="0">
                <a:latin typeface="Maiandra GD" pitchFamily="34" charset="0"/>
                <a:hlinkClick r:id="rId20" tooltip="P2PTV"/>
              </a:rPr>
              <a:t>P2PTV</a:t>
            </a:r>
            <a:r>
              <a:rPr lang="es-ES" sz="1200" dirty="0" smtClean="0">
                <a:latin typeface="Maiandra GD" pitchFamily="34" charset="0"/>
              </a:rPr>
              <a:t>, </a:t>
            </a:r>
            <a:r>
              <a:rPr lang="es-ES" sz="1200" dirty="0" smtClean="0">
                <a:latin typeface="Maiandra GD" pitchFamily="34" charset="0"/>
                <a:hlinkClick r:id="rId21" tooltip="Miro"/>
              </a:rPr>
              <a:t>Miro</a:t>
            </a:r>
            <a:r>
              <a:rPr lang="es-ES" sz="1200" dirty="0" smtClean="0">
                <a:latin typeface="Maiandra GD" pitchFamily="34" charset="0"/>
              </a:rPr>
              <a:t>, </a:t>
            </a:r>
            <a:r>
              <a:rPr lang="es-ES" sz="1200" dirty="0" err="1" smtClean="0">
                <a:latin typeface="Maiandra GD" pitchFamily="34" charset="0"/>
                <a:hlinkClick r:id="rId22" tooltip="Joost"/>
              </a:rPr>
              <a:t>Joost</a:t>
            </a:r>
            <a:r>
              <a:rPr lang="es-ES" sz="1200" dirty="0" smtClean="0">
                <a:latin typeface="Maiandra GD" pitchFamily="34" charset="0"/>
              </a:rPr>
              <a:t>, </a:t>
            </a:r>
            <a:r>
              <a:rPr lang="es-ES" sz="1200" dirty="0" err="1" smtClean="0">
                <a:latin typeface="Maiandra GD" pitchFamily="34" charset="0"/>
                <a:hlinkClick r:id="rId23" tooltip="Videocast (aún no redactado)"/>
              </a:rPr>
              <a:t>Videocast</a:t>
            </a:r>
            <a:r>
              <a:rPr lang="es-ES" sz="1200" dirty="0" smtClean="0">
                <a:latin typeface="Maiandra GD" pitchFamily="34" charset="0"/>
              </a:rPr>
              <a:t>) </a:t>
            </a:r>
          </a:p>
          <a:p>
            <a:pPr>
              <a:lnSpc>
                <a:spcPct val="150000"/>
              </a:lnSpc>
            </a:pPr>
            <a:r>
              <a:rPr lang="es-ES" sz="1200" dirty="0" smtClean="0">
                <a:latin typeface="Maiandra GD" pitchFamily="34" charset="0"/>
              </a:rPr>
              <a:t>	 </a:t>
            </a:r>
            <a:r>
              <a:rPr lang="es-ES" sz="1200" dirty="0" smtClean="0">
                <a:latin typeface="Maiandra GD" pitchFamily="34" charset="0"/>
                <a:hlinkClick r:id="rId24" tooltip="Juegos en línea"/>
              </a:rPr>
              <a:t>juegos en línea</a:t>
            </a:r>
            <a:r>
              <a:rPr lang="es-ES" sz="1200" dirty="0" smtClean="0">
                <a:latin typeface="Maiandra GD" pitchFamily="34" charset="0"/>
              </a:rPr>
              <a:t>.</a:t>
            </a:r>
            <a:endParaRPr lang="es-ES" sz="1200" dirty="0">
              <a:latin typeface="Maiandra G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p:cNvPicPr>
            <a:picLocks noChangeAspect="1" noChangeArrowheads="1"/>
          </p:cNvPicPr>
          <p:nvPr/>
        </p:nvPicPr>
        <p:blipFill>
          <a:blip r:embed="rId2"/>
          <a:srcRect/>
          <a:stretch>
            <a:fillRect/>
          </a:stretch>
        </p:blipFill>
        <p:spPr bwMode="auto">
          <a:xfrm>
            <a:off x="3981471" y="1857364"/>
            <a:ext cx="4948247" cy="3596339"/>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E9EA971-267B-4C68-8D7F-AE83A1F219EA}" type="slidenum">
              <a:rPr lang="es-ES" smtClean="0"/>
              <a:pPr/>
              <a:t>20</a:t>
            </a:fld>
            <a:endParaRPr lang="es-ES"/>
          </a:p>
        </p:txBody>
      </p:sp>
      <p:sp>
        <p:nvSpPr>
          <p:cNvPr id="3" name="2 Marcador de contenido"/>
          <p:cNvSpPr>
            <a:spLocks noGrp="1"/>
          </p:cNvSpPr>
          <p:nvPr>
            <p:ph sz="quarter" idx="1"/>
          </p:nvPr>
        </p:nvSpPr>
        <p:spPr>
          <a:xfrm>
            <a:off x="214282" y="285728"/>
            <a:ext cx="8643998" cy="6286544"/>
          </a:xfrm>
        </p:spPr>
        <p:txBody>
          <a:bodyPr/>
          <a:lstStyle/>
          <a:p>
            <a:pPr>
              <a:buNone/>
            </a:pPr>
            <a:r>
              <a:rPr lang="es-MX" sz="4000" b="1" dirty="0" smtClean="0">
                <a:solidFill>
                  <a:schemeClr val="accent1"/>
                </a:solidFill>
                <a:latin typeface="Maiandra GD" pitchFamily="34" charset="0"/>
              </a:rPr>
              <a:t>Medio Físico</a:t>
            </a:r>
          </a:p>
          <a:p>
            <a:pPr>
              <a:buNone/>
            </a:pPr>
            <a:endParaRPr lang="es-MX" sz="2000" dirty="0" smtClean="0">
              <a:latin typeface="Maiandra GD" pitchFamily="34" charset="0"/>
            </a:endParaRPr>
          </a:p>
          <a:p>
            <a:pPr>
              <a:buNone/>
            </a:pPr>
            <a:r>
              <a:rPr lang="es-MX" sz="2000" dirty="0" smtClean="0">
                <a:latin typeface="Maiandra GD" pitchFamily="34" charset="0"/>
              </a:rPr>
              <a:t>Categorías:</a:t>
            </a:r>
          </a:p>
          <a:p>
            <a:pPr>
              <a:buNone/>
            </a:pPr>
            <a:endParaRPr lang="es-MX" sz="2000" dirty="0" smtClean="0">
              <a:latin typeface="Maiandra GD" pitchFamily="34" charset="0"/>
            </a:endParaRPr>
          </a:p>
          <a:p>
            <a:pPr lvl="1">
              <a:buClr>
                <a:schemeClr val="accent1"/>
              </a:buClr>
              <a:buSzPct val="80000"/>
              <a:buFont typeface="Wingdings" pitchFamily="2" charset="2"/>
              <a:buChar char="q"/>
            </a:pPr>
            <a:r>
              <a:rPr lang="es-MX" sz="2000" b="1" dirty="0" smtClean="0">
                <a:solidFill>
                  <a:srgbClr val="FF0000"/>
                </a:solidFill>
                <a:latin typeface="Maiandra GD" pitchFamily="34" charset="0"/>
              </a:rPr>
              <a:t>Medios Guiados</a:t>
            </a:r>
          </a:p>
          <a:p>
            <a:pPr lvl="2"/>
            <a:r>
              <a:rPr lang="es-ES" sz="1800" dirty="0" smtClean="0">
                <a:latin typeface="Maiandra GD" pitchFamily="34" charset="0"/>
              </a:rPr>
              <a:t>Cable coaxial </a:t>
            </a:r>
          </a:p>
          <a:p>
            <a:pPr lvl="2"/>
            <a:r>
              <a:rPr lang="es-ES" sz="1800" dirty="0" smtClean="0">
                <a:latin typeface="Maiandra GD" pitchFamily="34" charset="0"/>
              </a:rPr>
              <a:t>Par trenzado</a:t>
            </a:r>
          </a:p>
          <a:p>
            <a:pPr lvl="2"/>
            <a:r>
              <a:rPr lang="es-ES" sz="1800" dirty="0" smtClean="0">
                <a:latin typeface="Maiandra GD" pitchFamily="34" charset="0"/>
              </a:rPr>
              <a:t>Fibra óptica </a:t>
            </a:r>
          </a:p>
          <a:p>
            <a:pPr lvl="2">
              <a:buSzPct val="80000"/>
              <a:buFont typeface="Wingdings" pitchFamily="2" charset="2"/>
              <a:buChar char="q"/>
            </a:pPr>
            <a:endParaRPr lang="es-MX" dirty="0" smtClean="0">
              <a:solidFill>
                <a:schemeClr val="accent1"/>
              </a:solidFill>
              <a:latin typeface="Maiandra GD" pitchFamily="34" charset="0"/>
            </a:endParaRPr>
          </a:p>
          <a:p>
            <a:pPr lvl="1">
              <a:buClr>
                <a:schemeClr val="accent1"/>
              </a:buClr>
              <a:buSzPct val="80000"/>
              <a:buFont typeface="Wingdings" pitchFamily="2" charset="2"/>
              <a:buChar char="q"/>
            </a:pPr>
            <a:r>
              <a:rPr lang="es-MX" sz="2000" b="1" dirty="0" smtClean="0">
                <a:solidFill>
                  <a:srgbClr val="FF0000"/>
                </a:solidFill>
                <a:latin typeface="Maiandra GD" pitchFamily="34" charset="0"/>
              </a:rPr>
              <a:t>Medios no Guiados</a:t>
            </a:r>
          </a:p>
          <a:p>
            <a:pPr lvl="2">
              <a:buSzPct val="80000"/>
            </a:pPr>
            <a:r>
              <a:rPr lang="es-MX" sz="1800" dirty="0" smtClean="0">
                <a:latin typeface="Maiandra GD" pitchFamily="34" charset="0"/>
              </a:rPr>
              <a:t>Comunicación por Satélites</a:t>
            </a:r>
          </a:p>
          <a:p>
            <a:pPr lvl="2">
              <a:buSzPct val="80000"/>
            </a:pPr>
            <a:r>
              <a:rPr lang="es-MX" sz="1800" dirty="0" smtClean="0">
                <a:latin typeface="Maiandra GD" pitchFamily="34" charset="0"/>
              </a:rPr>
              <a:t>Microondas </a:t>
            </a:r>
          </a:p>
          <a:p>
            <a:pPr lvl="2">
              <a:buSzPct val="80000"/>
            </a:pPr>
            <a:r>
              <a:rPr lang="es-MX" sz="1800" dirty="0" smtClean="0">
                <a:latin typeface="Maiandra GD" pitchFamily="34" charset="0"/>
              </a:rPr>
              <a:t>Ondas de Radio</a:t>
            </a:r>
            <a:endParaRPr lang="es-MX" sz="1800" dirty="0" smtClean="0">
              <a:solidFill>
                <a:schemeClr val="accent1"/>
              </a:solidFill>
              <a:latin typeface="Maiandra G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p:cNvSpPr>
          <p:nvPr/>
        </p:nvSpPr>
        <p:spPr>
          <a:xfrm>
            <a:off x="214282" y="714356"/>
            <a:ext cx="8715436" cy="5305444"/>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14000"/>
              </a:lnSpc>
              <a:spcBef>
                <a:spcPts val="600"/>
              </a:spcBef>
              <a:spcAft>
                <a:spcPts val="600"/>
              </a:spcAft>
              <a:buClr>
                <a:schemeClr val="accent1"/>
              </a:buClr>
              <a:buSzPct val="80000"/>
              <a:buFont typeface="Wingdings" pitchFamily="2" charset="2"/>
              <a:buChar char="q"/>
              <a:tabLst/>
              <a:defRPr/>
            </a:pPr>
            <a:r>
              <a:rPr kumimoji="0" lang="es-ES" sz="2000" b="0" i="0" u="none" strike="noStrike" kern="1200" cap="none" spc="0" normalizeH="0" baseline="0" noProof="0" dirty="0" smtClean="0">
                <a:ln>
                  <a:noFill/>
                </a:ln>
                <a:solidFill>
                  <a:schemeClr val="tx1"/>
                </a:solidFill>
                <a:effectLst/>
                <a:uLnTx/>
                <a:uFillTx/>
                <a:latin typeface="Maiandra GD" pitchFamily="34" charset="0"/>
                <a:ea typeface="+mn-ea"/>
                <a:cs typeface="+mn-cs"/>
              </a:rPr>
              <a:t>El cableado utilizado para las comunicaciones de datos generalmente consiste en una secuencia de alambres individuales de cobre que forman circuitos que cumplen objetivos específicos de señalización. </a:t>
            </a:r>
          </a:p>
          <a:p>
            <a:pPr marL="342900" marR="0" lvl="0" indent="-342900" algn="just" defTabSz="914400" rtl="0" eaLnBrk="1" fontAlgn="auto" latinLnBrk="0" hangingPunct="1">
              <a:lnSpc>
                <a:spcPct val="114000"/>
              </a:lnSpc>
              <a:spcBef>
                <a:spcPts val="600"/>
              </a:spcBef>
              <a:spcAft>
                <a:spcPts val="600"/>
              </a:spcAft>
              <a:buClrTx/>
              <a:buSzTx/>
              <a:buFont typeface="Arial" pitchFamily="34" charset="0"/>
              <a:buChar char="•"/>
              <a:tabLst/>
              <a:defRPr/>
            </a:pPr>
            <a:endParaRPr kumimoji="0" lang="es-MX" sz="20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a:p>
            <a:pPr marL="342900" marR="0" lvl="0" indent="-342900" algn="just" defTabSz="914400" rtl="0" eaLnBrk="1" fontAlgn="auto" latinLnBrk="0" hangingPunct="1">
              <a:lnSpc>
                <a:spcPct val="114000"/>
              </a:lnSpc>
              <a:spcBef>
                <a:spcPts val="600"/>
              </a:spcBef>
              <a:spcAft>
                <a:spcPts val="600"/>
              </a:spcAft>
              <a:buClrTx/>
              <a:buSzTx/>
              <a:buFont typeface="Arial" pitchFamily="34" charset="0"/>
              <a:buChar char="•"/>
              <a:tabLst/>
              <a:defRPr/>
            </a:pPr>
            <a:endParaRPr kumimoji="0" lang="es-MX" sz="20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a:p>
            <a:pPr marL="342900" marR="0" lvl="0" indent="-342900" algn="just" defTabSz="914400" rtl="0" eaLnBrk="1" fontAlgn="auto" latinLnBrk="0" hangingPunct="1">
              <a:lnSpc>
                <a:spcPct val="114000"/>
              </a:lnSpc>
              <a:spcBef>
                <a:spcPts val="600"/>
              </a:spcBef>
              <a:spcAft>
                <a:spcPts val="600"/>
              </a:spcAft>
              <a:buClrTx/>
              <a:buSzTx/>
              <a:buFont typeface="Arial" pitchFamily="34" charset="0"/>
              <a:buChar char="•"/>
              <a:tabLst/>
              <a:defRPr/>
            </a:pPr>
            <a:endParaRPr kumimoji="0" lang="es-MX" sz="20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a:p>
            <a:pPr marL="342900" marR="0" lvl="0" indent="-342900" algn="just" defTabSz="914400" rtl="0" eaLnBrk="1" fontAlgn="auto" latinLnBrk="0" hangingPunct="1">
              <a:lnSpc>
                <a:spcPct val="114000"/>
              </a:lnSpc>
              <a:spcBef>
                <a:spcPts val="600"/>
              </a:spcBef>
              <a:spcAft>
                <a:spcPts val="60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a:p>
            <a:pPr marL="342900" marR="0" lvl="0" indent="-342900" algn="just" defTabSz="914400" rtl="0" eaLnBrk="1" fontAlgn="auto" latinLnBrk="0" hangingPunct="1">
              <a:lnSpc>
                <a:spcPct val="114000"/>
              </a:lnSpc>
              <a:spcBef>
                <a:spcPts val="600"/>
              </a:spcBef>
              <a:spcAft>
                <a:spcPts val="600"/>
              </a:spcAft>
              <a:buClr>
                <a:schemeClr val="accent1"/>
              </a:buClr>
              <a:buSzPct val="80000"/>
              <a:buFont typeface="Wingdings" pitchFamily="2" charset="2"/>
              <a:buChar char="q"/>
              <a:tabLst/>
              <a:defRPr/>
            </a:pPr>
            <a:r>
              <a:rPr kumimoji="0" lang="es-ES" sz="2000" b="0" i="0" u="none" strike="noStrike" kern="1200" cap="none" spc="0" normalizeH="0" baseline="0" noProof="0" dirty="0" smtClean="0">
                <a:ln>
                  <a:noFill/>
                </a:ln>
                <a:solidFill>
                  <a:schemeClr val="tx1"/>
                </a:solidFill>
                <a:effectLst/>
                <a:uLnTx/>
                <a:uFillTx/>
                <a:latin typeface="Maiandra GD" pitchFamily="34" charset="0"/>
                <a:ea typeface="+mn-ea"/>
                <a:cs typeface="+mn-cs"/>
              </a:rPr>
              <a:t>Otros tipos de cableado de cobre</a:t>
            </a:r>
          </a:p>
          <a:p>
            <a:pPr marL="742950" marR="0" lvl="1" indent="-285750" algn="just" defTabSz="914400" rtl="0" eaLnBrk="1" fontAlgn="auto" latinLnBrk="0" hangingPunct="1">
              <a:lnSpc>
                <a:spcPct val="114000"/>
              </a:lnSpc>
              <a:spcBef>
                <a:spcPts val="600"/>
              </a:spcBef>
              <a:spcAft>
                <a:spcPts val="600"/>
              </a:spcAft>
              <a:buClrTx/>
              <a:buSzTx/>
              <a:buFont typeface="Arial" pitchFamily="34" charset="0"/>
              <a:buChar char="–"/>
              <a:tabLst/>
              <a:defRPr/>
            </a:pPr>
            <a:r>
              <a:rPr kumimoji="0" lang="es-ES" sz="1800" b="0" i="0" u="none" strike="noStrike" kern="1200" cap="none" spc="0" normalizeH="0" baseline="0" noProof="0" dirty="0" smtClean="0">
                <a:ln>
                  <a:noFill/>
                </a:ln>
                <a:solidFill>
                  <a:schemeClr val="tx1"/>
                </a:solidFill>
                <a:effectLst/>
                <a:uLnTx/>
                <a:uFillTx/>
                <a:latin typeface="Maiandra GD" pitchFamily="34" charset="0"/>
                <a:ea typeface="+mn-ea"/>
                <a:cs typeface="+mn-cs"/>
              </a:rPr>
              <a:t>cables coaxiales, tienen un conductor simple que circula por el centro del cable envuelto por el otro blindaje, pero está aislado de éste. </a:t>
            </a:r>
            <a:endParaRPr kumimoji="0" lang="es-ES" sz="1800" b="0" i="0" u="none" strike="noStrike" kern="1200" cap="none" spc="0" normalizeH="0" baseline="0" noProof="0" dirty="0">
              <a:ln>
                <a:noFill/>
              </a:ln>
              <a:solidFill>
                <a:schemeClr val="tx1"/>
              </a:solidFill>
              <a:effectLst/>
              <a:uLnTx/>
              <a:uFillTx/>
              <a:latin typeface="Maiandra GD" pitchFamily="34" charset="0"/>
              <a:ea typeface="+mn-ea"/>
              <a:cs typeface="+mn-cs"/>
            </a:endParaRPr>
          </a:p>
        </p:txBody>
      </p:sp>
      <p:pic>
        <p:nvPicPr>
          <p:cNvPr id="5" name="Picture 5"/>
          <p:cNvPicPr>
            <a:picLocks noChangeAspect="1" noChangeArrowheads="1"/>
          </p:cNvPicPr>
          <p:nvPr/>
        </p:nvPicPr>
        <p:blipFill>
          <a:blip r:embed="rId2"/>
          <a:srcRect/>
          <a:stretch>
            <a:fillRect/>
          </a:stretch>
        </p:blipFill>
        <p:spPr bwMode="auto">
          <a:xfrm>
            <a:off x="714348" y="1928802"/>
            <a:ext cx="2500330" cy="2022625"/>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3857620" y="1970367"/>
            <a:ext cx="2352675" cy="1828800"/>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3071802" y="5286388"/>
            <a:ext cx="3181350" cy="1152525"/>
          </a:xfrm>
          <a:prstGeom prst="rect">
            <a:avLst/>
          </a:prstGeom>
          <a:noFill/>
          <a:ln w="9525">
            <a:noFill/>
            <a:miter lim="800000"/>
            <a:headEnd/>
            <a:tailEnd/>
          </a:ln>
          <a:effectLst/>
        </p:spPr>
      </p:pic>
      <p:sp>
        <p:nvSpPr>
          <p:cNvPr id="8" name="7 Rectángulo"/>
          <p:cNvSpPr/>
          <p:nvPr/>
        </p:nvSpPr>
        <p:spPr>
          <a:xfrm>
            <a:off x="6429388" y="2285992"/>
            <a:ext cx="2357454" cy="1015663"/>
          </a:xfrm>
          <a:prstGeom prst="rect">
            <a:avLst/>
          </a:prstGeom>
        </p:spPr>
        <p:txBody>
          <a:bodyPr wrap="square">
            <a:spAutoFit/>
          </a:bodyPr>
          <a:lstStyle/>
          <a:p>
            <a:pPr algn="just"/>
            <a:r>
              <a:rPr lang="es-ES" sz="1200" dirty="0" smtClean="0">
                <a:latin typeface="Bradley Hand ITC" pitchFamily="66" charset="0"/>
              </a:rPr>
              <a:t>Los tipos de cable con blindaje o trenzado de pares de alambre están diseñados para minimizar la degradación de señales debido al ruido electrónico. </a:t>
            </a:r>
            <a:endParaRPr lang="es-ES" sz="1200" dirty="0">
              <a:latin typeface="Bradley Hand ITC" pitchFamily="66" charset="0"/>
            </a:endParaRPr>
          </a:p>
        </p:txBody>
      </p:sp>
      <p:sp>
        <p:nvSpPr>
          <p:cNvPr id="9" name="8 Rectángulo"/>
          <p:cNvSpPr/>
          <p:nvPr/>
        </p:nvSpPr>
        <p:spPr>
          <a:xfrm>
            <a:off x="-32" y="-24"/>
            <a:ext cx="3374642" cy="615553"/>
          </a:xfrm>
          <a:prstGeom prst="rect">
            <a:avLst/>
          </a:prstGeom>
        </p:spPr>
        <p:txBody>
          <a:bodyPr wrap="none">
            <a:spAutoFit/>
          </a:bodyPr>
          <a:lstStyle/>
          <a:p>
            <a:r>
              <a:rPr lang="es-MX" sz="3400" b="1" dirty="0" smtClean="0">
                <a:solidFill>
                  <a:schemeClr val="accent1"/>
                </a:solidFill>
                <a:latin typeface="Maiandra GD" pitchFamily="34" charset="0"/>
              </a:rPr>
              <a:t>Medios de cobre</a:t>
            </a:r>
            <a:endParaRPr lang="es-ES" sz="3400" dirty="0">
              <a:solidFill>
                <a:schemeClr val="accent1"/>
              </a:solidFill>
            </a:endParaRPr>
          </a:p>
        </p:txBody>
      </p:sp>
      <p:sp>
        <p:nvSpPr>
          <p:cNvPr id="10" name="9 Marcador de número de diapositiva"/>
          <p:cNvSpPr>
            <a:spLocks noGrp="1"/>
          </p:cNvSpPr>
          <p:nvPr>
            <p:ph type="sldNum" sz="quarter" idx="12"/>
          </p:nvPr>
        </p:nvSpPr>
        <p:spPr/>
        <p:txBody>
          <a:bodyPr/>
          <a:lstStyle/>
          <a:p>
            <a:fld id="{8E9EA971-267B-4C68-8D7F-AE83A1F219EA}"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contenido"/>
          <p:cNvSpPr txBox="1">
            <a:spLocks/>
          </p:cNvSpPr>
          <p:nvPr/>
        </p:nvSpPr>
        <p:spPr>
          <a:xfrm>
            <a:off x="214282" y="285728"/>
            <a:ext cx="8715436" cy="6357982"/>
          </a:xfrm>
          <a:prstGeom prst="rect">
            <a:avLst/>
          </a:prstGeom>
        </p:spPr>
        <p:txBody>
          <a:bodyPr>
            <a:normAutofit/>
          </a:bodyPr>
          <a:lstStyle/>
          <a:p>
            <a:pPr marL="514350" marR="0" lvl="0" indent="-514350"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q"/>
              <a:tabLst/>
              <a:defRPr/>
            </a:pPr>
            <a:r>
              <a:rPr kumimoji="0" lang="es-ES" sz="3200" b="1" i="0" u="none" strike="noStrike" kern="1200" cap="none" spc="0" normalizeH="0" baseline="0" noProof="0" dirty="0" smtClean="0">
                <a:ln>
                  <a:noFill/>
                </a:ln>
                <a:solidFill>
                  <a:schemeClr val="accent1"/>
                </a:solidFill>
                <a:uLnTx/>
                <a:uFillTx/>
                <a:latin typeface="Maiandra GD" pitchFamily="34" charset="0"/>
                <a:ea typeface="+mn-ea"/>
                <a:cs typeface="+mn-cs"/>
              </a:rPr>
              <a:t>Coaxial</a:t>
            </a:r>
          </a:p>
          <a:p>
            <a:pPr marL="788670" marR="0" lvl="1"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0" i="0" u="none" strike="noStrike" kern="1200" cap="none" spc="0" normalizeH="0" baseline="0" noProof="0" dirty="0" smtClean="0">
                <a:ln>
                  <a:noFill/>
                </a:ln>
                <a:solidFill>
                  <a:schemeClr val="tx1"/>
                </a:solidFill>
                <a:effectLst/>
                <a:uLnTx/>
                <a:uFillTx/>
                <a:latin typeface="Maiandra GD" pitchFamily="34" charset="0"/>
                <a:ea typeface="+mn-ea"/>
                <a:cs typeface="+mn-cs"/>
              </a:rPr>
              <a:t>Consiste:</a:t>
            </a:r>
          </a:p>
          <a:p>
            <a:pPr marL="1062990" marR="0" lvl="2" indent="-514350"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q"/>
              <a:tabLst/>
              <a:defRPr/>
            </a:pPr>
            <a:r>
              <a:rPr kumimoji="0" lang="es-ES" b="0" i="0" u="none" strike="noStrike" kern="1200" cap="none" spc="0" normalizeH="0" baseline="0" noProof="0" dirty="0" smtClean="0">
                <a:ln>
                  <a:noFill/>
                </a:ln>
                <a:solidFill>
                  <a:schemeClr val="tx1"/>
                </a:solidFill>
                <a:effectLst/>
                <a:uLnTx/>
                <a:uFillTx/>
                <a:latin typeface="Maiandra GD" pitchFamily="34" charset="0"/>
                <a:ea typeface="+mn-ea"/>
                <a:cs typeface="+mn-cs"/>
              </a:rPr>
              <a:t>en un conductor de cobre rodeado de una capa de aislante flexible.</a:t>
            </a:r>
          </a:p>
          <a:p>
            <a:pPr marL="1062990" marR="0" lvl="2" indent="-514350"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q"/>
              <a:tabLst/>
              <a:defRPr/>
            </a:pPr>
            <a:r>
              <a:rPr kumimoji="0" lang="es-ES" b="0" i="0" u="none" strike="noStrike" kern="1200" cap="none" spc="0" normalizeH="0" baseline="0" noProof="0" dirty="0" smtClean="0">
                <a:ln>
                  <a:noFill/>
                </a:ln>
                <a:solidFill>
                  <a:schemeClr val="tx1"/>
                </a:solidFill>
                <a:effectLst/>
                <a:uLnTx/>
                <a:uFillTx/>
                <a:latin typeface="Maiandra GD" pitchFamily="34" charset="0"/>
                <a:ea typeface="+mn-ea"/>
                <a:cs typeface="+mn-cs"/>
              </a:rPr>
              <a:t>una malla de cobre tejida o una hoja metálica que actúa como segundo alambre del circuito y como blindaje para el conductor interno. </a:t>
            </a:r>
          </a:p>
          <a:p>
            <a:pPr marL="1062990" marR="0" lvl="2" indent="-514350"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q"/>
              <a:tabLst/>
              <a:defRPr/>
            </a:pPr>
            <a:r>
              <a:rPr kumimoji="0" lang="es-ES" b="0" i="0" u="none" strike="noStrike" kern="1200" cap="none" spc="0" normalizeH="0" baseline="0" noProof="0" dirty="0" smtClean="0">
                <a:ln>
                  <a:noFill/>
                </a:ln>
                <a:solidFill>
                  <a:schemeClr val="tx1"/>
                </a:solidFill>
                <a:effectLst/>
                <a:uLnTx/>
                <a:uFillTx/>
                <a:latin typeface="Maiandra GD" pitchFamily="34" charset="0"/>
                <a:ea typeface="+mn-ea"/>
                <a:cs typeface="+mn-cs"/>
              </a:rPr>
              <a:t>la segunda capa o blindaje reduce la cantidad de interferencia electromagnética externa. </a:t>
            </a:r>
          </a:p>
          <a:p>
            <a:pPr marL="1062990" marR="0" lvl="2" indent="-514350"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q"/>
              <a:tabLst/>
              <a:defRPr/>
            </a:pPr>
            <a:r>
              <a:rPr kumimoji="0" lang="es-ES" b="0" i="0" u="none" strike="noStrike" kern="1200" cap="none" spc="0" normalizeH="0" baseline="0" noProof="0" dirty="0" smtClean="0">
                <a:ln>
                  <a:noFill/>
                </a:ln>
                <a:solidFill>
                  <a:schemeClr val="tx1"/>
                </a:solidFill>
                <a:effectLst/>
                <a:uLnTx/>
                <a:uFillTx/>
                <a:latin typeface="Maiandra GD" pitchFamily="34" charset="0"/>
                <a:ea typeface="+mn-ea"/>
                <a:cs typeface="+mn-cs"/>
              </a:rPr>
              <a:t>la envoltura del cable recubre el blindaje.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p:txBody>
      </p:sp>
      <p:pic>
        <p:nvPicPr>
          <p:cNvPr id="3" name="Picture 2"/>
          <p:cNvPicPr>
            <a:picLocks noChangeAspect="1" noChangeArrowheads="1"/>
          </p:cNvPicPr>
          <p:nvPr/>
        </p:nvPicPr>
        <p:blipFill>
          <a:blip r:embed="rId2"/>
          <a:srcRect/>
          <a:stretch>
            <a:fillRect/>
          </a:stretch>
        </p:blipFill>
        <p:spPr bwMode="auto">
          <a:xfrm>
            <a:off x="1608791" y="3214686"/>
            <a:ext cx="6106481" cy="3571900"/>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E9EA971-267B-4C68-8D7F-AE83A1F219EA}" type="slidenum">
              <a:rPr lang="es-ES" smtClean="0"/>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8E9EA971-267B-4C68-8D7F-AE83A1F219EA}" type="slidenum">
              <a:rPr lang="es-ES" smtClean="0"/>
              <a:pPr/>
              <a:t>23</a:t>
            </a:fld>
            <a:endParaRPr lang="es-ES"/>
          </a:p>
        </p:txBody>
      </p:sp>
      <p:sp>
        <p:nvSpPr>
          <p:cNvPr id="4" name="3 Marcador de contenido"/>
          <p:cNvSpPr>
            <a:spLocks noGrp="1"/>
          </p:cNvSpPr>
          <p:nvPr>
            <p:ph sz="quarter" idx="1"/>
          </p:nvPr>
        </p:nvSpPr>
        <p:spPr>
          <a:xfrm>
            <a:off x="285720" y="785794"/>
            <a:ext cx="8572560" cy="5786478"/>
          </a:xfrm>
        </p:spPr>
        <p:txBody>
          <a:bodyPr>
            <a:normAutofit/>
          </a:bodyPr>
          <a:lstStyle/>
          <a:p>
            <a:pPr algn="just">
              <a:buClr>
                <a:schemeClr val="accent1"/>
              </a:buClr>
              <a:buSzPct val="80000"/>
              <a:buFont typeface="Wingdings" pitchFamily="2" charset="2"/>
              <a:buChar char="q"/>
            </a:pPr>
            <a:r>
              <a:rPr lang="es-ES" sz="1800" dirty="0" smtClean="0">
                <a:latin typeface="Maiandra GD" pitchFamily="34" charset="0"/>
              </a:rPr>
              <a:t>Consiste en cuatro pares de alambres codificados por color que han sido trenzados y cubiertos por un revestimiento de plástico flexible. </a:t>
            </a:r>
          </a:p>
          <a:p>
            <a:pPr algn="just">
              <a:buClr>
                <a:schemeClr val="accent1"/>
              </a:buClr>
              <a:buSzPct val="80000"/>
              <a:buFont typeface="Wingdings" pitchFamily="2" charset="2"/>
              <a:buChar char="q"/>
            </a:pPr>
            <a:r>
              <a:rPr lang="es-ES" sz="1800" dirty="0" smtClean="0">
                <a:latin typeface="Maiandra GD" pitchFamily="34" charset="0"/>
              </a:rPr>
              <a:t>El trenzado cancela las señales no deseadas. </a:t>
            </a:r>
          </a:p>
          <a:p>
            <a:pPr algn="just">
              <a:buClr>
                <a:schemeClr val="accent1"/>
              </a:buClr>
              <a:buSzPct val="80000"/>
              <a:buFont typeface="Wingdings" pitchFamily="2" charset="2"/>
              <a:buChar char="q"/>
            </a:pPr>
            <a:r>
              <a:rPr lang="es-ES" sz="1800" dirty="0" smtClean="0">
                <a:latin typeface="Maiandra GD" pitchFamily="34" charset="0"/>
              </a:rPr>
              <a:t>Este efecto de cancelación ayuda además a evitar la interferencia proveniente de fuentes internas denominada </a:t>
            </a:r>
            <a:r>
              <a:rPr lang="es-ES" sz="1800" i="1" dirty="0" err="1" smtClean="0">
                <a:latin typeface="Maiandra GD" pitchFamily="34" charset="0"/>
              </a:rPr>
              <a:t>crosstalk</a:t>
            </a:r>
            <a:r>
              <a:rPr lang="es-ES" sz="1800" dirty="0" smtClean="0">
                <a:latin typeface="Maiandra GD" pitchFamily="34" charset="0"/>
              </a:rPr>
              <a:t>. </a:t>
            </a:r>
          </a:p>
          <a:p>
            <a:pPr lvl="1" algn="just"/>
            <a:r>
              <a:rPr lang="es-ES" sz="1600" b="1" i="1" dirty="0" err="1" smtClean="0">
                <a:solidFill>
                  <a:srgbClr val="FF0000"/>
                </a:solidFill>
                <a:latin typeface="Maiandra GD" pitchFamily="34" charset="0"/>
              </a:rPr>
              <a:t>Crosstalk</a:t>
            </a:r>
            <a:r>
              <a:rPr lang="es-ES" sz="1600" i="1" dirty="0" smtClean="0">
                <a:latin typeface="Maiandra GD" pitchFamily="34" charset="0"/>
              </a:rPr>
              <a:t> </a:t>
            </a:r>
            <a:r>
              <a:rPr lang="es-ES" sz="1600" dirty="0" smtClean="0">
                <a:latin typeface="Maiandra GD" pitchFamily="34" charset="0"/>
              </a:rPr>
              <a:t>es la interferencia ocasionada por campos magnéticos alrededor de los pares adyacentes de alambres en un cable. </a:t>
            </a:r>
          </a:p>
          <a:p>
            <a:pPr lvl="1" algn="just"/>
            <a:r>
              <a:rPr lang="es-ES" sz="1600" dirty="0" smtClean="0">
                <a:latin typeface="Maiandra GD" pitchFamily="34" charset="0"/>
              </a:rPr>
              <a:t>Los distintos pares de cables que se trenzan en el cable utilizan una cantidad diferente de vueltas por metro para ayudar a proteger el cable del </a:t>
            </a:r>
            <a:r>
              <a:rPr lang="es-ES" sz="1600" i="1" dirty="0" err="1" smtClean="0">
                <a:latin typeface="Maiandra GD" pitchFamily="34" charset="0"/>
              </a:rPr>
              <a:t>crosstalk</a:t>
            </a:r>
            <a:r>
              <a:rPr lang="es-ES" sz="1600" dirty="0" smtClean="0">
                <a:latin typeface="Maiandra GD" pitchFamily="34" charset="0"/>
              </a:rPr>
              <a:t> entre los pares.</a:t>
            </a:r>
            <a:endParaRPr lang="es-ES" sz="1600" dirty="0">
              <a:latin typeface="Maiandra GD" pitchFamily="34" charset="0"/>
            </a:endParaRPr>
          </a:p>
        </p:txBody>
      </p:sp>
      <p:pic>
        <p:nvPicPr>
          <p:cNvPr id="5" name="Picture 7"/>
          <p:cNvPicPr>
            <a:picLocks noChangeAspect="1" noChangeArrowheads="1"/>
          </p:cNvPicPr>
          <p:nvPr/>
        </p:nvPicPr>
        <p:blipFill>
          <a:blip r:embed="rId2"/>
          <a:srcRect/>
          <a:stretch>
            <a:fillRect/>
          </a:stretch>
        </p:blipFill>
        <p:spPr bwMode="auto">
          <a:xfrm>
            <a:off x="2357422" y="3576062"/>
            <a:ext cx="4806963" cy="3039567"/>
          </a:xfrm>
          <a:prstGeom prst="rect">
            <a:avLst/>
          </a:prstGeom>
          <a:noFill/>
        </p:spPr>
      </p:pic>
      <p:sp>
        <p:nvSpPr>
          <p:cNvPr id="6" name="5 Rectángulo"/>
          <p:cNvSpPr/>
          <p:nvPr/>
        </p:nvSpPr>
        <p:spPr>
          <a:xfrm>
            <a:off x="0" y="0"/>
            <a:ext cx="8097088" cy="584775"/>
          </a:xfrm>
          <a:prstGeom prst="rect">
            <a:avLst/>
          </a:prstGeom>
        </p:spPr>
        <p:txBody>
          <a:bodyPr wrap="none">
            <a:spAutoFit/>
          </a:bodyPr>
          <a:lstStyle/>
          <a:p>
            <a:pPr>
              <a:buClr>
                <a:schemeClr val="accent1"/>
              </a:buClr>
              <a:buSzPct val="80000"/>
              <a:buFont typeface="Wingdings" pitchFamily="2" charset="2"/>
              <a:buChar char="q"/>
            </a:pPr>
            <a:r>
              <a:rPr lang="es-MX" sz="3200" b="1" dirty="0" smtClean="0">
                <a:solidFill>
                  <a:schemeClr val="accent1"/>
                </a:solidFill>
                <a:latin typeface="Maiandra GD" pitchFamily="34" charset="0"/>
              </a:rPr>
              <a:t> Cable de par trenzado no blindado (UTP)</a:t>
            </a:r>
            <a:endParaRPr lang="es-ES" sz="3200" dirty="0">
              <a:solidFill>
                <a:schemeClr val="accent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contenido"/>
          <p:cNvSpPr txBox="1">
            <a:spLocks/>
          </p:cNvSpPr>
          <p:nvPr/>
        </p:nvSpPr>
        <p:spPr>
          <a:xfrm>
            <a:off x="285720" y="214290"/>
            <a:ext cx="8572560" cy="6357982"/>
          </a:xfrm>
          <a:prstGeom prst="rect">
            <a:avLst/>
          </a:prstGeom>
        </p:spPr>
        <p:txBody>
          <a:bodyPr>
            <a:normAutofit/>
          </a:bodyPr>
          <a:lstStyle/>
          <a:p>
            <a:pPr marL="342900" marR="0" lvl="0" indent="-342900" algn="just" defTabSz="914400" rtl="0" eaLnBrk="1" fontAlgn="auto" latinLnBrk="0" hangingPunct="1">
              <a:lnSpc>
                <a:spcPct val="124000"/>
              </a:lnSpc>
              <a:spcBef>
                <a:spcPct val="20000"/>
              </a:spcBef>
              <a:spcAft>
                <a:spcPts val="600"/>
              </a:spcAft>
              <a:buClrTx/>
              <a:buSzTx/>
              <a:buFont typeface="Arial" pitchFamily="34" charset="0"/>
              <a:buNone/>
              <a:tabLst/>
              <a:defRPr/>
            </a:pPr>
            <a:r>
              <a:rPr kumimoji="0" lang="es-ES" sz="2200" b="1" i="0" u="none" strike="noStrike" kern="1200" cap="none" spc="0" normalizeH="0" baseline="0" noProof="0" dirty="0" smtClean="0">
                <a:ln>
                  <a:noFill/>
                </a:ln>
                <a:solidFill>
                  <a:schemeClr val="accent1"/>
                </a:solidFill>
                <a:uLnTx/>
                <a:uFillTx/>
                <a:latin typeface="Maiandra GD" pitchFamily="34" charset="0"/>
                <a:ea typeface="+mn-ea"/>
                <a:cs typeface="+mn-cs"/>
              </a:rPr>
              <a:t>Estándares de cableado UTP</a:t>
            </a:r>
            <a:endParaRPr kumimoji="0" lang="es-ES" sz="2200" b="0" i="0" u="none" strike="noStrike" kern="1200" cap="none" spc="0" normalizeH="0" baseline="0" noProof="0" dirty="0" smtClean="0">
              <a:ln>
                <a:noFill/>
              </a:ln>
              <a:solidFill>
                <a:schemeClr val="accent1"/>
              </a:solidFill>
              <a:uLnTx/>
              <a:uFillTx/>
              <a:latin typeface="Maiandra GD" pitchFamily="34" charset="0"/>
              <a:ea typeface="+mn-ea"/>
              <a:cs typeface="+mn-cs"/>
            </a:endParaRPr>
          </a:p>
          <a:p>
            <a:pPr marL="342900" marR="0" lvl="0" indent="-342900" algn="just" defTabSz="914400" rtl="0" eaLnBrk="1" fontAlgn="auto" latinLnBrk="0" hangingPunct="1">
              <a:lnSpc>
                <a:spcPct val="124000"/>
              </a:lnSpc>
              <a:spcBef>
                <a:spcPct val="20000"/>
              </a:spcBef>
              <a:spcAft>
                <a:spcPts val="600"/>
              </a:spcAft>
              <a:buClr>
                <a:schemeClr val="accent1"/>
              </a:buClr>
              <a:buSzPct val="80000"/>
              <a:buFont typeface="Wingdings" pitchFamily="2" charset="2"/>
              <a:buChar char="q"/>
              <a:tabLst/>
              <a:defRPr/>
            </a:pPr>
            <a:r>
              <a:rPr kumimoji="0" lang="es-ES" sz="1600" b="0" i="0" u="none" strike="noStrike" kern="1200" cap="none" spc="0" normalizeH="0" baseline="0" noProof="0" dirty="0" smtClean="0">
                <a:ln>
                  <a:noFill/>
                </a:ln>
                <a:solidFill>
                  <a:schemeClr val="tx1"/>
                </a:solidFill>
                <a:effectLst/>
                <a:uLnTx/>
                <a:uFillTx/>
                <a:latin typeface="Maiandra GD" pitchFamily="34" charset="0"/>
                <a:ea typeface="+mn-ea"/>
                <a:cs typeface="+mn-cs"/>
              </a:rPr>
              <a:t>Cumple con los estándares estipulados en conjunto por la Asociación de las Industrias de las Telecomunicaciones (TIA) y la Asociación de Industrias Electrónicas (EIA). </a:t>
            </a:r>
          </a:p>
          <a:p>
            <a:pPr marL="342900" marR="0" lvl="0" indent="-342900" algn="just" defTabSz="914400" rtl="0" eaLnBrk="1" fontAlgn="auto" latinLnBrk="0" hangingPunct="1">
              <a:lnSpc>
                <a:spcPct val="124000"/>
              </a:lnSpc>
              <a:spcBef>
                <a:spcPct val="20000"/>
              </a:spcBef>
              <a:spcAft>
                <a:spcPts val="600"/>
              </a:spcAft>
              <a:buClr>
                <a:schemeClr val="accent1"/>
              </a:buClr>
              <a:buSzPct val="80000"/>
              <a:buFont typeface="Wingdings" pitchFamily="2" charset="2"/>
              <a:buChar char="q"/>
              <a:tabLst/>
              <a:defRPr/>
            </a:pPr>
            <a:r>
              <a:rPr kumimoji="0" lang="es-ES" sz="1600" b="0" i="0" u="none" strike="noStrike" kern="1200" cap="none" spc="0" normalizeH="0" baseline="0" noProof="0" dirty="0" smtClean="0">
                <a:ln>
                  <a:noFill/>
                </a:ln>
                <a:solidFill>
                  <a:schemeClr val="tx1"/>
                </a:solidFill>
                <a:effectLst/>
                <a:uLnTx/>
                <a:uFillTx/>
                <a:latin typeface="Maiandra GD" pitchFamily="34" charset="0"/>
                <a:ea typeface="+mn-ea"/>
                <a:cs typeface="+mn-cs"/>
              </a:rPr>
              <a:t>TIA/EIA-568A estipula los estándares comerciales de cableado para las instalaciones LAN y es el estándar de mayor uso en entornos de cableado LAN. </a:t>
            </a:r>
          </a:p>
          <a:p>
            <a:pPr marL="342900" marR="0" lvl="0" indent="-342900" algn="just" defTabSz="914400" rtl="0" eaLnBrk="1" fontAlgn="auto" latinLnBrk="0" hangingPunct="1">
              <a:lnSpc>
                <a:spcPct val="124000"/>
              </a:lnSpc>
              <a:spcBef>
                <a:spcPct val="20000"/>
              </a:spcBef>
              <a:spcAft>
                <a:spcPts val="600"/>
              </a:spcAft>
              <a:buClr>
                <a:schemeClr val="accent1"/>
              </a:buClr>
              <a:buSzPct val="80000"/>
              <a:buFont typeface="Wingdings" pitchFamily="2" charset="2"/>
              <a:buChar char="q"/>
              <a:tabLst/>
              <a:defRPr/>
            </a:pPr>
            <a:r>
              <a:rPr kumimoji="0" lang="es-ES" sz="1600" b="0" i="0" u="none" strike="noStrike" kern="1200" cap="none" spc="0" normalizeH="0" baseline="0" noProof="0" dirty="0" smtClean="0">
                <a:ln>
                  <a:noFill/>
                </a:ln>
                <a:solidFill>
                  <a:schemeClr val="tx1"/>
                </a:solidFill>
                <a:effectLst/>
                <a:uLnTx/>
                <a:uFillTx/>
                <a:latin typeface="Maiandra GD" pitchFamily="34" charset="0"/>
                <a:ea typeface="+mn-ea"/>
                <a:cs typeface="+mn-cs"/>
              </a:rPr>
              <a:t>El Instituto de Ingenieros Eléctricos y Electrónicos (IEEE) define las características eléctricas del cableado de cobre. </a:t>
            </a:r>
          </a:p>
          <a:p>
            <a:pPr marL="342900" marR="0" lvl="0" indent="-342900" algn="just" defTabSz="914400" rtl="0" eaLnBrk="1" fontAlgn="auto" latinLnBrk="0" hangingPunct="1">
              <a:lnSpc>
                <a:spcPct val="124000"/>
              </a:lnSpc>
              <a:spcBef>
                <a:spcPct val="20000"/>
              </a:spcBef>
              <a:spcAft>
                <a:spcPts val="600"/>
              </a:spcAft>
              <a:buClr>
                <a:schemeClr val="accent1"/>
              </a:buClr>
              <a:buSzPct val="80000"/>
              <a:buFont typeface="Wingdings" pitchFamily="2" charset="2"/>
              <a:buChar char="q"/>
              <a:tabLst/>
              <a:defRPr/>
            </a:pPr>
            <a:r>
              <a:rPr kumimoji="0" lang="es-ES" sz="1600" b="0" i="0" u="none" strike="noStrike" kern="1200" cap="none" spc="0" normalizeH="0" baseline="0" noProof="0" dirty="0" smtClean="0">
                <a:ln>
                  <a:noFill/>
                </a:ln>
                <a:solidFill>
                  <a:schemeClr val="tx1"/>
                </a:solidFill>
                <a:effectLst/>
                <a:uLnTx/>
                <a:uFillTx/>
                <a:latin typeface="Maiandra GD" pitchFamily="34" charset="0"/>
                <a:ea typeface="+mn-ea"/>
                <a:cs typeface="+mn-cs"/>
              </a:rPr>
              <a:t>Los cables se dividen en categorías según su capacidad para transportar datos de ancho de banda a velocidades mayores. </a:t>
            </a:r>
          </a:p>
          <a:p>
            <a:pPr marL="742950" lvl="1" indent="-285750" algn="just">
              <a:lnSpc>
                <a:spcPct val="124000"/>
              </a:lnSpc>
              <a:spcBef>
                <a:spcPct val="20000"/>
              </a:spcBef>
              <a:spcAft>
                <a:spcPts val="600"/>
              </a:spcAft>
              <a:buFont typeface="Arial" pitchFamily="34" charset="0"/>
              <a:buChar char="–"/>
            </a:pPr>
            <a:r>
              <a:rPr kumimoji="0" lang="es-ES" sz="1400" b="0" i="0" u="none" strike="noStrike" kern="1200" cap="none" spc="0" normalizeH="0" baseline="0" noProof="0" dirty="0" smtClean="0">
                <a:ln>
                  <a:noFill/>
                </a:ln>
                <a:solidFill>
                  <a:schemeClr val="tx1"/>
                </a:solidFill>
                <a:effectLst/>
                <a:uLnTx/>
                <a:uFillTx/>
                <a:latin typeface="Maiandra GD" pitchFamily="34" charset="0"/>
                <a:ea typeface="+mn-ea"/>
                <a:cs typeface="+mn-cs"/>
              </a:rPr>
              <a:t>Por ejemplo, el cable de Categoría 5 (Cat5) se utiliza </a:t>
            </a:r>
            <a:r>
              <a:rPr kumimoji="0" lang="es-ES" sz="1400" b="0" i="0" u="none" strike="noStrike" kern="1200" cap="none" spc="0" normalizeH="0" baseline="0" noProof="0" dirty="0" smtClean="0">
                <a:ln>
                  <a:noFill/>
                </a:ln>
                <a:solidFill>
                  <a:schemeClr val="tx1"/>
                </a:solidFill>
                <a:effectLst/>
                <a:uLnTx/>
                <a:uFillTx/>
                <a:latin typeface="Maiandra GD" pitchFamily="34" charset="0"/>
              </a:rPr>
              <a:t>comúnmente en las instalaciones </a:t>
            </a:r>
            <a:r>
              <a:rPr lang="en-US" sz="1400" dirty="0" smtClean="0">
                <a:latin typeface="Maiandra GD" pitchFamily="34" charset="0"/>
              </a:rPr>
              <a:t>fast </a:t>
            </a:r>
            <a:r>
              <a:rPr lang="en-US" sz="1400" dirty="0" err="1" smtClean="0">
                <a:latin typeface="Maiandra GD" pitchFamily="34" charset="0"/>
              </a:rPr>
              <a:t>ethernet</a:t>
            </a:r>
            <a:r>
              <a:rPr lang="en-US" sz="1400" dirty="0" smtClean="0">
                <a:latin typeface="Maiandra GD" pitchFamily="34" charset="0"/>
              </a:rPr>
              <a:t> (100 </a:t>
            </a:r>
            <a:r>
              <a:rPr lang="en-US" sz="1400" dirty="0" err="1" smtClean="0">
                <a:latin typeface="Maiandra GD" pitchFamily="34" charset="0"/>
              </a:rPr>
              <a:t>Mbit</a:t>
            </a:r>
            <a:r>
              <a:rPr lang="en-US" sz="1400" dirty="0" smtClean="0">
                <a:latin typeface="Maiandra GD" pitchFamily="34" charset="0"/>
              </a:rPr>
              <a:t>/s) y gigabit </a:t>
            </a:r>
            <a:r>
              <a:rPr lang="en-US" sz="1400" dirty="0" err="1" smtClean="0">
                <a:latin typeface="Maiandra GD" pitchFamily="34" charset="0"/>
              </a:rPr>
              <a:t>ethernet</a:t>
            </a:r>
            <a:r>
              <a:rPr lang="en-US" sz="1400" dirty="0" smtClean="0">
                <a:latin typeface="Maiandra GD" pitchFamily="34" charset="0"/>
              </a:rPr>
              <a:t> (1000 </a:t>
            </a:r>
            <a:r>
              <a:rPr lang="en-US" sz="1400" dirty="0" err="1" smtClean="0">
                <a:latin typeface="Maiandra GD" pitchFamily="34" charset="0"/>
              </a:rPr>
              <a:t>Mbit</a:t>
            </a:r>
            <a:r>
              <a:rPr lang="en-US" sz="1400" dirty="0" smtClean="0">
                <a:latin typeface="Maiandra GD" pitchFamily="34" charset="0"/>
              </a:rPr>
              <a:t>/s).</a:t>
            </a:r>
            <a:endParaRPr kumimoji="0" lang="es-ES" sz="1400" b="0" i="0" u="none" strike="noStrike" kern="1200" cap="none" spc="0" normalizeH="0" baseline="0" noProof="0" dirty="0">
              <a:ln>
                <a:noFill/>
              </a:ln>
              <a:solidFill>
                <a:schemeClr val="tx1"/>
              </a:solidFill>
              <a:effectLst/>
              <a:uLnTx/>
              <a:uFillTx/>
              <a:latin typeface="Maiandra GD" pitchFamily="34" charset="0"/>
            </a:endParaRPr>
          </a:p>
        </p:txBody>
      </p:sp>
      <p:pic>
        <p:nvPicPr>
          <p:cNvPr id="3" name="Picture 6"/>
          <p:cNvPicPr>
            <a:picLocks noChangeAspect="1" noChangeArrowheads="1"/>
          </p:cNvPicPr>
          <p:nvPr/>
        </p:nvPicPr>
        <p:blipFill>
          <a:blip r:embed="rId2"/>
          <a:srcRect/>
          <a:stretch>
            <a:fillRect/>
          </a:stretch>
        </p:blipFill>
        <p:spPr bwMode="auto">
          <a:xfrm>
            <a:off x="3643306" y="4643446"/>
            <a:ext cx="2276475" cy="1703387"/>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E9EA971-267B-4C68-8D7F-AE83A1F219EA}" type="slidenum">
              <a:rPr lang="es-ES" smtClean="0"/>
              <a:pPr/>
              <a:t>24</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contenido"/>
          <p:cNvSpPr txBox="1">
            <a:spLocks/>
          </p:cNvSpPr>
          <p:nvPr/>
        </p:nvSpPr>
        <p:spPr>
          <a:xfrm>
            <a:off x="214282" y="285728"/>
            <a:ext cx="8715436" cy="6357982"/>
          </a:xfrm>
          <a:prstGeom prst="rect">
            <a:avLst/>
          </a:prstGeom>
        </p:spPr>
        <p:txBody>
          <a:bodyPr>
            <a:normAutofit/>
          </a:bodyPr>
          <a:lstStyle/>
          <a:p>
            <a:pPr marL="514350" marR="0" lvl="0" indent="-514350" algn="just" defTabSz="914400" rtl="0" eaLnBrk="1" fontAlgn="auto" latinLnBrk="0" hangingPunct="1">
              <a:lnSpc>
                <a:spcPct val="150000"/>
              </a:lnSpc>
              <a:spcBef>
                <a:spcPct val="20000"/>
              </a:spcBef>
              <a:spcAft>
                <a:spcPts val="0"/>
              </a:spcAft>
              <a:buClr>
                <a:schemeClr val="accent1"/>
              </a:buClr>
              <a:buSzPct val="80000"/>
              <a:buFont typeface="Wingdings" pitchFamily="2" charset="2"/>
              <a:buChar char="q"/>
              <a:tabLst/>
              <a:defRPr/>
            </a:pPr>
            <a:r>
              <a:rPr kumimoji="0" lang="es-ES" sz="3200" b="1" i="0" u="none" strike="noStrike" kern="1200" cap="none" spc="0" normalizeH="0" baseline="0" noProof="0" dirty="0" smtClean="0">
                <a:ln>
                  <a:noFill/>
                </a:ln>
                <a:solidFill>
                  <a:schemeClr val="accent1"/>
                </a:solidFill>
                <a:uLnTx/>
                <a:uFillTx/>
                <a:latin typeface="Maiandra GD" pitchFamily="34" charset="0"/>
                <a:ea typeface="+mn-ea"/>
                <a:cs typeface="+mn-cs"/>
              </a:rPr>
              <a:t>Fibra Óptica</a:t>
            </a:r>
          </a:p>
          <a:p>
            <a:pPr lvl="1" algn="just">
              <a:lnSpc>
                <a:spcPct val="150000"/>
              </a:lnSpc>
              <a:spcAft>
                <a:spcPts val="600"/>
              </a:spcAft>
              <a:buClr>
                <a:schemeClr val="accent1"/>
              </a:buClr>
              <a:buSzPct val="80000"/>
              <a:buFont typeface="Wingdings" pitchFamily="2" charset="2"/>
              <a:buChar char="q"/>
            </a:pPr>
            <a:r>
              <a:rPr lang="es-ES" sz="2000" dirty="0" smtClean="0">
                <a:latin typeface="Maiandra GD" pitchFamily="34" charset="0"/>
              </a:rPr>
              <a:t> Existen fibras de plástico o de vidrio.</a:t>
            </a:r>
          </a:p>
          <a:p>
            <a:pPr lvl="1" algn="just">
              <a:lnSpc>
                <a:spcPct val="150000"/>
              </a:lnSpc>
              <a:spcAft>
                <a:spcPts val="600"/>
              </a:spcAft>
              <a:buClr>
                <a:schemeClr val="accent1"/>
              </a:buClr>
              <a:buSzPct val="80000"/>
              <a:buFont typeface="Wingdings" pitchFamily="2" charset="2"/>
              <a:buChar char="q"/>
            </a:pPr>
            <a:r>
              <a:rPr lang="es-ES" sz="2000" dirty="0" smtClean="0">
                <a:latin typeface="Maiandra GD" pitchFamily="34" charset="0"/>
              </a:rPr>
              <a:t> Los bits se codifican en la fibra como impulsos de luz. </a:t>
            </a:r>
          </a:p>
          <a:p>
            <a:pPr algn="just">
              <a:lnSpc>
                <a:spcPct val="150000"/>
              </a:lnSpc>
              <a:spcAft>
                <a:spcPts val="600"/>
              </a:spcAft>
              <a:buNone/>
            </a:pPr>
            <a:endParaRPr lang="es-ES" sz="2000" b="1" dirty="0" smtClean="0">
              <a:solidFill>
                <a:schemeClr val="accent1"/>
              </a:solidFill>
              <a:latin typeface="Maiandra GD" pitchFamily="34" charset="0"/>
            </a:endParaRPr>
          </a:p>
          <a:p>
            <a:pPr algn="just">
              <a:lnSpc>
                <a:spcPct val="150000"/>
              </a:lnSpc>
              <a:spcAft>
                <a:spcPts val="600"/>
              </a:spcAft>
              <a:buNone/>
            </a:pPr>
            <a:r>
              <a:rPr lang="es-ES" sz="2000" b="1" dirty="0" smtClean="0">
                <a:solidFill>
                  <a:schemeClr val="accent1"/>
                </a:solidFill>
                <a:latin typeface="Maiandra GD" pitchFamily="34" charset="0"/>
              </a:rPr>
              <a:t>Comparación entre cableado de cobre y de fibra óptica</a:t>
            </a:r>
            <a:endParaRPr lang="es-ES" sz="2000" dirty="0" smtClean="0">
              <a:solidFill>
                <a:schemeClr val="accent1"/>
              </a:solidFill>
              <a:latin typeface="Maiandra GD" pitchFamily="34" charset="0"/>
            </a:endParaRPr>
          </a:p>
          <a:p>
            <a:pPr lvl="1" algn="just">
              <a:lnSpc>
                <a:spcPct val="150000"/>
              </a:lnSpc>
              <a:spcAft>
                <a:spcPts val="600"/>
              </a:spcAft>
              <a:buClr>
                <a:schemeClr val="accent1"/>
              </a:buClr>
              <a:buSzPct val="80000"/>
              <a:buFont typeface="Wingdings" pitchFamily="2" charset="2"/>
              <a:buChar char="q"/>
            </a:pPr>
            <a:r>
              <a:rPr lang="es-ES" sz="2000" dirty="0" smtClean="0">
                <a:latin typeface="Maiandra GD" pitchFamily="34" charset="0"/>
              </a:rPr>
              <a:t> La fibra es un medio inmune a la interferencia electromagnética y no conduce corriente eléctrica no deseada cuando existe un problema de conexión a tierra. </a:t>
            </a:r>
          </a:p>
          <a:p>
            <a:pPr lvl="1" algn="just">
              <a:lnSpc>
                <a:spcPct val="150000"/>
              </a:lnSpc>
              <a:spcAft>
                <a:spcPts val="600"/>
              </a:spcAft>
              <a:buClr>
                <a:schemeClr val="accent1"/>
              </a:buClr>
              <a:buSzPct val="80000"/>
              <a:buFont typeface="Wingdings" pitchFamily="2" charset="2"/>
              <a:buChar char="q"/>
            </a:pPr>
            <a:r>
              <a:rPr lang="es-ES" sz="2000" dirty="0" smtClean="0">
                <a:latin typeface="Maiandra GD" pitchFamily="34" charset="0"/>
              </a:rPr>
              <a:t> La fibra puede utilizarse en longitudes mucho mayores que los medios de cobre sin la necesidad de regenerar la señal, ya que son finas y tienen una pérdida de señal relativamente baja.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p:txBody>
      </p:sp>
      <p:pic>
        <p:nvPicPr>
          <p:cNvPr id="3" name="Picture 4" descr="fibra_grande"/>
          <p:cNvPicPr>
            <a:picLocks noChangeAspect="1" noChangeArrowheads="1"/>
          </p:cNvPicPr>
          <p:nvPr/>
        </p:nvPicPr>
        <p:blipFill>
          <a:blip r:embed="rId2"/>
          <a:srcRect/>
          <a:stretch>
            <a:fillRect/>
          </a:stretch>
        </p:blipFill>
        <p:spPr bwMode="auto">
          <a:xfrm>
            <a:off x="6884937" y="142852"/>
            <a:ext cx="2044781" cy="1485923"/>
          </a:xfrm>
          <a:prstGeom prst="rect">
            <a:avLst/>
          </a:prstGeom>
          <a:noFill/>
        </p:spPr>
      </p:pic>
      <p:sp>
        <p:nvSpPr>
          <p:cNvPr id="4" name="3 Marcador de número de diapositiva"/>
          <p:cNvSpPr>
            <a:spLocks noGrp="1"/>
          </p:cNvSpPr>
          <p:nvPr>
            <p:ph type="sldNum" sz="quarter" idx="12"/>
          </p:nvPr>
        </p:nvSpPr>
        <p:spPr/>
        <p:txBody>
          <a:bodyPr/>
          <a:lstStyle/>
          <a:p>
            <a:fld id="{8E9EA971-267B-4C68-8D7F-AE83A1F219EA}" type="slidenum">
              <a:rPr lang="es-ES" smtClean="0"/>
              <a:pPr/>
              <a:t>25</a:t>
            </a:fld>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contenido"/>
          <p:cNvSpPr txBox="1">
            <a:spLocks/>
          </p:cNvSpPr>
          <p:nvPr/>
        </p:nvSpPr>
        <p:spPr>
          <a:xfrm>
            <a:off x="214282" y="214290"/>
            <a:ext cx="8643998" cy="4143404"/>
          </a:xfrm>
          <a:prstGeom prst="rect">
            <a:avLst/>
          </a:prstGeom>
        </p:spPr>
        <p:txBody>
          <a:bodyPr>
            <a:normAutofit fontScale="55000" lnSpcReduction="20000"/>
          </a:bodyPr>
          <a:lstStyle/>
          <a:p>
            <a:pPr marL="342900" marR="0" lvl="0" indent="-342900" algn="just" defTabSz="914400" rtl="0" eaLnBrk="1" fontAlgn="auto" latinLnBrk="0" hangingPunct="1">
              <a:lnSpc>
                <a:spcPct val="124000"/>
              </a:lnSpc>
              <a:spcBef>
                <a:spcPct val="20000"/>
              </a:spcBef>
              <a:spcAft>
                <a:spcPts val="600"/>
              </a:spcAft>
              <a:buClr>
                <a:schemeClr val="accent1"/>
              </a:buClr>
              <a:buSzPct val="80000"/>
              <a:buFont typeface="Wingdings" pitchFamily="2" charset="2"/>
              <a:buChar char="q"/>
              <a:tabLst/>
              <a:defRPr/>
            </a:pPr>
            <a:r>
              <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rPr>
              <a:t>Algunos problemas de implementación de la fibra óptica:</a:t>
            </a:r>
          </a:p>
          <a:p>
            <a:pPr marL="742950" marR="0" lvl="1" indent="-285750" algn="just" defTabSz="914400" rtl="0" eaLnBrk="1" fontAlgn="auto" latinLnBrk="0" hangingPunct="1">
              <a:lnSpc>
                <a:spcPct val="124000"/>
              </a:lnSpc>
              <a:spcBef>
                <a:spcPct val="200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Más costoso que los medios de cobre en la misma distancia.</a:t>
            </a:r>
          </a:p>
          <a:p>
            <a:pPr marL="742950" marR="0" lvl="1" indent="-285750" algn="just" defTabSz="914400" rtl="0" eaLnBrk="1" fontAlgn="auto" latinLnBrk="0" hangingPunct="1">
              <a:lnSpc>
                <a:spcPct val="124000"/>
              </a:lnSpc>
              <a:spcBef>
                <a:spcPct val="200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Se necesitan diferentes habilidades y equipamiento para terminar y empalmar la infraestructura de cables.</a:t>
            </a:r>
          </a:p>
          <a:p>
            <a:pPr marL="742950" marR="0" lvl="1" indent="-285750" algn="just" defTabSz="914400" rtl="0" eaLnBrk="1" fontAlgn="auto" latinLnBrk="0" hangingPunct="1">
              <a:lnSpc>
                <a:spcPct val="124000"/>
              </a:lnSpc>
              <a:spcBef>
                <a:spcPct val="200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Manejo más cuidadoso que los medios de cobre.</a:t>
            </a:r>
          </a:p>
          <a:p>
            <a:pPr marL="342900" marR="0" lvl="0" indent="-342900" algn="just" defTabSz="914400" rtl="0" eaLnBrk="1" fontAlgn="auto" latinLnBrk="0" hangingPunct="1">
              <a:lnSpc>
                <a:spcPct val="124000"/>
              </a:lnSpc>
              <a:spcBef>
                <a:spcPct val="20000"/>
              </a:spcBef>
              <a:spcAft>
                <a:spcPts val="60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a:p>
            <a:pPr marL="342900" marR="0" lvl="0" indent="-342900" algn="just" defTabSz="914400" rtl="0" eaLnBrk="1" fontAlgn="auto" latinLnBrk="0" hangingPunct="1">
              <a:lnSpc>
                <a:spcPct val="124000"/>
              </a:lnSpc>
              <a:spcBef>
                <a:spcPct val="20000"/>
              </a:spcBef>
              <a:spcAft>
                <a:spcPts val="600"/>
              </a:spcAft>
              <a:buClr>
                <a:schemeClr val="accent1"/>
              </a:buClr>
              <a:buSzPct val="80000"/>
              <a:buFont typeface="Wingdings" pitchFamily="2" charset="2"/>
              <a:buChar char="q"/>
              <a:tabLst/>
              <a:defRPr/>
            </a:pPr>
            <a:r>
              <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rPr>
              <a:t>Se utiliza principalmente:</a:t>
            </a:r>
          </a:p>
          <a:p>
            <a:pPr marL="742950" marR="0" lvl="1" indent="-285750" algn="just" defTabSz="914400" rtl="0" eaLnBrk="1" fontAlgn="auto" latinLnBrk="0" hangingPunct="1">
              <a:lnSpc>
                <a:spcPct val="124000"/>
              </a:lnSpc>
              <a:spcBef>
                <a:spcPct val="200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como cableado </a:t>
            </a:r>
            <a:r>
              <a:rPr kumimoji="0" lang="es-ES" sz="2800" b="0" i="1" u="none" strike="noStrike" kern="1200" cap="none" spc="0" normalizeH="0" baseline="0" noProof="0" dirty="0" err="1" smtClean="0">
                <a:ln>
                  <a:noFill/>
                </a:ln>
                <a:solidFill>
                  <a:schemeClr val="tx1"/>
                </a:solidFill>
                <a:effectLst/>
                <a:uLnTx/>
                <a:uFillTx/>
                <a:latin typeface="Maiandra GD" pitchFamily="34" charset="0"/>
                <a:ea typeface="+mn-ea"/>
                <a:cs typeface="+mn-cs"/>
              </a:rPr>
              <a:t>backbone</a:t>
            </a: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 para conexiones punto a punto con una gran cantidad de tráfico entre los servicios de distribución de datos.</a:t>
            </a:r>
          </a:p>
          <a:p>
            <a:pPr marL="742950" marR="0" lvl="1" indent="-285750" algn="just" defTabSz="914400" rtl="0" eaLnBrk="1" fontAlgn="auto" latinLnBrk="0" hangingPunct="1">
              <a:lnSpc>
                <a:spcPct val="124000"/>
              </a:lnSpc>
              <a:spcBef>
                <a:spcPct val="20000"/>
              </a:spcBef>
              <a:spcAft>
                <a:spcPts val="600"/>
              </a:spcAft>
              <a:buClrTx/>
              <a:buSzTx/>
              <a:buFont typeface="Arial" pitchFamily="34" charset="0"/>
              <a:buChar char="–"/>
              <a:tabLst/>
              <a:defRPr/>
            </a:pP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para la interconexión de los edificios en el caso de los campus compuestos por varios edificios. </a:t>
            </a:r>
          </a:p>
          <a:p>
            <a:pPr marL="342900" marR="0" lvl="0" indent="-342900" algn="just" defTabSz="914400" rtl="0" eaLnBrk="1" fontAlgn="auto" latinLnBrk="0" hangingPunct="1">
              <a:lnSpc>
                <a:spcPct val="124000"/>
              </a:lnSpc>
              <a:spcBef>
                <a:spcPct val="20000"/>
              </a:spcBef>
              <a:spcAft>
                <a:spcPts val="60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p:txBody>
      </p:sp>
      <p:pic>
        <p:nvPicPr>
          <p:cNvPr id="3" name="Picture 2"/>
          <p:cNvPicPr>
            <a:picLocks noChangeAspect="1" noChangeArrowheads="1"/>
          </p:cNvPicPr>
          <p:nvPr/>
        </p:nvPicPr>
        <p:blipFill>
          <a:blip r:embed="rId3"/>
          <a:srcRect/>
          <a:stretch>
            <a:fillRect/>
          </a:stretch>
        </p:blipFill>
        <p:spPr bwMode="auto">
          <a:xfrm>
            <a:off x="2285984" y="3848329"/>
            <a:ext cx="5286391" cy="2884976"/>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E9EA971-267B-4C68-8D7F-AE83A1F219EA}" type="slidenum">
              <a:rPr lang="es-ES" smtClean="0"/>
              <a:pPr/>
              <a:t>26</a:t>
            </a:fld>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contenido"/>
          <p:cNvSpPr txBox="1">
            <a:spLocks/>
          </p:cNvSpPr>
          <p:nvPr/>
        </p:nvSpPr>
        <p:spPr>
          <a:xfrm>
            <a:off x="214282" y="214290"/>
            <a:ext cx="8715436" cy="6357982"/>
          </a:xfrm>
          <a:prstGeom prst="rect">
            <a:avLst/>
          </a:prstGeom>
        </p:spPr>
        <p:txBody>
          <a:bodyPr>
            <a:normAutofit fontScale="55000" lnSpcReduction="20000"/>
          </a:bodyPr>
          <a:lstStyle/>
          <a:p>
            <a:pPr marL="342900" marR="0" lvl="0" indent="-342900" algn="just" defTabSz="914400" rtl="0" eaLnBrk="1" fontAlgn="auto" latinLnBrk="0" hangingPunct="1">
              <a:lnSpc>
                <a:spcPct val="170000"/>
              </a:lnSpc>
              <a:spcBef>
                <a:spcPct val="20000"/>
              </a:spcBef>
              <a:spcAft>
                <a:spcPts val="600"/>
              </a:spcAft>
              <a:buClrTx/>
              <a:buSzTx/>
              <a:buFont typeface="Arial" pitchFamily="34" charset="0"/>
              <a:buNone/>
              <a:tabLst/>
              <a:defRPr/>
            </a:pPr>
            <a:r>
              <a:rPr kumimoji="0" lang="es-ES" sz="3600" b="1" i="0" u="none" strike="noStrike" kern="1200" cap="none" spc="0" normalizeH="0" baseline="0" noProof="0" dirty="0" smtClean="0">
                <a:ln>
                  <a:noFill/>
                </a:ln>
                <a:solidFill>
                  <a:schemeClr val="accent1"/>
                </a:solidFill>
                <a:uLnTx/>
                <a:uFillTx/>
                <a:latin typeface="Maiandra GD" pitchFamily="34" charset="0"/>
                <a:ea typeface="+mn-ea"/>
                <a:cs typeface="+mn-cs"/>
              </a:rPr>
              <a:t>Fabricación de la fibra óptica</a:t>
            </a:r>
          </a:p>
          <a:p>
            <a:pPr marL="800100" lvl="1" indent="-342900" algn="just">
              <a:lnSpc>
                <a:spcPct val="170000"/>
              </a:lnSpc>
              <a:spcBef>
                <a:spcPct val="20000"/>
              </a:spcBef>
              <a:spcAft>
                <a:spcPts val="600"/>
              </a:spcAft>
              <a:buClr>
                <a:schemeClr val="accent1"/>
              </a:buClr>
              <a:buSzPct val="80000"/>
              <a:buFont typeface="Wingdings" pitchFamily="2" charset="2"/>
              <a:buChar char="q"/>
            </a:pPr>
            <a:r>
              <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rPr>
              <a:t>Consisten en un revestimiento exterior de PVC y un conjunto de materiales de refuerzo que rodean la fibra óptica y su revestimiento. </a:t>
            </a:r>
          </a:p>
          <a:p>
            <a:pPr marL="800100" lvl="1" indent="-342900" algn="just">
              <a:lnSpc>
                <a:spcPct val="170000"/>
              </a:lnSpc>
              <a:spcBef>
                <a:spcPct val="20000"/>
              </a:spcBef>
              <a:spcAft>
                <a:spcPts val="600"/>
              </a:spcAft>
              <a:buClr>
                <a:schemeClr val="accent1"/>
              </a:buClr>
              <a:buSzPct val="80000"/>
              <a:buFont typeface="Wingdings" pitchFamily="2" charset="2"/>
              <a:buChar char="q"/>
            </a:pPr>
            <a:r>
              <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rPr>
              <a:t>El revestimiento rodea la fibra de plástico o de vidrio y está diseñado para prevenir la pérdida de luz de la fibra. </a:t>
            </a:r>
          </a:p>
          <a:p>
            <a:pPr marL="342900" marR="0" lvl="0" indent="-342900" algn="just" defTabSz="914400" rtl="0" eaLnBrk="1" fontAlgn="auto" latinLnBrk="0" hangingPunct="1">
              <a:lnSpc>
                <a:spcPct val="170000"/>
              </a:lnSpc>
              <a:spcBef>
                <a:spcPct val="20000"/>
              </a:spcBef>
              <a:spcAft>
                <a:spcPts val="600"/>
              </a:spcAft>
              <a:buClrTx/>
              <a:buSzTx/>
              <a:buFont typeface="Arial" pitchFamily="34" charset="0"/>
              <a:buNone/>
              <a:tabLst/>
              <a:defRPr/>
            </a:pPr>
            <a:endParaRPr kumimoji="0" lang="es-E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aiandra GD" pitchFamily="34" charset="0"/>
              <a:ea typeface="+mn-ea"/>
              <a:cs typeface="+mn-cs"/>
            </a:endParaRPr>
          </a:p>
          <a:p>
            <a:pPr marL="342900" marR="0" lvl="0" indent="-342900" algn="just" defTabSz="914400" rtl="0" eaLnBrk="1" fontAlgn="auto" latinLnBrk="0" hangingPunct="1">
              <a:lnSpc>
                <a:spcPct val="170000"/>
              </a:lnSpc>
              <a:spcBef>
                <a:spcPct val="20000"/>
              </a:spcBef>
              <a:spcAft>
                <a:spcPts val="600"/>
              </a:spcAft>
              <a:buClrTx/>
              <a:buSzTx/>
              <a:buFont typeface="Arial" pitchFamily="34" charset="0"/>
              <a:buNone/>
              <a:tabLst/>
              <a:defRPr/>
            </a:pPr>
            <a:r>
              <a:rPr kumimoji="0" lang="es-ES" sz="3600" b="1" i="0" u="none" strike="noStrike" kern="1200" cap="none" spc="0" normalizeH="0" baseline="0" noProof="0" dirty="0" smtClean="0">
                <a:ln>
                  <a:noFill/>
                </a:ln>
                <a:solidFill>
                  <a:schemeClr val="accent1"/>
                </a:solidFill>
                <a:uLnTx/>
                <a:uFillTx/>
                <a:latin typeface="Maiandra GD" pitchFamily="34" charset="0"/>
                <a:ea typeface="+mn-ea"/>
                <a:cs typeface="+mn-cs"/>
              </a:rPr>
              <a:t>Producción y detección de señales ópticas</a:t>
            </a:r>
            <a:endParaRPr kumimoji="0" lang="es-ES" sz="3600" b="0" i="0" u="none" strike="noStrike" kern="1200" cap="none" spc="0" normalizeH="0" baseline="0" noProof="0" dirty="0" smtClean="0">
              <a:ln>
                <a:noFill/>
              </a:ln>
              <a:solidFill>
                <a:schemeClr val="accent1"/>
              </a:solidFill>
              <a:uLnTx/>
              <a:uFillTx/>
              <a:latin typeface="Maiandra GD" pitchFamily="34" charset="0"/>
              <a:ea typeface="+mn-ea"/>
              <a:cs typeface="+mn-cs"/>
            </a:endParaRPr>
          </a:p>
          <a:p>
            <a:pPr marL="800100" lvl="1" indent="-342900" algn="just">
              <a:lnSpc>
                <a:spcPct val="170000"/>
              </a:lnSpc>
              <a:spcBef>
                <a:spcPct val="20000"/>
              </a:spcBef>
              <a:spcAft>
                <a:spcPts val="600"/>
              </a:spcAft>
              <a:buClr>
                <a:schemeClr val="accent1"/>
              </a:buClr>
              <a:buSzPct val="80000"/>
              <a:buFont typeface="Wingdings" pitchFamily="2" charset="2"/>
              <a:buChar char="q"/>
            </a:pPr>
            <a:r>
              <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rPr>
              <a:t>Los láseres o diodos de emisión de luz (LED) generan impulsos de luz que se utilizan para representar los datos transmitidos como bits en los medios. </a:t>
            </a:r>
          </a:p>
          <a:p>
            <a:pPr marL="800100" lvl="1" indent="-342900" algn="just">
              <a:lnSpc>
                <a:spcPct val="170000"/>
              </a:lnSpc>
              <a:spcBef>
                <a:spcPct val="20000"/>
              </a:spcBef>
              <a:spcAft>
                <a:spcPts val="600"/>
              </a:spcAft>
              <a:buClr>
                <a:schemeClr val="accent1"/>
              </a:buClr>
              <a:buSzPct val="80000"/>
              <a:buFont typeface="Wingdings" pitchFamily="2" charset="2"/>
              <a:buChar char="q"/>
            </a:pPr>
            <a:r>
              <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rPr>
              <a:t>Los dispositivos electrónicos semiconductores, denominados fotodiodos, detectan los impulsos de luz y los convierten en voltajes que pueden reconstruirse en tramas de datos. </a:t>
            </a:r>
          </a:p>
          <a:p>
            <a:pPr marL="342900" marR="0" lvl="0" indent="-342900" algn="just" defTabSz="914400" rtl="0" eaLnBrk="1" fontAlgn="auto" latinLnBrk="0" hangingPunct="1">
              <a:lnSpc>
                <a:spcPct val="170000"/>
              </a:lnSpc>
              <a:spcBef>
                <a:spcPct val="20000"/>
              </a:spcBef>
              <a:spcAft>
                <a:spcPts val="60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p:txBody>
      </p:sp>
      <p:sp>
        <p:nvSpPr>
          <p:cNvPr id="3" name="2 Marcador de número de diapositiva"/>
          <p:cNvSpPr>
            <a:spLocks noGrp="1"/>
          </p:cNvSpPr>
          <p:nvPr>
            <p:ph type="sldNum" sz="quarter" idx="12"/>
          </p:nvPr>
        </p:nvSpPr>
        <p:spPr/>
        <p:txBody>
          <a:bodyPr/>
          <a:lstStyle/>
          <a:p>
            <a:fld id="{8E9EA971-267B-4C68-8D7F-AE83A1F219EA}" type="slidenum">
              <a:rPr lang="es-ES" smtClean="0"/>
              <a:pPr/>
              <a:t>27</a:t>
            </a:fld>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contenido"/>
          <p:cNvSpPr txBox="1">
            <a:spLocks/>
          </p:cNvSpPr>
          <p:nvPr/>
        </p:nvSpPr>
        <p:spPr>
          <a:xfrm>
            <a:off x="214282" y="214290"/>
            <a:ext cx="8715436" cy="4429156"/>
          </a:xfrm>
          <a:prstGeom prst="rect">
            <a:avLst/>
          </a:prstGeom>
        </p:spPr>
        <p:txBody>
          <a:bodyPr>
            <a:normAutofit fontScale="55000" lnSpcReduction="20000"/>
          </a:bodyPr>
          <a:lstStyle/>
          <a:p>
            <a:pPr marL="342900" marR="0" lvl="0" indent="-342900" algn="just" defTabSz="914400" rtl="0" eaLnBrk="1" fontAlgn="auto" latinLnBrk="0" hangingPunct="1">
              <a:lnSpc>
                <a:spcPct val="170000"/>
              </a:lnSpc>
              <a:spcBef>
                <a:spcPct val="20000"/>
              </a:spcBef>
              <a:spcAft>
                <a:spcPts val="600"/>
              </a:spcAft>
              <a:buClrTx/>
              <a:buSzTx/>
              <a:buFont typeface="Arial" pitchFamily="34" charset="0"/>
              <a:buNone/>
              <a:tabLst/>
              <a:defRPr/>
            </a:pPr>
            <a:r>
              <a:rPr kumimoji="0" lang="es-ES" sz="3600" b="1" i="0" u="none" strike="noStrike" kern="1200" cap="none" spc="0" normalizeH="0" baseline="0" noProof="0" dirty="0" smtClean="0">
                <a:ln>
                  <a:noFill/>
                </a:ln>
                <a:solidFill>
                  <a:schemeClr val="accent1"/>
                </a:solidFill>
                <a:uLnTx/>
                <a:uFillTx/>
                <a:latin typeface="Maiandra GD" pitchFamily="34" charset="0"/>
                <a:ea typeface="+mn-ea"/>
                <a:cs typeface="+mn-cs"/>
              </a:rPr>
              <a:t>Fibra </a:t>
            </a:r>
            <a:r>
              <a:rPr kumimoji="0" lang="es-ES" sz="3600" b="1" i="0" u="none" strike="noStrike" kern="1200" cap="none" spc="0" normalizeH="0" baseline="0" noProof="0" dirty="0" err="1" smtClean="0">
                <a:ln>
                  <a:noFill/>
                </a:ln>
                <a:solidFill>
                  <a:schemeClr val="accent1"/>
                </a:solidFill>
                <a:uLnTx/>
                <a:uFillTx/>
                <a:latin typeface="Maiandra GD" pitchFamily="34" charset="0"/>
                <a:ea typeface="+mn-ea"/>
                <a:cs typeface="+mn-cs"/>
              </a:rPr>
              <a:t>multimodo</a:t>
            </a:r>
            <a:r>
              <a:rPr kumimoji="0" lang="es-ES" sz="3600" b="1" i="0" u="none" strike="noStrike" kern="1200" cap="none" spc="0" normalizeH="0" baseline="0" noProof="0" dirty="0" smtClean="0">
                <a:ln>
                  <a:noFill/>
                </a:ln>
                <a:solidFill>
                  <a:schemeClr val="accent1"/>
                </a:solidFill>
                <a:uLnTx/>
                <a:uFillTx/>
                <a:latin typeface="Maiandra GD" pitchFamily="34" charset="0"/>
                <a:ea typeface="+mn-ea"/>
                <a:cs typeface="+mn-cs"/>
              </a:rPr>
              <a:t> y </a:t>
            </a:r>
            <a:r>
              <a:rPr kumimoji="0" lang="es-ES" sz="3600" b="1" i="0" u="none" strike="noStrike" kern="1200" cap="none" spc="0" normalizeH="0" baseline="0" noProof="0" dirty="0" err="1" smtClean="0">
                <a:ln>
                  <a:noFill/>
                </a:ln>
                <a:solidFill>
                  <a:schemeClr val="accent1"/>
                </a:solidFill>
                <a:uLnTx/>
                <a:uFillTx/>
                <a:latin typeface="Maiandra GD" pitchFamily="34" charset="0"/>
                <a:ea typeface="+mn-ea"/>
                <a:cs typeface="+mn-cs"/>
              </a:rPr>
              <a:t>monomodo</a:t>
            </a:r>
            <a:endParaRPr kumimoji="0" lang="es-ES" sz="3600" b="1" i="0" u="none" strike="noStrike" kern="1200" cap="none" spc="0" normalizeH="0" baseline="0" noProof="0" dirty="0" smtClean="0">
              <a:ln>
                <a:noFill/>
              </a:ln>
              <a:solidFill>
                <a:schemeClr val="accent1"/>
              </a:solidFill>
              <a:uLnTx/>
              <a:uFillTx/>
              <a:latin typeface="Maiandra GD" pitchFamily="34" charset="0"/>
              <a:ea typeface="+mn-ea"/>
              <a:cs typeface="+mn-cs"/>
            </a:endParaRPr>
          </a:p>
          <a:p>
            <a:pPr marL="342900" marR="0" lvl="0" indent="-342900" algn="just" defTabSz="914400" rtl="0" eaLnBrk="1" fontAlgn="auto" latinLnBrk="0" hangingPunct="1">
              <a:lnSpc>
                <a:spcPct val="170000"/>
              </a:lnSpc>
              <a:spcBef>
                <a:spcPct val="20000"/>
              </a:spcBef>
              <a:spcAft>
                <a:spcPts val="600"/>
              </a:spcAft>
              <a:buClrTx/>
              <a:buSzTx/>
              <a:tabLst/>
              <a:defRPr/>
            </a:pPr>
            <a:r>
              <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rPr>
              <a:t>Los cables de fibra óptica pueden clasificarse en dos tipos: </a:t>
            </a:r>
          </a:p>
          <a:p>
            <a:pPr marL="742950" marR="0" lvl="1" indent="-285750" algn="just" defTabSz="914400" rtl="0" eaLnBrk="1" fontAlgn="auto" latinLnBrk="0" hangingPunct="1">
              <a:lnSpc>
                <a:spcPct val="170000"/>
              </a:lnSpc>
              <a:spcBef>
                <a:spcPct val="20000"/>
              </a:spcBef>
              <a:spcAft>
                <a:spcPts val="600"/>
              </a:spcAft>
              <a:buClr>
                <a:schemeClr val="accent1"/>
              </a:buClr>
              <a:buSzPct val="80000"/>
              <a:buFont typeface="Wingdings" pitchFamily="2" charset="2"/>
              <a:buChar char="q"/>
              <a:tabLst/>
              <a:defRPr/>
            </a:pPr>
            <a:r>
              <a:rPr kumimoji="0" lang="es-ES" sz="2800" b="1" i="0" u="none" strike="noStrike" kern="1200" cap="none" spc="0" normalizeH="0" baseline="0" noProof="0" dirty="0" err="1" smtClean="0">
                <a:ln>
                  <a:noFill/>
                </a:ln>
                <a:solidFill>
                  <a:srgbClr val="FF0000"/>
                </a:solidFill>
                <a:effectLst/>
                <a:uLnTx/>
                <a:uFillTx/>
                <a:latin typeface="Maiandra GD" pitchFamily="34" charset="0"/>
                <a:ea typeface="+mn-ea"/>
                <a:cs typeface="+mn-cs"/>
              </a:rPr>
              <a:t>Monomodo</a:t>
            </a: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  </a:t>
            </a:r>
          </a:p>
          <a:p>
            <a:pPr marL="1143000" marR="0" lvl="2" indent="-228600" algn="just" defTabSz="914400" rtl="0" eaLnBrk="1" fontAlgn="auto" latinLnBrk="0" hangingPunct="1">
              <a:lnSpc>
                <a:spcPct val="170000"/>
              </a:lnSpc>
              <a:spcBef>
                <a:spcPct val="20000"/>
              </a:spcBef>
              <a:spcAft>
                <a:spcPts val="600"/>
              </a:spcAft>
              <a:buClrTx/>
              <a:buSzTx/>
              <a:buFont typeface="Wingdings" pitchFamily="2" charset="2"/>
              <a:buChar char="§"/>
              <a:tabLst/>
              <a:defRPr/>
            </a:pPr>
            <a:r>
              <a:rPr kumimoji="0" lang="es-ES" sz="2900" b="0" i="0" u="none" strike="noStrike" kern="1200" cap="none" spc="0" normalizeH="0" baseline="0" noProof="0" dirty="0" smtClean="0">
                <a:ln>
                  <a:noFill/>
                </a:ln>
                <a:solidFill>
                  <a:schemeClr val="tx1"/>
                </a:solidFill>
                <a:effectLst/>
                <a:uLnTx/>
                <a:uFillTx/>
                <a:latin typeface="Maiandra GD" pitchFamily="34" charset="0"/>
                <a:ea typeface="+mn-ea"/>
                <a:cs typeface="+mn-cs"/>
              </a:rPr>
              <a:t>transporta un sólo rayo de luz, generalmente emitido desde un láser. Este tipo de fibra puede transmitir impulsos ópticos en distancias muy largas, ya que la luz del láser es unidireccional y viaja a través del centro de la fibra.</a:t>
            </a:r>
          </a:p>
          <a:p>
            <a:pPr marL="742950" marR="0" lvl="1" indent="-285750" algn="just" defTabSz="914400" rtl="0" eaLnBrk="1" fontAlgn="auto" latinLnBrk="0" hangingPunct="1">
              <a:lnSpc>
                <a:spcPct val="170000"/>
              </a:lnSpc>
              <a:spcBef>
                <a:spcPct val="20000"/>
              </a:spcBef>
              <a:spcAft>
                <a:spcPts val="600"/>
              </a:spcAft>
              <a:buClr>
                <a:schemeClr val="accent1"/>
              </a:buClr>
              <a:buSzPct val="80000"/>
              <a:buFont typeface="Wingdings" pitchFamily="2" charset="2"/>
              <a:buChar char="q"/>
              <a:tabLst/>
              <a:defRPr/>
            </a:pPr>
            <a:r>
              <a:rPr kumimoji="0" lang="es-ES" sz="2800" b="1" i="0" u="none" strike="noStrike" kern="1200" cap="none" spc="0" normalizeH="0" baseline="0" noProof="0" dirty="0" err="1" smtClean="0">
                <a:ln>
                  <a:noFill/>
                </a:ln>
                <a:solidFill>
                  <a:srgbClr val="FF0000"/>
                </a:solidFill>
                <a:effectLst/>
                <a:uLnTx/>
                <a:uFillTx/>
                <a:latin typeface="Maiandra GD" pitchFamily="34" charset="0"/>
                <a:ea typeface="+mn-ea"/>
                <a:cs typeface="+mn-cs"/>
              </a:rPr>
              <a:t>Multimodo</a:t>
            </a:r>
            <a:endParaRPr kumimoji="0" lang="es-ES" sz="2800" b="1" i="0" u="none" strike="noStrike" kern="1200" cap="none" spc="0" normalizeH="0" baseline="0" noProof="0" dirty="0" smtClean="0">
              <a:ln>
                <a:noFill/>
              </a:ln>
              <a:solidFill>
                <a:srgbClr val="FF0000"/>
              </a:solidFill>
              <a:effectLst/>
              <a:uLnTx/>
              <a:uFillTx/>
              <a:latin typeface="Maiandra GD" pitchFamily="34" charset="0"/>
              <a:ea typeface="+mn-ea"/>
              <a:cs typeface="+mn-cs"/>
            </a:endParaRPr>
          </a:p>
          <a:p>
            <a:pPr marL="1200150" lvl="2" indent="-285750" algn="just">
              <a:lnSpc>
                <a:spcPct val="170000"/>
              </a:lnSpc>
              <a:spcBef>
                <a:spcPct val="20000"/>
              </a:spcBef>
              <a:spcAft>
                <a:spcPts val="600"/>
              </a:spcAft>
              <a:buFont typeface="Wingdings" pitchFamily="2" charset="2"/>
              <a:buChar char="§"/>
            </a:pPr>
            <a:r>
              <a:rPr kumimoji="0" lang="es-ES" sz="2900" b="0" i="0" u="none" strike="noStrike" kern="1200" cap="none" spc="0" normalizeH="0" baseline="0" noProof="0" dirty="0" smtClean="0">
                <a:ln>
                  <a:noFill/>
                </a:ln>
                <a:solidFill>
                  <a:schemeClr val="tx1"/>
                </a:solidFill>
                <a:effectLst/>
                <a:uLnTx/>
                <a:uFillTx/>
                <a:latin typeface="Maiandra GD" pitchFamily="34" charset="0"/>
                <a:ea typeface="+mn-ea"/>
                <a:cs typeface="+mn-cs"/>
              </a:rPr>
              <a:t>a menudo utiliza emisores LED que no generan una única ola de luz coherente. </a:t>
            </a:r>
          </a:p>
          <a:p>
            <a:pPr marL="1200150" lvl="2" indent="-285750" algn="just">
              <a:lnSpc>
                <a:spcPct val="170000"/>
              </a:lnSpc>
              <a:spcBef>
                <a:spcPct val="20000"/>
              </a:spcBef>
              <a:spcAft>
                <a:spcPts val="600"/>
              </a:spcAft>
              <a:buFont typeface="Wingdings" pitchFamily="2" charset="2"/>
              <a:buChar char="§"/>
            </a:pPr>
            <a:r>
              <a:rPr kumimoji="0" lang="es-ES" sz="2900" b="0" i="0" u="none" strike="noStrike" kern="1200" cap="none" spc="0" normalizeH="0" baseline="0" noProof="0" dirty="0" smtClean="0">
                <a:ln>
                  <a:noFill/>
                </a:ln>
                <a:solidFill>
                  <a:schemeClr val="tx1"/>
                </a:solidFill>
                <a:effectLst/>
                <a:uLnTx/>
                <a:uFillTx/>
                <a:latin typeface="Maiandra GD" pitchFamily="34" charset="0"/>
                <a:ea typeface="+mn-ea"/>
                <a:cs typeface="+mn-cs"/>
              </a:rPr>
              <a:t>la luz de un LED ingresa a la fibra </a:t>
            </a:r>
            <a:r>
              <a:rPr kumimoji="0" lang="es-ES" sz="2900" b="0" i="0" u="none" strike="noStrike" kern="1200" cap="none" spc="0" normalizeH="0" baseline="0" noProof="0" dirty="0" err="1" smtClean="0">
                <a:ln>
                  <a:noFill/>
                </a:ln>
                <a:solidFill>
                  <a:schemeClr val="tx1"/>
                </a:solidFill>
                <a:effectLst/>
                <a:uLnTx/>
                <a:uFillTx/>
                <a:latin typeface="Maiandra GD" pitchFamily="34" charset="0"/>
                <a:ea typeface="+mn-ea"/>
                <a:cs typeface="+mn-cs"/>
              </a:rPr>
              <a:t>multimodo</a:t>
            </a:r>
            <a:r>
              <a:rPr kumimoji="0" lang="es-ES" sz="2900" b="0" i="0" u="none" strike="noStrike" kern="1200" cap="none" spc="0" normalizeH="0" baseline="0" noProof="0" dirty="0" smtClean="0">
                <a:ln>
                  <a:noFill/>
                </a:ln>
                <a:solidFill>
                  <a:schemeClr val="tx1"/>
                </a:solidFill>
                <a:effectLst/>
                <a:uLnTx/>
                <a:uFillTx/>
                <a:latin typeface="Maiandra GD" pitchFamily="34" charset="0"/>
                <a:ea typeface="+mn-ea"/>
                <a:cs typeface="+mn-cs"/>
              </a:rPr>
              <a:t> en diferentes ángulos. </a:t>
            </a:r>
          </a:p>
          <a:p>
            <a:pPr marL="342900" marR="0" lvl="0" indent="-342900" algn="just" defTabSz="914400" rtl="0" eaLnBrk="1" fontAlgn="auto" latinLnBrk="0" hangingPunct="1">
              <a:lnSpc>
                <a:spcPct val="170000"/>
              </a:lnSpc>
              <a:spcBef>
                <a:spcPct val="20000"/>
              </a:spcBef>
              <a:spcAft>
                <a:spcPts val="60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endParaRPr>
          </a:p>
        </p:txBody>
      </p:sp>
      <p:pic>
        <p:nvPicPr>
          <p:cNvPr id="3" name="Picture 4" descr="Diodos_LED_foto"/>
          <p:cNvPicPr>
            <a:picLocks noChangeAspect="1" noChangeArrowheads="1"/>
          </p:cNvPicPr>
          <p:nvPr/>
        </p:nvPicPr>
        <p:blipFill>
          <a:blip r:embed="rId2"/>
          <a:srcRect/>
          <a:stretch>
            <a:fillRect/>
          </a:stretch>
        </p:blipFill>
        <p:spPr bwMode="auto">
          <a:xfrm>
            <a:off x="7786710" y="3929066"/>
            <a:ext cx="629921" cy="987444"/>
          </a:xfrm>
          <a:prstGeom prst="rect">
            <a:avLst/>
          </a:prstGeom>
          <a:noFill/>
        </p:spPr>
      </p:pic>
      <p:sp>
        <p:nvSpPr>
          <p:cNvPr id="4" name="3 Rectángulo"/>
          <p:cNvSpPr/>
          <p:nvPr/>
        </p:nvSpPr>
        <p:spPr>
          <a:xfrm>
            <a:off x="2714612" y="4715201"/>
            <a:ext cx="4000528" cy="1642757"/>
          </a:xfrm>
          <a:prstGeom prst="rect">
            <a:avLst/>
          </a:prstGeom>
        </p:spPr>
        <p:txBody>
          <a:bodyPr wrap="square">
            <a:spAutoFit/>
          </a:bodyPr>
          <a:lstStyle/>
          <a:p>
            <a:pPr algn="just">
              <a:lnSpc>
                <a:spcPct val="114000"/>
              </a:lnSpc>
              <a:spcAft>
                <a:spcPts val="600"/>
              </a:spcAft>
            </a:pPr>
            <a:r>
              <a:rPr lang="es-MX" sz="1400" b="1" dirty="0" smtClean="0">
                <a:latin typeface="Bradley Hand ITC" pitchFamily="66" charset="0"/>
              </a:rPr>
              <a:t>Dispersión Modal:</a:t>
            </a:r>
          </a:p>
          <a:p>
            <a:pPr lvl="1" algn="just">
              <a:lnSpc>
                <a:spcPct val="114000"/>
              </a:lnSpc>
              <a:spcAft>
                <a:spcPts val="600"/>
              </a:spcAft>
            </a:pPr>
            <a:r>
              <a:rPr lang="es-MX" sz="1400" b="1" dirty="0" smtClean="0">
                <a:latin typeface="Bradley Hand ITC" pitchFamily="66" charset="0"/>
              </a:rPr>
              <a:t>Son aquellos modos de luz que salen en momentos diferentes haciendo que el pulso de luz se propague. A medida que aumenta la longitud de la fibra, también aumenta la dispersión modal.</a:t>
            </a:r>
            <a:endParaRPr lang="es-ES" sz="1400" b="1" dirty="0" smtClean="0">
              <a:latin typeface="Bradley Hand ITC" pitchFamily="66" charset="0"/>
            </a:endParaRPr>
          </a:p>
        </p:txBody>
      </p:sp>
      <p:pic>
        <p:nvPicPr>
          <p:cNvPr id="5" name="Picture 5" descr="laser"/>
          <p:cNvPicPr>
            <a:picLocks noChangeAspect="1" noChangeArrowheads="1"/>
          </p:cNvPicPr>
          <p:nvPr/>
        </p:nvPicPr>
        <p:blipFill>
          <a:blip r:embed="rId3"/>
          <a:srcRect/>
          <a:stretch>
            <a:fillRect/>
          </a:stretch>
        </p:blipFill>
        <p:spPr bwMode="auto">
          <a:xfrm>
            <a:off x="7286644" y="928670"/>
            <a:ext cx="1266825" cy="876300"/>
          </a:xfrm>
          <a:prstGeom prst="rect">
            <a:avLst/>
          </a:prstGeom>
          <a:noFill/>
        </p:spPr>
      </p:pic>
      <p:sp>
        <p:nvSpPr>
          <p:cNvPr id="6" name="5 Marcador de número de diapositiva"/>
          <p:cNvSpPr>
            <a:spLocks noGrp="1"/>
          </p:cNvSpPr>
          <p:nvPr>
            <p:ph type="sldNum" sz="quarter" idx="12"/>
          </p:nvPr>
        </p:nvSpPr>
        <p:spPr/>
        <p:txBody>
          <a:bodyPr/>
          <a:lstStyle/>
          <a:p>
            <a:fld id="{8E9EA971-267B-4C68-8D7F-AE83A1F219EA}" type="slidenum">
              <a:rPr lang="es-ES" smtClean="0"/>
              <a:pPr/>
              <a:t>28</a:t>
            </a:fld>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214282" y="642918"/>
            <a:ext cx="8718808" cy="5357850"/>
          </a:xfrm>
          <a:prstGeom prst="rect">
            <a:avLst/>
          </a:prstGeom>
          <a:noFill/>
        </p:spPr>
      </p:pic>
      <p:sp>
        <p:nvSpPr>
          <p:cNvPr id="3" name="2 Marcador de número de diapositiva"/>
          <p:cNvSpPr>
            <a:spLocks noGrp="1"/>
          </p:cNvSpPr>
          <p:nvPr>
            <p:ph type="sldNum" sz="quarter" idx="12"/>
          </p:nvPr>
        </p:nvSpPr>
        <p:spPr/>
        <p:txBody>
          <a:bodyPr/>
          <a:lstStyle/>
          <a:p>
            <a:fld id="{8E9EA971-267B-4C68-8D7F-AE83A1F219EA}" type="slidenum">
              <a:rPr lang="es-ES" smtClean="0"/>
              <a:pPr/>
              <a:t>29</a:t>
            </a:fld>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srcRect/>
          <a:stretch>
            <a:fillRect/>
          </a:stretch>
        </p:blipFill>
        <p:spPr bwMode="auto">
          <a:xfrm>
            <a:off x="7000892" y="5071734"/>
            <a:ext cx="1629989" cy="1786290"/>
          </a:xfrm>
          <a:prstGeom prst="rect">
            <a:avLst/>
          </a:prstGeom>
          <a:noFill/>
          <a:ln w="9525">
            <a:noFill/>
            <a:miter lim="800000"/>
            <a:headEnd/>
            <a:tailEnd/>
          </a:ln>
          <a:effectLst/>
        </p:spPr>
      </p:pic>
      <p:sp>
        <p:nvSpPr>
          <p:cNvPr id="4" name="3 CuadroTexto"/>
          <p:cNvSpPr txBox="1"/>
          <p:nvPr/>
        </p:nvSpPr>
        <p:spPr>
          <a:xfrm>
            <a:off x="89044" y="642918"/>
            <a:ext cx="8840674" cy="5493812"/>
          </a:xfrm>
          <a:prstGeom prst="rect">
            <a:avLst/>
          </a:prstGeom>
          <a:noFill/>
        </p:spPr>
        <p:txBody>
          <a:bodyPr wrap="square" rtlCol="0">
            <a:spAutoFit/>
          </a:bodyPr>
          <a:lstStyle/>
          <a:p>
            <a:pPr marL="342900" indent="-342900" algn="just">
              <a:lnSpc>
                <a:spcPct val="150000"/>
              </a:lnSpc>
              <a:buClr>
                <a:srgbClr val="0070C0"/>
              </a:buClr>
              <a:buSzPct val="80000"/>
              <a:buFont typeface="Wingdings" pitchFamily="2" charset="2"/>
              <a:buChar char="q"/>
            </a:pPr>
            <a:r>
              <a:rPr lang="es-MX" dirty="0" smtClean="0">
                <a:latin typeface="Maiandra GD" pitchFamily="34" charset="0"/>
              </a:rPr>
              <a:t>Todos los </a:t>
            </a:r>
            <a:r>
              <a:rPr lang="es-MX" b="1" dirty="0" smtClean="0">
                <a:solidFill>
                  <a:srgbClr val="FF0000"/>
                </a:solidFill>
                <a:latin typeface="Maiandra GD" pitchFamily="34" charset="0"/>
              </a:rPr>
              <a:t>sistemas finales</a:t>
            </a:r>
            <a:r>
              <a:rPr lang="es-MX" b="1" dirty="0" smtClean="0">
                <a:latin typeface="Maiandra GD" pitchFamily="34" charset="0"/>
              </a:rPr>
              <a:t>(</a:t>
            </a:r>
            <a:r>
              <a:rPr lang="es-MX" sz="1600" b="1" i="1" dirty="0" err="1" smtClean="0">
                <a:latin typeface="Maiandra GD" pitchFamily="34" charset="0"/>
              </a:rPr>
              <a:t>end</a:t>
            </a:r>
            <a:r>
              <a:rPr lang="es-MX" sz="1600" b="1" i="1" dirty="0" smtClean="0">
                <a:latin typeface="Maiandra GD" pitchFamily="34" charset="0"/>
              </a:rPr>
              <a:t> </a:t>
            </a:r>
            <a:r>
              <a:rPr lang="es-MX" sz="1600" b="1" i="1" dirty="0" err="1" smtClean="0">
                <a:latin typeface="Maiandra GD" pitchFamily="34" charset="0"/>
              </a:rPr>
              <a:t>systems</a:t>
            </a:r>
            <a:r>
              <a:rPr lang="es-MX" b="1" dirty="0" smtClean="0">
                <a:latin typeface="Maiandra GD" pitchFamily="34" charset="0"/>
              </a:rPr>
              <a:t>) </a:t>
            </a:r>
            <a:r>
              <a:rPr lang="es-MX" dirty="0" smtClean="0">
                <a:latin typeface="Maiandra GD" pitchFamily="34" charset="0"/>
              </a:rPr>
              <a:t>se interconectan por medio de un </a:t>
            </a:r>
            <a:r>
              <a:rPr lang="es-MX" b="1" dirty="0" smtClean="0">
                <a:solidFill>
                  <a:srgbClr val="FF0000"/>
                </a:solidFill>
                <a:latin typeface="Maiandra GD" pitchFamily="34" charset="0"/>
              </a:rPr>
              <a:t>enlace de </a:t>
            </a:r>
          </a:p>
          <a:p>
            <a:pPr marL="342900" indent="-342900" algn="just">
              <a:lnSpc>
                <a:spcPct val="150000"/>
              </a:lnSpc>
              <a:buClr>
                <a:srgbClr val="0070C0"/>
              </a:buClr>
              <a:buSzPct val="80000"/>
            </a:pPr>
            <a:r>
              <a:rPr lang="es-MX" b="1" dirty="0" smtClean="0">
                <a:solidFill>
                  <a:srgbClr val="FF0000"/>
                </a:solidFill>
                <a:latin typeface="Maiandra GD" pitchFamily="34" charset="0"/>
              </a:rPr>
              <a:t>comunicaciones</a:t>
            </a:r>
            <a:r>
              <a:rPr lang="es-MX" b="1" dirty="0" smtClean="0">
                <a:latin typeface="Maiandra GD" pitchFamily="34" charset="0"/>
              </a:rPr>
              <a:t>(</a:t>
            </a:r>
            <a:r>
              <a:rPr lang="es-MX" sz="1600" b="1" i="1" dirty="0" err="1" smtClean="0">
                <a:latin typeface="Maiandra GD" pitchFamily="34" charset="0"/>
              </a:rPr>
              <a:t>communications</a:t>
            </a:r>
            <a:r>
              <a:rPr lang="es-MX" sz="1600" b="1" i="1" dirty="0" smtClean="0">
                <a:latin typeface="Maiandra GD" pitchFamily="34" charset="0"/>
              </a:rPr>
              <a:t> links</a:t>
            </a:r>
            <a:r>
              <a:rPr lang="es-MX" b="1" dirty="0" smtClean="0">
                <a:latin typeface="Maiandra GD" pitchFamily="34" charset="0"/>
              </a:rPr>
              <a:t>) </a:t>
            </a:r>
            <a:r>
              <a:rPr lang="es-MX" dirty="0" smtClean="0">
                <a:latin typeface="Maiandra GD" pitchFamily="34" charset="0"/>
              </a:rPr>
              <a:t>y </a:t>
            </a:r>
            <a:r>
              <a:rPr lang="es-MX" b="1" dirty="0" smtClean="0">
                <a:solidFill>
                  <a:srgbClr val="FF0000"/>
                </a:solidFill>
                <a:latin typeface="Maiandra GD" pitchFamily="34" charset="0"/>
              </a:rPr>
              <a:t>conmutadores de paquetes</a:t>
            </a:r>
            <a:r>
              <a:rPr lang="es-MX" b="1" dirty="0" smtClean="0">
                <a:latin typeface="Maiandra GD" pitchFamily="34" charset="0"/>
              </a:rPr>
              <a:t>(</a:t>
            </a:r>
            <a:r>
              <a:rPr lang="es-MX" sz="1600" b="1" i="1" dirty="0" err="1" smtClean="0">
                <a:latin typeface="Maiandra GD" pitchFamily="34" charset="0"/>
              </a:rPr>
              <a:t>packet</a:t>
            </a:r>
            <a:r>
              <a:rPr lang="es-MX" sz="1600" b="1" i="1" dirty="0">
                <a:latin typeface="Maiandra GD" pitchFamily="34" charset="0"/>
              </a:rPr>
              <a:t> </a:t>
            </a:r>
            <a:r>
              <a:rPr lang="es-MX" sz="1600" b="1" i="1" dirty="0" err="1" smtClean="0">
                <a:latin typeface="Maiandra GD" pitchFamily="34" charset="0"/>
              </a:rPr>
              <a:t>switches</a:t>
            </a:r>
            <a:r>
              <a:rPr lang="es-MX" sz="1600" b="1" dirty="0" smtClean="0">
                <a:latin typeface="Maiandra GD" pitchFamily="34" charset="0"/>
              </a:rPr>
              <a:t>).</a:t>
            </a:r>
            <a:endParaRPr lang="es-MX" b="1" dirty="0">
              <a:latin typeface="Maiandra GD" pitchFamily="34" charset="0"/>
            </a:endParaRPr>
          </a:p>
          <a:p>
            <a:pPr algn="just">
              <a:lnSpc>
                <a:spcPct val="150000"/>
              </a:lnSpc>
              <a:buClr>
                <a:schemeClr val="accent1"/>
              </a:buClr>
              <a:buSzPct val="80000"/>
              <a:buFont typeface="Wingdings" pitchFamily="2" charset="2"/>
              <a:buChar char="q"/>
            </a:pPr>
            <a:r>
              <a:rPr lang="es-MX" b="1" dirty="0" smtClean="0">
                <a:latin typeface="Maiandra GD" pitchFamily="34" charset="0"/>
              </a:rPr>
              <a:t> </a:t>
            </a:r>
            <a:r>
              <a:rPr lang="es-MX" dirty="0" smtClean="0">
                <a:latin typeface="Maiandra GD" pitchFamily="34" charset="0"/>
              </a:rPr>
              <a:t>Cada enlace transmite información con una </a:t>
            </a:r>
            <a:r>
              <a:rPr lang="es-MX" b="1" dirty="0" smtClean="0">
                <a:solidFill>
                  <a:srgbClr val="FF0000"/>
                </a:solidFill>
                <a:latin typeface="Maiandra GD" pitchFamily="34" charset="0"/>
              </a:rPr>
              <a:t>tasa de transmisión</a:t>
            </a:r>
            <a:r>
              <a:rPr lang="es-MX" b="1" dirty="0" smtClean="0">
                <a:latin typeface="Maiandra GD" pitchFamily="34" charset="0"/>
              </a:rPr>
              <a:t>(</a:t>
            </a:r>
            <a:r>
              <a:rPr lang="es-MX" sz="1600" b="1" i="1" dirty="0" err="1" smtClean="0">
                <a:latin typeface="Maiandra GD" pitchFamily="34" charset="0"/>
              </a:rPr>
              <a:t>transmission</a:t>
            </a:r>
            <a:r>
              <a:rPr lang="es-MX" sz="1600" b="1" i="1" dirty="0" smtClean="0">
                <a:latin typeface="Maiandra GD" pitchFamily="34" charset="0"/>
              </a:rPr>
              <a:t> </a:t>
            </a:r>
            <a:r>
              <a:rPr lang="es-MX" sz="1600" b="1" i="1" dirty="0" err="1" smtClean="0">
                <a:latin typeface="Maiandra GD" pitchFamily="34" charset="0"/>
              </a:rPr>
              <a:t>rate</a:t>
            </a:r>
            <a:r>
              <a:rPr lang="es-MX" b="1" dirty="0" smtClean="0">
                <a:latin typeface="Maiandra GD" pitchFamily="34" charset="0"/>
              </a:rPr>
              <a:t>)</a:t>
            </a:r>
            <a:r>
              <a:rPr lang="es-MX" dirty="0" smtClean="0">
                <a:latin typeface="Maiandra GD" pitchFamily="34" charset="0"/>
              </a:rPr>
              <a:t>    medida en </a:t>
            </a:r>
            <a:r>
              <a:rPr lang="es-MX" dirty="0" smtClean="0">
                <a:effectLst>
                  <a:outerShdw blurRad="38100" dist="38100" dir="2700000" algn="tl">
                    <a:srgbClr val="000000">
                      <a:alpha val="43137"/>
                    </a:srgbClr>
                  </a:outerShdw>
                </a:effectLst>
                <a:latin typeface="Maiandra GD" pitchFamily="34" charset="0"/>
              </a:rPr>
              <a:t>bits/</a:t>
            </a:r>
            <a:r>
              <a:rPr lang="es-MX" dirty="0" err="1" smtClean="0">
                <a:effectLst>
                  <a:outerShdw blurRad="38100" dist="38100" dir="2700000" algn="tl">
                    <a:srgbClr val="000000">
                      <a:alpha val="43137"/>
                    </a:srgbClr>
                  </a:outerShdw>
                </a:effectLst>
                <a:latin typeface="Maiandra GD" pitchFamily="34" charset="0"/>
              </a:rPr>
              <a:t>seconds</a:t>
            </a:r>
            <a:r>
              <a:rPr lang="es-MX" dirty="0" smtClean="0">
                <a:latin typeface="Maiandra GD" pitchFamily="34" charset="0"/>
              </a:rPr>
              <a:t>.</a:t>
            </a:r>
          </a:p>
          <a:p>
            <a:pPr algn="just">
              <a:lnSpc>
                <a:spcPct val="150000"/>
              </a:lnSpc>
              <a:buClr>
                <a:schemeClr val="accent1"/>
              </a:buClr>
              <a:buSzPct val="80000"/>
              <a:buFont typeface="Wingdings" pitchFamily="2" charset="2"/>
              <a:buChar char="q"/>
            </a:pPr>
            <a:r>
              <a:rPr lang="es-MX" dirty="0" smtClean="0">
                <a:latin typeface="Maiandra GD" pitchFamily="34" charset="0"/>
              </a:rPr>
              <a:t> A la información resultante enviada por la red se le conoce como </a:t>
            </a:r>
            <a:r>
              <a:rPr lang="es-MX" b="1" dirty="0" smtClean="0">
                <a:solidFill>
                  <a:srgbClr val="FF0000"/>
                </a:solidFill>
                <a:latin typeface="Maiandra GD" pitchFamily="34" charset="0"/>
              </a:rPr>
              <a:t>paquete</a:t>
            </a:r>
            <a:r>
              <a:rPr lang="es-MX" dirty="0" smtClean="0">
                <a:latin typeface="Maiandra GD" pitchFamily="34" charset="0"/>
              </a:rPr>
              <a:t>(</a:t>
            </a:r>
            <a:r>
              <a:rPr lang="es-MX" sz="1600" b="1" i="1" dirty="0" err="1" smtClean="0">
                <a:latin typeface="Maiandra GD" pitchFamily="34" charset="0"/>
              </a:rPr>
              <a:t>packet</a:t>
            </a:r>
            <a:r>
              <a:rPr lang="es-MX" dirty="0" smtClean="0">
                <a:latin typeface="Maiandra GD" pitchFamily="34" charset="0"/>
              </a:rPr>
              <a:t>).</a:t>
            </a:r>
          </a:p>
          <a:p>
            <a:pPr algn="just">
              <a:lnSpc>
                <a:spcPct val="150000"/>
              </a:lnSpc>
              <a:buClr>
                <a:schemeClr val="accent1"/>
              </a:buClr>
              <a:buSzPct val="80000"/>
              <a:buFont typeface="Wingdings" pitchFamily="2" charset="2"/>
              <a:buChar char="q"/>
            </a:pPr>
            <a:r>
              <a:rPr lang="es-MX" dirty="0" smtClean="0">
                <a:latin typeface="Maiandra GD" pitchFamily="34" charset="0"/>
              </a:rPr>
              <a:t> Un conmutador de paquetes, toma un paquete y lo reenvía a través del enlace a su destino final.</a:t>
            </a:r>
          </a:p>
          <a:p>
            <a:pPr algn="just">
              <a:lnSpc>
                <a:spcPct val="150000"/>
              </a:lnSpc>
              <a:buClr>
                <a:schemeClr val="accent1"/>
              </a:buClr>
              <a:buSzPct val="80000"/>
              <a:buFont typeface="Wingdings" pitchFamily="2" charset="2"/>
              <a:buChar char="q"/>
            </a:pPr>
            <a:r>
              <a:rPr lang="es-MX" dirty="0" smtClean="0">
                <a:latin typeface="Maiandra GD" pitchFamily="34" charset="0"/>
              </a:rPr>
              <a:t> Conmutadores de paquetes:</a:t>
            </a:r>
          </a:p>
          <a:p>
            <a:pPr lvl="1" algn="just">
              <a:lnSpc>
                <a:spcPct val="150000"/>
              </a:lnSpc>
              <a:buFont typeface="Arial" pitchFamily="34" charset="0"/>
              <a:buChar char="•"/>
            </a:pPr>
            <a:r>
              <a:rPr lang="es-MX" dirty="0">
                <a:latin typeface="Maiandra GD" pitchFamily="34" charset="0"/>
              </a:rPr>
              <a:t> </a:t>
            </a:r>
            <a:r>
              <a:rPr lang="es-MX" b="1" dirty="0" smtClean="0">
                <a:solidFill>
                  <a:srgbClr val="FF0000"/>
                </a:solidFill>
                <a:latin typeface="Maiandra GD" pitchFamily="34" charset="0"/>
              </a:rPr>
              <a:t>enrutadores</a:t>
            </a:r>
            <a:r>
              <a:rPr lang="es-MX" b="1" dirty="0" smtClean="0">
                <a:latin typeface="Maiandra GD" pitchFamily="34" charset="0"/>
              </a:rPr>
              <a:t>(</a:t>
            </a:r>
            <a:r>
              <a:rPr lang="es-MX" sz="1600" b="1" i="1" dirty="0" err="1" smtClean="0">
                <a:latin typeface="Maiandra GD" pitchFamily="34" charset="0"/>
              </a:rPr>
              <a:t>routers</a:t>
            </a:r>
            <a:r>
              <a:rPr lang="es-MX" b="1" i="1" dirty="0" smtClean="0">
                <a:latin typeface="Maiandra GD" pitchFamily="34" charset="0"/>
              </a:rPr>
              <a:t>)</a:t>
            </a:r>
          </a:p>
          <a:p>
            <a:pPr lvl="1" algn="just">
              <a:lnSpc>
                <a:spcPct val="150000"/>
              </a:lnSpc>
              <a:buFont typeface="Arial" pitchFamily="34" charset="0"/>
              <a:buChar char="•"/>
            </a:pPr>
            <a:r>
              <a:rPr lang="es-MX" b="1" dirty="0">
                <a:latin typeface="Maiandra GD" pitchFamily="34" charset="0"/>
              </a:rPr>
              <a:t> </a:t>
            </a:r>
            <a:r>
              <a:rPr lang="es-MX" b="1" dirty="0" smtClean="0">
                <a:solidFill>
                  <a:srgbClr val="FF0000"/>
                </a:solidFill>
                <a:latin typeface="Maiandra GD" pitchFamily="34" charset="0"/>
              </a:rPr>
              <a:t>conmutadores de capa de enlace</a:t>
            </a:r>
            <a:r>
              <a:rPr lang="es-MX" b="1" dirty="0" smtClean="0">
                <a:latin typeface="Maiandra GD" pitchFamily="34" charset="0"/>
              </a:rPr>
              <a:t>(</a:t>
            </a:r>
            <a:r>
              <a:rPr lang="es-MX" b="1" i="1" dirty="0" smtClean="0">
                <a:latin typeface="Maiandra GD" pitchFamily="34" charset="0"/>
              </a:rPr>
              <a:t>l</a:t>
            </a:r>
            <a:r>
              <a:rPr lang="es-MX" sz="1600" b="1" i="1" dirty="0" smtClean="0">
                <a:latin typeface="Maiandra GD" pitchFamily="34" charset="0"/>
              </a:rPr>
              <a:t>ink-</a:t>
            </a:r>
            <a:r>
              <a:rPr lang="es-MX" sz="1600" b="1" i="1" dirty="0" err="1" smtClean="0">
                <a:latin typeface="Maiandra GD" pitchFamily="34" charset="0"/>
              </a:rPr>
              <a:t>layer</a:t>
            </a:r>
            <a:r>
              <a:rPr lang="es-MX" sz="1600" b="1" i="1" dirty="0" smtClean="0">
                <a:latin typeface="Maiandra GD" pitchFamily="34" charset="0"/>
              </a:rPr>
              <a:t> </a:t>
            </a:r>
            <a:r>
              <a:rPr lang="es-MX" b="1" i="1" dirty="0" err="1" smtClean="0">
                <a:latin typeface="Maiandra GD" pitchFamily="34" charset="0"/>
              </a:rPr>
              <a:t>switches</a:t>
            </a:r>
            <a:r>
              <a:rPr lang="es-MX" sz="1600" b="1" dirty="0" smtClean="0">
                <a:latin typeface="Maiandra GD" pitchFamily="34" charset="0"/>
              </a:rPr>
              <a:t>)</a:t>
            </a:r>
          </a:p>
          <a:p>
            <a:pPr algn="just">
              <a:lnSpc>
                <a:spcPct val="150000"/>
              </a:lnSpc>
              <a:buClr>
                <a:schemeClr val="accent1"/>
              </a:buClr>
              <a:buSzPct val="80000"/>
              <a:buFont typeface="Wingdings" pitchFamily="2" charset="2"/>
              <a:buChar char="q"/>
            </a:pPr>
            <a:r>
              <a:rPr lang="es-MX" dirty="0" smtClean="0">
                <a:latin typeface="Maiandra GD" pitchFamily="34" charset="0"/>
              </a:rPr>
              <a:t> A la secuencia de enlaces de comunicación que atraviesa un paquete a través de la red para llegar al destino final se le conoce como </a:t>
            </a:r>
            <a:r>
              <a:rPr lang="es-MX" b="1" dirty="0" smtClean="0">
                <a:solidFill>
                  <a:srgbClr val="FF0000"/>
                </a:solidFill>
                <a:latin typeface="Maiandra GD" pitchFamily="34" charset="0"/>
              </a:rPr>
              <a:t>ruta</a:t>
            </a:r>
            <a:r>
              <a:rPr lang="es-MX" dirty="0" smtClean="0">
                <a:latin typeface="Maiandra GD" pitchFamily="34" charset="0"/>
              </a:rPr>
              <a:t>(</a:t>
            </a:r>
            <a:r>
              <a:rPr lang="es-MX" sz="1600" b="1" i="1" dirty="0" err="1" smtClean="0">
                <a:latin typeface="Maiandra GD" pitchFamily="34" charset="0"/>
              </a:rPr>
              <a:t>route</a:t>
            </a:r>
            <a:r>
              <a:rPr lang="es-MX" sz="1600" b="1" i="1" dirty="0" smtClean="0">
                <a:latin typeface="Maiandra GD" pitchFamily="34" charset="0"/>
              </a:rPr>
              <a:t> </a:t>
            </a:r>
            <a:r>
              <a:rPr lang="es-MX" sz="1600" b="1" i="1" dirty="0" err="1" smtClean="0">
                <a:latin typeface="Maiandra GD" pitchFamily="34" charset="0"/>
              </a:rPr>
              <a:t>or</a:t>
            </a:r>
            <a:r>
              <a:rPr lang="es-MX" sz="1600" b="1" i="1" dirty="0" smtClean="0">
                <a:latin typeface="Maiandra GD" pitchFamily="34" charset="0"/>
              </a:rPr>
              <a:t> </a:t>
            </a:r>
            <a:r>
              <a:rPr lang="es-MX" sz="1600" b="1" i="1" dirty="0" err="1" smtClean="0">
                <a:latin typeface="Maiandra GD" pitchFamily="34" charset="0"/>
              </a:rPr>
              <a:t>path</a:t>
            </a:r>
            <a:r>
              <a:rPr lang="es-MX" dirty="0" smtClean="0">
                <a:latin typeface="Maiandra GD" pitchFamily="34" charset="0"/>
              </a:rPr>
              <a:t>).</a:t>
            </a:r>
          </a:p>
          <a:p>
            <a:pPr algn="just">
              <a:lnSpc>
                <a:spcPct val="150000"/>
              </a:lnSpc>
            </a:pPr>
            <a:endParaRPr lang="es-ES" b="1" dirty="0">
              <a:latin typeface="Maiandra GD" pitchFamily="34" charset="0"/>
            </a:endParaRPr>
          </a:p>
        </p:txBody>
      </p:sp>
      <p:sp>
        <p:nvSpPr>
          <p:cNvPr id="5" name="4 Rectángulo"/>
          <p:cNvSpPr/>
          <p:nvPr/>
        </p:nvSpPr>
        <p:spPr>
          <a:xfrm>
            <a:off x="0" y="0"/>
            <a:ext cx="3456395" cy="523220"/>
          </a:xfrm>
          <a:prstGeom prst="rect">
            <a:avLst/>
          </a:prstGeom>
        </p:spPr>
        <p:txBody>
          <a:bodyPr wrap="none">
            <a:spAutoFit/>
          </a:bodyPr>
          <a:lstStyle/>
          <a:p>
            <a:r>
              <a:rPr lang="es-MX" sz="2800" dirty="0" smtClean="0">
                <a:solidFill>
                  <a:srgbClr val="0070C0"/>
                </a:solidFill>
                <a:latin typeface="Maiandra GD" pitchFamily="34" charset="0"/>
              </a:rPr>
              <a:t>Conceptos Generales</a:t>
            </a:r>
            <a:endParaRPr lang="es-ES" sz="2800" dirty="0"/>
          </a:p>
        </p:txBody>
      </p:sp>
      <p:pic>
        <p:nvPicPr>
          <p:cNvPr id="2050" name="Picture 2"/>
          <p:cNvPicPr>
            <a:picLocks noChangeAspect="1" noChangeArrowheads="1"/>
          </p:cNvPicPr>
          <p:nvPr/>
        </p:nvPicPr>
        <p:blipFill>
          <a:blip r:embed="rId3"/>
          <a:srcRect/>
          <a:stretch>
            <a:fillRect/>
          </a:stretch>
        </p:blipFill>
        <p:spPr bwMode="auto">
          <a:xfrm>
            <a:off x="8401080" y="1000108"/>
            <a:ext cx="457200" cy="4000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2857488" y="4048132"/>
            <a:ext cx="590550" cy="381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5929322" y="4429132"/>
            <a:ext cx="685800" cy="323850"/>
          </a:xfrm>
          <a:prstGeom prst="rect">
            <a:avLst/>
          </a:prstGeom>
          <a:noFill/>
          <a:ln w="9525">
            <a:noFill/>
            <a:miter lim="800000"/>
            <a:headEnd/>
            <a:tailEnd/>
          </a:ln>
          <a:effectLst/>
        </p:spPr>
      </p:pic>
      <p:sp>
        <p:nvSpPr>
          <p:cNvPr id="8" name="7 Marcador de número de diapositiva"/>
          <p:cNvSpPr>
            <a:spLocks noGrp="1"/>
          </p:cNvSpPr>
          <p:nvPr>
            <p:ph type="sldNum" sz="quarter" idx="12"/>
          </p:nvPr>
        </p:nvSpPr>
        <p:spPr/>
        <p:txBody>
          <a:bodyPr/>
          <a:lstStyle/>
          <a:p>
            <a:fld id="{8E9EA971-267B-4C68-8D7F-AE83A1F219EA}" type="slidenum">
              <a:rPr lang="es-ES" smtClean="0"/>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contenido"/>
          <p:cNvSpPr txBox="1">
            <a:spLocks/>
          </p:cNvSpPr>
          <p:nvPr/>
        </p:nvSpPr>
        <p:spPr>
          <a:xfrm>
            <a:off x="214282" y="214290"/>
            <a:ext cx="8715436" cy="3000396"/>
          </a:xfrm>
          <a:prstGeom prst="rect">
            <a:avLst/>
          </a:prstGeom>
        </p:spPr>
        <p:txBody>
          <a:bodyPr>
            <a:normAutofit fontScale="55000" lnSpcReduction="20000"/>
          </a:bodyPr>
          <a:lstStyle/>
          <a:p>
            <a:pPr marL="342900" marR="0" lvl="0" indent="-342900" algn="just" defTabSz="914400" rtl="0" eaLnBrk="1" fontAlgn="auto" latinLnBrk="0" hangingPunct="1">
              <a:lnSpc>
                <a:spcPct val="124000"/>
              </a:lnSpc>
              <a:spcBef>
                <a:spcPct val="20000"/>
              </a:spcBef>
              <a:spcAft>
                <a:spcPts val="600"/>
              </a:spcAft>
              <a:buClrTx/>
              <a:buSzTx/>
              <a:buFont typeface="Arial" pitchFamily="34" charset="0"/>
              <a:buNone/>
              <a:tabLst/>
              <a:defRPr/>
            </a:pPr>
            <a:r>
              <a:rPr kumimoji="0" lang="es-ES" sz="3600" b="1" i="0" u="none" strike="noStrike" kern="1200" cap="none" spc="0" normalizeH="0" baseline="0" noProof="0" dirty="0" smtClean="0">
                <a:ln>
                  <a:noFill/>
                </a:ln>
                <a:solidFill>
                  <a:schemeClr val="accent1"/>
                </a:solidFill>
                <a:uLnTx/>
                <a:uFillTx/>
                <a:latin typeface="Maiandra GD" pitchFamily="34" charset="0"/>
                <a:ea typeface="+mn-ea"/>
                <a:cs typeface="+mn-cs"/>
              </a:rPr>
              <a:t>Conectores comunes de fibra óptica</a:t>
            </a:r>
            <a:endParaRPr kumimoji="0" lang="es-ES" sz="3600" b="0" i="0" u="none" strike="noStrike" kern="1200" cap="none" spc="0" normalizeH="0" baseline="0" noProof="0" dirty="0" smtClean="0">
              <a:ln>
                <a:noFill/>
              </a:ln>
              <a:solidFill>
                <a:schemeClr val="accent1"/>
              </a:solidFill>
              <a:uLnTx/>
              <a:uFillTx/>
              <a:latin typeface="Maiandra GD" pitchFamily="34" charset="0"/>
              <a:ea typeface="+mn-ea"/>
              <a:cs typeface="+mn-cs"/>
            </a:endParaRPr>
          </a:p>
          <a:p>
            <a:pPr marL="342900" marR="0" lvl="0" indent="-342900" algn="just" defTabSz="914400" rtl="0" eaLnBrk="1" fontAlgn="auto" latinLnBrk="0" hangingPunct="1">
              <a:lnSpc>
                <a:spcPct val="124000"/>
              </a:lnSpc>
              <a:spcBef>
                <a:spcPct val="20000"/>
              </a:spcBef>
              <a:spcAft>
                <a:spcPts val="600"/>
              </a:spcAft>
              <a:buClr>
                <a:schemeClr val="accent1"/>
              </a:buClr>
              <a:buSzPct val="80000"/>
              <a:buFont typeface="Wingdings" pitchFamily="2" charset="2"/>
              <a:buChar char="q"/>
              <a:tabLst/>
              <a:defRPr/>
            </a:pPr>
            <a:r>
              <a:rPr kumimoji="0" lang="es-ES" sz="3200" b="0" i="0" u="none" strike="noStrike" kern="1200" cap="none" spc="0" normalizeH="0" baseline="0" noProof="0" dirty="0" smtClean="0">
                <a:ln>
                  <a:noFill/>
                </a:ln>
                <a:solidFill>
                  <a:schemeClr val="tx1"/>
                </a:solidFill>
                <a:effectLst/>
                <a:uLnTx/>
                <a:uFillTx/>
                <a:latin typeface="Maiandra GD" pitchFamily="34" charset="0"/>
                <a:ea typeface="+mn-ea"/>
                <a:cs typeface="+mn-cs"/>
              </a:rPr>
              <a:t>Los conectores de fibra óptica:</a:t>
            </a:r>
          </a:p>
          <a:p>
            <a:pPr marL="742950" marR="0" lvl="1" indent="-285750" algn="just" defTabSz="914400" rtl="0" eaLnBrk="1" fontAlgn="auto" latinLnBrk="0" hangingPunct="1">
              <a:lnSpc>
                <a:spcPct val="124000"/>
              </a:lnSpc>
              <a:spcBef>
                <a:spcPct val="20000"/>
              </a:spcBef>
              <a:spcAft>
                <a:spcPts val="600"/>
              </a:spcAft>
              <a:buClrTx/>
              <a:buSzTx/>
              <a:buFont typeface="Wingdings" pitchFamily="2" charset="2"/>
              <a:buChar char="§"/>
              <a:tabLst/>
              <a:defRPr/>
            </a:pPr>
            <a:r>
              <a:rPr kumimoji="0" lang="es-ES" sz="2800" b="1" i="0" u="none" strike="noStrike" kern="1200" cap="none" spc="0" normalizeH="0" baseline="0" noProof="0" dirty="0" smtClean="0">
                <a:ln>
                  <a:noFill/>
                </a:ln>
                <a:solidFill>
                  <a:srgbClr val="FF0000"/>
                </a:solidFill>
                <a:effectLst/>
                <a:uLnTx/>
                <a:uFillTx/>
                <a:latin typeface="Maiandra GD" pitchFamily="34" charset="0"/>
                <a:ea typeface="+mn-ea"/>
                <a:cs typeface="+mn-cs"/>
              </a:rPr>
              <a:t>Punta Recta </a:t>
            </a:r>
            <a:r>
              <a:rPr kumimoji="0" lang="es-ES" sz="2800" b="1" i="0" u="none" strike="noStrike" kern="1200" cap="none" spc="0" normalizeH="0" baseline="0" noProof="0" dirty="0" smtClean="0">
                <a:ln>
                  <a:noFill/>
                </a:ln>
                <a:solidFill>
                  <a:schemeClr val="tx1"/>
                </a:solidFill>
                <a:effectLst/>
                <a:uLnTx/>
                <a:uFillTx/>
                <a:latin typeface="Maiandra GD" pitchFamily="34" charset="0"/>
                <a:ea typeface="+mn-ea"/>
                <a:cs typeface="+mn-cs"/>
              </a:rPr>
              <a:t>(ST) </a:t>
            </a: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(comercializado por AT&amp;T): un conector muy común estilo </a:t>
            </a:r>
            <a:r>
              <a:rPr kumimoji="0" lang="es-ES" sz="2800" b="0" i="0" u="none" strike="noStrike" kern="1200" cap="none" spc="0" normalizeH="0" baseline="0" noProof="0" dirty="0" err="1" smtClean="0">
                <a:ln>
                  <a:noFill/>
                </a:ln>
                <a:solidFill>
                  <a:schemeClr val="tx1"/>
                </a:solidFill>
                <a:effectLst/>
                <a:uLnTx/>
                <a:uFillTx/>
                <a:latin typeface="Maiandra GD" pitchFamily="34" charset="0"/>
                <a:ea typeface="+mn-ea"/>
                <a:cs typeface="+mn-cs"/>
              </a:rPr>
              <a:t>Bayonet</a:t>
            </a: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 ampliamente utilizado con fibra </a:t>
            </a:r>
            <a:r>
              <a:rPr kumimoji="0" lang="es-ES" sz="2800" b="0" i="0" u="none" strike="noStrike" kern="1200" cap="none" spc="0" normalizeH="0" baseline="0" noProof="0" dirty="0" err="1" smtClean="0">
                <a:ln>
                  <a:noFill/>
                </a:ln>
                <a:solidFill>
                  <a:schemeClr val="tx1"/>
                </a:solidFill>
                <a:effectLst/>
                <a:uLnTx/>
                <a:uFillTx/>
                <a:latin typeface="Maiandra GD" pitchFamily="34" charset="0"/>
                <a:ea typeface="+mn-ea"/>
                <a:cs typeface="+mn-cs"/>
              </a:rPr>
              <a:t>multimodo</a:t>
            </a: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a:t>
            </a:r>
          </a:p>
          <a:p>
            <a:pPr marL="742950" marR="0" lvl="1" indent="-285750" algn="just" defTabSz="914400" rtl="0" eaLnBrk="1" fontAlgn="auto" latinLnBrk="0" hangingPunct="1">
              <a:lnSpc>
                <a:spcPct val="124000"/>
              </a:lnSpc>
              <a:spcBef>
                <a:spcPct val="20000"/>
              </a:spcBef>
              <a:spcAft>
                <a:spcPts val="600"/>
              </a:spcAft>
              <a:buClrTx/>
              <a:buSzTx/>
              <a:buFont typeface="Wingdings" pitchFamily="2" charset="2"/>
              <a:buChar char="§"/>
              <a:tabLst/>
              <a:defRPr/>
            </a:pPr>
            <a:r>
              <a:rPr kumimoji="0" lang="es-ES" sz="2800" b="1" i="0" u="none" strike="noStrike" kern="1200" cap="none" spc="0" normalizeH="0" baseline="0" noProof="0" dirty="0" smtClean="0">
                <a:ln>
                  <a:noFill/>
                </a:ln>
                <a:solidFill>
                  <a:srgbClr val="FF0000"/>
                </a:solidFill>
                <a:effectLst/>
                <a:uLnTx/>
                <a:uFillTx/>
                <a:latin typeface="Maiandra GD" pitchFamily="34" charset="0"/>
                <a:ea typeface="+mn-ea"/>
                <a:cs typeface="+mn-cs"/>
              </a:rPr>
              <a:t>Conector suscriptor </a:t>
            </a:r>
            <a:r>
              <a:rPr kumimoji="0" lang="es-ES" sz="2800" b="1" i="0" u="none" strike="noStrike" kern="1200" cap="none" spc="0" normalizeH="0" baseline="0" noProof="0" dirty="0" smtClean="0">
                <a:ln>
                  <a:noFill/>
                </a:ln>
                <a:solidFill>
                  <a:schemeClr val="tx1"/>
                </a:solidFill>
                <a:effectLst/>
                <a:uLnTx/>
                <a:uFillTx/>
                <a:latin typeface="Maiandra GD" pitchFamily="34" charset="0"/>
                <a:ea typeface="+mn-ea"/>
                <a:cs typeface="+mn-cs"/>
              </a:rPr>
              <a:t>(SC): </a:t>
            </a: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conector que utiliza un mecanismo de doble efecto para asegurar la inserción positiva. Este tipo de conector se utiliza ampliamente con fibra </a:t>
            </a:r>
            <a:r>
              <a:rPr kumimoji="0" lang="es-ES" sz="2800" b="0" i="0" u="none" strike="noStrike" kern="1200" cap="none" spc="0" normalizeH="0" baseline="0" noProof="0" dirty="0" err="1" smtClean="0">
                <a:ln>
                  <a:noFill/>
                </a:ln>
                <a:solidFill>
                  <a:schemeClr val="tx1"/>
                </a:solidFill>
                <a:effectLst/>
                <a:uLnTx/>
                <a:uFillTx/>
                <a:latin typeface="Maiandra GD" pitchFamily="34" charset="0"/>
                <a:ea typeface="+mn-ea"/>
                <a:cs typeface="+mn-cs"/>
              </a:rPr>
              <a:t>monomodo</a:t>
            </a: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a:t>
            </a:r>
          </a:p>
          <a:p>
            <a:pPr marL="742950" marR="0" lvl="1" indent="-285750" algn="just" defTabSz="914400" rtl="0" eaLnBrk="1" fontAlgn="auto" latinLnBrk="0" hangingPunct="1">
              <a:lnSpc>
                <a:spcPct val="124000"/>
              </a:lnSpc>
              <a:spcBef>
                <a:spcPct val="20000"/>
              </a:spcBef>
              <a:spcAft>
                <a:spcPts val="600"/>
              </a:spcAft>
              <a:buClrTx/>
              <a:buSzTx/>
              <a:buFont typeface="Wingdings" pitchFamily="2" charset="2"/>
              <a:buChar char="§"/>
              <a:tabLst/>
              <a:defRPr/>
            </a:pPr>
            <a:r>
              <a:rPr kumimoji="0" lang="es-ES" sz="2800" b="1" i="0" u="none" strike="noStrike" kern="1200" cap="none" spc="0" normalizeH="0" baseline="0" noProof="0" dirty="0" smtClean="0">
                <a:ln>
                  <a:noFill/>
                </a:ln>
                <a:solidFill>
                  <a:schemeClr val="tx1"/>
                </a:solidFill>
                <a:effectLst/>
                <a:uLnTx/>
                <a:uFillTx/>
                <a:latin typeface="Maiandra GD" pitchFamily="34" charset="0"/>
                <a:ea typeface="+mn-ea"/>
                <a:cs typeface="+mn-cs"/>
              </a:rPr>
              <a:t>Conector </a:t>
            </a:r>
            <a:r>
              <a:rPr kumimoji="0" lang="es-ES" sz="2800" b="1" i="0" u="none" strike="noStrike" kern="1200" cap="none" spc="0" normalizeH="0" baseline="0" noProof="0" dirty="0" err="1" smtClean="0">
                <a:ln>
                  <a:noFill/>
                </a:ln>
                <a:solidFill>
                  <a:schemeClr val="tx1"/>
                </a:solidFill>
                <a:effectLst/>
                <a:uLnTx/>
                <a:uFillTx/>
                <a:latin typeface="Maiandra GD" pitchFamily="34" charset="0"/>
                <a:ea typeface="+mn-ea"/>
                <a:cs typeface="+mn-cs"/>
              </a:rPr>
              <a:t>Lucent</a:t>
            </a:r>
            <a:r>
              <a:rPr kumimoji="0" lang="es-ES" sz="2800" b="1" i="0" u="none" strike="noStrike" kern="1200" cap="none" spc="0" normalizeH="0" baseline="0" noProof="0" dirty="0" smtClean="0">
                <a:ln>
                  <a:noFill/>
                </a:ln>
                <a:solidFill>
                  <a:schemeClr val="tx1"/>
                </a:solidFill>
                <a:effectLst/>
                <a:uLnTx/>
                <a:uFillTx/>
                <a:latin typeface="Maiandra GD" pitchFamily="34" charset="0"/>
                <a:ea typeface="+mn-ea"/>
                <a:cs typeface="+mn-cs"/>
              </a:rPr>
              <a:t> (LC): </a:t>
            </a: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un conector pequeño que está adquiriendo popularidad en su uso con fibra </a:t>
            </a:r>
            <a:r>
              <a:rPr kumimoji="0" lang="es-ES" sz="2800" b="0" i="0" u="none" strike="noStrike" kern="1200" cap="none" spc="0" normalizeH="0" baseline="0" noProof="0" dirty="0" err="1" smtClean="0">
                <a:ln>
                  <a:noFill/>
                </a:ln>
                <a:solidFill>
                  <a:schemeClr val="tx1"/>
                </a:solidFill>
                <a:effectLst/>
                <a:uLnTx/>
                <a:uFillTx/>
                <a:latin typeface="Maiandra GD" pitchFamily="34" charset="0"/>
                <a:ea typeface="+mn-ea"/>
                <a:cs typeface="+mn-cs"/>
              </a:rPr>
              <a:t>monomodo</a:t>
            </a: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 también admite la fibra </a:t>
            </a:r>
            <a:r>
              <a:rPr kumimoji="0" lang="es-ES" sz="2800" b="0" i="0" u="none" strike="noStrike" kern="1200" cap="none" spc="0" normalizeH="0" baseline="0" noProof="0" dirty="0" err="1" smtClean="0">
                <a:ln>
                  <a:noFill/>
                </a:ln>
                <a:solidFill>
                  <a:schemeClr val="tx1"/>
                </a:solidFill>
                <a:effectLst/>
                <a:uLnTx/>
                <a:uFillTx/>
                <a:latin typeface="Maiandra GD" pitchFamily="34" charset="0"/>
                <a:ea typeface="+mn-ea"/>
                <a:cs typeface="+mn-cs"/>
              </a:rPr>
              <a:t>multimodo</a:t>
            </a:r>
            <a:r>
              <a:rPr kumimoji="0" lang="es-ES" sz="2800" b="0" i="0" u="none" strike="noStrike" kern="1200" cap="none" spc="0" normalizeH="0" baseline="0" noProof="0" dirty="0" smtClean="0">
                <a:ln>
                  <a:noFill/>
                </a:ln>
                <a:solidFill>
                  <a:schemeClr val="tx1"/>
                </a:solidFill>
                <a:effectLst/>
                <a:uLnTx/>
                <a:uFillTx/>
                <a:latin typeface="Maiandra GD" pitchFamily="34" charset="0"/>
                <a:ea typeface="+mn-ea"/>
                <a:cs typeface="+mn-cs"/>
              </a:rPr>
              <a:t>. </a:t>
            </a:r>
            <a:endParaRPr kumimoji="0" lang="es-ES" sz="2800" b="0" i="0" u="none" strike="noStrike" kern="1200" cap="none" spc="0" normalizeH="0" baseline="0" noProof="0" dirty="0">
              <a:ln>
                <a:noFill/>
              </a:ln>
              <a:solidFill>
                <a:schemeClr val="tx1"/>
              </a:solidFill>
              <a:effectLst/>
              <a:uLnTx/>
              <a:uFillTx/>
              <a:latin typeface="Maiandra GD" pitchFamily="34" charset="0"/>
              <a:ea typeface="+mn-ea"/>
              <a:cs typeface="+mn-cs"/>
            </a:endParaRPr>
          </a:p>
        </p:txBody>
      </p:sp>
      <p:pic>
        <p:nvPicPr>
          <p:cNvPr id="3" name="Picture 3"/>
          <p:cNvPicPr>
            <a:picLocks noChangeAspect="1" noChangeArrowheads="1"/>
          </p:cNvPicPr>
          <p:nvPr/>
        </p:nvPicPr>
        <p:blipFill>
          <a:blip r:embed="rId2"/>
          <a:srcRect/>
          <a:stretch>
            <a:fillRect/>
          </a:stretch>
        </p:blipFill>
        <p:spPr bwMode="auto">
          <a:xfrm>
            <a:off x="2143108" y="2927639"/>
            <a:ext cx="5000624" cy="3787509"/>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8E9EA971-267B-4C68-8D7F-AE83A1F219EA}" type="slidenum">
              <a:rPr lang="es-ES" smtClean="0"/>
              <a:pPr/>
              <a:t>30</a:t>
            </a:fld>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9EA971-267B-4C68-8D7F-AE83A1F219EA}" type="slidenum">
              <a:rPr lang="es-ES" smtClean="0"/>
              <a:pPr/>
              <a:t>31</a:t>
            </a:fld>
            <a:endParaRPr lang="es-ES"/>
          </a:p>
        </p:txBody>
      </p:sp>
      <p:sp>
        <p:nvSpPr>
          <p:cNvPr id="3" name="2 Marcador de contenido"/>
          <p:cNvSpPr>
            <a:spLocks noGrp="1"/>
          </p:cNvSpPr>
          <p:nvPr>
            <p:ph sz="quarter" idx="1"/>
          </p:nvPr>
        </p:nvSpPr>
        <p:spPr>
          <a:xfrm>
            <a:off x="214282" y="214290"/>
            <a:ext cx="8715436" cy="6286544"/>
          </a:xfrm>
        </p:spPr>
        <p:txBody>
          <a:bodyPr>
            <a:noAutofit/>
          </a:bodyPr>
          <a:lstStyle/>
          <a:p>
            <a:pPr lvl="0" algn="just">
              <a:lnSpc>
                <a:spcPct val="170000"/>
              </a:lnSpc>
              <a:buClr>
                <a:schemeClr val="accent1"/>
              </a:buClr>
              <a:buSzPct val="80000"/>
              <a:buFont typeface="Wingdings" pitchFamily="2" charset="2"/>
              <a:buChar char="q"/>
            </a:pPr>
            <a:r>
              <a:rPr lang="es-ES" sz="2800" b="1" dirty="0" smtClean="0">
                <a:solidFill>
                  <a:schemeClr val="accent1"/>
                </a:solidFill>
                <a:latin typeface="Maiandra GD" pitchFamily="34" charset="0"/>
              </a:rPr>
              <a:t> Comunicación por satélite</a:t>
            </a:r>
          </a:p>
          <a:p>
            <a:pPr lvl="0" algn="just">
              <a:lnSpc>
                <a:spcPct val="170000"/>
              </a:lnSpc>
              <a:buNone/>
            </a:pPr>
            <a:r>
              <a:rPr lang="es-ES" sz="1600" dirty="0" smtClean="0">
                <a:latin typeface="Maiandra GD" pitchFamily="34" charset="0"/>
              </a:rPr>
              <a:t>	</a:t>
            </a:r>
            <a:r>
              <a:rPr lang="es-ES" sz="2000" dirty="0" smtClean="0">
                <a:latin typeface="Maiandra GD" pitchFamily="34" charset="0"/>
              </a:rPr>
              <a:t>En las </a:t>
            </a:r>
            <a:r>
              <a:rPr lang="es-ES" sz="2000" b="1" dirty="0" smtClean="0">
                <a:latin typeface="Maiandra GD" pitchFamily="34" charset="0"/>
              </a:rPr>
              <a:t>comunicaciones por satélite</a:t>
            </a:r>
            <a:r>
              <a:rPr lang="es-ES" sz="2000" dirty="0" smtClean="0">
                <a:latin typeface="Maiandra GD" pitchFamily="34" charset="0"/>
              </a:rPr>
              <a:t>, las ondas electromagnéticas se transmiten gracias a la presencia en el espacio de satélites artificiales situados en órbita alrededor de la Tierra.</a:t>
            </a:r>
            <a:endParaRPr lang="es-ES" sz="2000" dirty="0" smtClean="0">
              <a:solidFill>
                <a:schemeClr val="accent1"/>
              </a:solidFill>
              <a:latin typeface="Maiandra GD" pitchFamily="34" charset="0"/>
            </a:endParaRPr>
          </a:p>
          <a:p>
            <a:pPr lvl="0" algn="just">
              <a:lnSpc>
                <a:spcPct val="170000"/>
              </a:lnSpc>
              <a:buNone/>
            </a:pPr>
            <a:r>
              <a:rPr lang="es-ES" sz="2000" dirty="0" smtClean="0">
                <a:solidFill>
                  <a:schemeClr val="accent1"/>
                </a:solidFill>
                <a:latin typeface="Maiandra GD" pitchFamily="34" charset="0"/>
              </a:rPr>
              <a:t>	</a:t>
            </a:r>
            <a:r>
              <a:rPr lang="es-ES" sz="2000" dirty="0" smtClean="0">
                <a:latin typeface="Maiandra GD" pitchFamily="34" charset="0"/>
              </a:rPr>
              <a:t>Los satélites son puestos en órbita mediante cohetes espaciales que los sitúan circundando la Tierra a distancias relativamente cercanas fuera de la atmósfera. </a:t>
            </a:r>
          </a:p>
          <a:p>
            <a:pPr lvl="0" algn="just">
              <a:lnSpc>
                <a:spcPct val="170000"/>
              </a:lnSpc>
              <a:buNone/>
            </a:pPr>
            <a:r>
              <a:rPr lang="es-ES" sz="2000" dirty="0" smtClean="0">
                <a:latin typeface="Maiandra GD" pitchFamily="34" charset="0"/>
              </a:rPr>
              <a:t>	Algunos de los tipos de satélites según sus órbitas son:</a:t>
            </a:r>
          </a:p>
          <a:p>
            <a:pPr lvl="1" algn="just">
              <a:lnSpc>
                <a:spcPct val="170000"/>
              </a:lnSpc>
              <a:buClr>
                <a:schemeClr val="accent1"/>
              </a:buClr>
              <a:buFont typeface="Wingdings" pitchFamily="2" charset="2"/>
              <a:buChar char="q"/>
            </a:pPr>
            <a:r>
              <a:rPr lang="es-ES" sz="1600" dirty="0" smtClean="0">
                <a:latin typeface="Maiandra GD" pitchFamily="34" charset="0"/>
              </a:rPr>
              <a:t>Satélites </a:t>
            </a:r>
            <a:r>
              <a:rPr lang="es-ES" sz="1600" b="1" dirty="0" smtClean="0">
                <a:solidFill>
                  <a:srgbClr val="FF0000"/>
                </a:solidFill>
                <a:latin typeface="Maiandra GD" pitchFamily="34" charset="0"/>
              </a:rPr>
              <a:t>LEO</a:t>
            </a:r>
            <a:r>
              <a:rPr lang="es-ES" sz="1600" dirty="0" smtClean="0">
                <a:latin typeface="Maiandra GD" pitchFamily="34" charset="0"/>
              </a:rPr>
              <a:t> (</a:t>
            </a:r>
            <a:r>
              <a:rPr lang="es-ES" sz="1600" i="1" dirty="0" err="1" smtClean="0">
                <a:latin typeface="Maiandra GD" pitchFamily="34" charset="0"/>
              </a:rPr>
              <a:t>Low</a:t>
            </a:r>
            <a:r>
              <a:rPr lang="es-ES" sz="1600" i="1" dirty="0" smtClean="0">
                <a:latin typeface="Maiandra GD" pitchFamily="34" charset="0"/>
              </a:rPr>
              <a:t> </a:t>
            </a:r>
            <a:r>
              <a:rPr lang="es-ES" sz="1600" i="1" dirty="0" err="1" smtClean="0">
                <a:latin typeface="Maiandra GD" pitchFamily="34" charset="0"/>
              </a:rPr>
              <a:t>Earth</a:t>
            </a:r>
            <a:r>
              <a:rPr lang="es-ES" sz="1600" i="1" dirty="0" smtClean="0">
                <a:latin typeface="Maiandra GD" pitchFamily="34" charset="0"/>
              </a:rPr>
              <a:t> </a:t>
            </a:r>
            <a:r>
              <a:rPr lang="es-ES" sz="1600" i="1" dirty="0" err="1" smtClean="0">
                <a:latin typeface="Maiandra GD" pitchFamily="34" charset="0"/>
              </a:rPr>
              <a:t>Orbit</a:t>
            </a:r>
            <a:r>
              <a:rPr lang="es-ES" sz="1600" dirty="0" smtClean="0">
                <a:latin typeface="Maiandra GD" pitchFamily="34" charset="0"/>
              </a:rPr>
              <a:t>, que significa órbitas bajas) Orbitan la Tierra a una distancia de 160-2000 km y su velocidad les permite dar una vuelta al mundo en 90 minutos. Se usan para proporcionar datos geológicos sobre movimiento de placas terrestres y para la industria de la telefonía satélite.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p:cNvPicPr>
            <a:picLocks noChangeAspect="1" noChangeArrowheads="1"/>
          </p:cNvPicPr>
          <p:nvPr/>
        </p:nvPicPr>
        <p:blipFill>
          <a:blip r:embed="rId3"/>
          <a:srcRect/>
          <a:stretch>
            <a:fillRect/>
          </a:stretch>
        </p:blipFill>
        <p:spPr bwMode="auto">
          <a:xfrm>
            <a:off x="2571736" y="575784"/>
            <a:ext cx="5429288" cy="3924786"/>
          </a:xfrm>
          <a:prstGeom prst="rect">
            <a:avLst/>
          </a:prstGeom>
          <a:noFill/>
          <a:ln w="9525">
            <a:noFill/>
            <a:miter lim="800000"/>
            <a:headEnd/>
            <a:tailEnd/>
          </a:ln>
          <a:effectLst/>
        </p:spPr>
      </p:pic>
      <p:pic>
        <p:nvPicPr>
          <p:cNvPr id="25602" name="Picture 2"/>
          <p:cNvPicPr>
            <a:picLocks noChangeAspect="1" noChangeArrowheads="1"/>
          </p:cNvPicPr>
          <p:nvPr/>
        </p:nvPicPr>
        <p:blipFill>
          <a:blip r:embed="rId4"/>
          <a:srcRect/>
          <a:stretch>
            <a:fillRect/>
          </a:stretch>
        </p:blipFill>
        <p:spPr bwMode="auto">
          <a:xfrm>
            <a:off x="5762651" y="4452058"/>
            <a:ext cx="3095629" cy="2120214"/>
          </a:xfrm>
          <a:prstGeom prst="rect">
            <a:avLst/>
          </a:prstGeom>
          <a:noFill/>
          <a:ln w="9525">
            <a:noFill/>
            <a:miter lim="800000"/>
            <a:headEnd/>
            <a:tailEnd/>
          </a:ln>
          <a:effectLst/>
        </p:spPr>
      </p:pic>
      <p:sp>
        <p:nvSpPr>
          <p:cNvPr id="6" name="5 Marcador de número de diapositiva"/>
          <p:cNvSpPr>
            <a:spLocks noGrp="1"/>
          </p:cNvSpPr>
          <p:nvPr>
            <p:ph type="sldNum" sz="quarter" idx="12"/>
          </p:nvPr>
        </p:nvSpPr>
        <p:spPr/>
        <p:txBody>
          <a:bodyPr/>
          <a:lstStyle/>
          <a:p>
            <a:fld id="{8E9EA971-267B-4C68-8D7F-AE83A1F219EA}" type="slidenum">
              <a:rPr lang="es-ES" smtClean="0"/>
              <a:pPr/>
              <a:t>32</a:t>
            </a:fld>
            <a:endParaRPr lang="es-ES"/>
          </a:p>
        </p:txBody>
      </p:sp>
      <p:sp>
        <p:nvSpPr>
          <p:cNvPr id="3" name="2 Marcador de contenido"/>
          <p:cNvSpPr>
            <a:spLocks noGrp="1"/>
          </p:cNvSpPr>
          <p:nvPr>
            <p:ph sz="quarter" idx="1"/>
          </p:nvPr>
        </p:nvSpPr>
        <p:spPr>
          <a:xfrm>
            <a:off x="285720" y="285728"/>
            <a:ext cx="8572560" cy="6286544"/>
          </a:xfrm>
        </p:spPr>
        <p:txBody>
          <a:bodyPr>
            <a:noAutofit/>
          </a:bodyPr>
          <a:lstStyle/>
          <a:p>
            <a:pPr lvl="1" algn="just">
              <a:lnSpc>
                <a:spcPct val="150000"/>
              </a:lnSpc>
              <a:buClr>
                <a:schemeClr val="accent1"/>
              </a:buClr>
              <a:buFont typeface="Wingdings" pitchFamily="2" charset="2"/>
              <a:buChar char="q"/>
            </a:pPr>
            <a:r>
              <a:rPr lang="es-ES" sz="1800" dirty="0" smtClean="0">
                <a:latin typeface="Maiandra GD" pitchFamily="34" charset="0"/>
              </a:rPr>
              <a:t>Satélites </a:t>
            </a:r>
            <a:r>
              <a:rPr lang="es-ES" sz="1800" b="1" dirty="0" smtClean="0">
                <a:solidFill>
                  <a:srgbClr val="FF0000"/>
                </a:solidFill>
                <a:latin typeface="Maiandra GD" pitchFamily="34" charset="0"/>
              </a:rPr>
              <a:t>GEO</a:t>
            </a:r>
            <a:r>
              <a:rPr lang="es-ES" sz="1800" dirty="0" smtClean="0">
                <a:latin typeface="Maiandra GD" pitchFamily="34" charset="0"/>
              </a:rPr>
              <a:t>. Tienen una velocidad de traslación igual a la velocidad de rotación de la Tierra, lo que supone que se encuentren suspendidos sobre un mismo punto del globo terrestre. Por eso se llaman satélites </a:t>
            </a:r>
            <a:r>
              <a:rPr lang="es-ES" sz="1800" b="1" dirty="0" smtClean="0">
                <a:latin typeface="Maiandra GD" pitchFamily="34" charset="0"/>
              </a:rPr>
              <a:t>geoestacionarios</a:t>
            </a:r>
            <a:r>
              <a:rPr lang="es-ES" sz="1800" dirty="0" smtClean="0">
                <a:latin typeface="Maiandra GD" pitchFamily="34" charset="0"/>
              </a:rPr>
              <a:t>. Para que la Tierra y el satélite igualen sus velocidades es necesario que este último se encuentre a una distancia fija de 35.800 km sobre el ecuador. </a:t>
            </a:r>
          </a:p>
          <a:p>
            <a:pPr lvl="2" algn="just">
              <a:lnSpc>
                <a:spcPct val="150000"/>
              </a:lnSpc>
              <a:buClr>
                <a:schemeClr val="accent1"/>
              </a:buClr>
              <a:buFont typeface="Wingdings" pitchFamily="2" charset="2"/>
              <a:buChar char="q"/>
            </a:pPr>
            <a:r>
              <a:rPr lang="es-ES" sz="1800" dirty="0" smtClean="0">
                <a:latin typeface="Maiandra GD" pitchFamily="34" charset="0"/>
              </a:rPr>
              <a:t>Usos:</a:t>
            </a:r>
          </a:p>
          <a:p>
            <a:pPr lvl="3" algn="just">
              <a:lnSpc>
                <a:spcPct val="150000"/>
              </a:lnSpc>
              <a:buClr>
                <a:schemeClr val="accent1"/>
              </a:buClr>
              <a:buFont typeface="Wingdings" pitchFamily="2" charset="2"/>
              <a:buChar char="q"/>
            </a:pPr>
            <a:r>
              <a:rPr lang="es-ES" sz="1800" dirty="0" smtClean="0">
                <a:latin typeface="Maiandra GD" pitchFamily="34" charset="0"/>
              </a:rPr>
              <a:t>A emisiones de televisión y de telefonía, </a:t>
            </a:r>
          </a:p>
          <a:p>
            <a:pPr lvl="3" algn="just">
              <a:lnSpc>
                <a:spcPct val="150000"/>
              </a:lnSpc>
              <a:buClr>
                <a:schemeClr val="accent1"/>
              </a:buClr>
              <a:buFont typeface="Wingdings" pitchFamily="2" charset="2"/>
              <a:buChar char="q"/>
            </a:pPr>
            <a:r>
              <a:rPr lang="es-ES" sz="1800" dirty="0" smtClean="0">
                <a:latin typeface="Maiandra GD" pitchFamily="34" charset="0"/>
              </a:rPr>
              <a:t>a la transmisión de datos a larga distancia, </a:t>
            </a:r>
          </a:p>
          <a:p>
            <a:pPr lvl="3" algn="just">
              <a:lnSpc>
                <a:spcPct val="150000"/>
              </a:lnSpc>
              <a:buClr>
                <a:schemeClr val="accent1"/>
              </a:buClr>
              <a:buFont typeface="Wingdings" pitchFamily="2" charset="2"/>
              <a:buChar char="q"/>
            </a:pPr>
            <a:r>
              <a:rPr lang="es-ES" sz="1800" dirty="0" smtClean="0">
                <a:latin typeface="Maiandra GD" pitchFamily="34" charset="0"/>
              </a:rPr>
              <a:t>a la detección y difusión de datos meteorológicos.</a:t>
            </a:r>
          </a:p>
          <a:p>
            <a:pPr algn="just">
              <a:lnSpc>
                <a:spcPct val="150000"/>
              </a:lnSpc>
            </a:pPr>
            <a:endParaRPr lang="es-ES" sz="2000" dirty="0"/>
          </a:p>
        </p:txBody>
      </p:sp>
      <p:pic>
        <p:nvPicPr>
          <p:cNvPr id="25603" name="Picture 3"/>
          <p:cNvPicPr>
            <a:picLocks noChangeAspect="1" noChangeArrowheads="1"/>
          </p:cNvPicPr>
          <p:nvPr/>
        </p:nvPicPr>
        <p:blipFill>
          <a:blip r:embed="rId5"/>
          <a:srcRect/>
          <a:stretch>
            <a:fillRect/>
          </a:stretch>
        </p:blipFill>
        <p:spPr bwMode="auto">
          <a:xfrm>
            <a:off x="285720" y="4857760"/>
            <a:ext cx="1762129" cy="17621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9EA971-267B-4C68-8D7F-AE83A1F219EA}" type="slidenum">
              <a:rPr lang="es-ES" smtClean="0"/>
              <a:pPr/>
              <a:t>33</a:t>
            </a:fld>
            <a:endParaRPr lang="es-ES"/>
          </a:p>
        </p:txBody>
      </p:sp>
      <p:sp>
        <p:nvSpPr>
          <p:cNvPr id="3" name="2 Marcador de contenido"/>
          <p:cNvSpPr>
            <a:spLocks noGrp="1"/>
          </p:cNvSpPr>
          <p:nvPr>
            <p:ph sz="quarter" idx="1"/>
          </p:nvPr>
        </p:nvSpPr>
        <p:spPr>
          <a:xfrm>
            <a:off x="214282" y="214290"/>
            <a:ext cx="8643998" cy="6357982"/>
          </a:xfrm>
        </p:spPr>
        <p:txBody>
          <a:bodyPr>
            <a:normAutofit/>
          </a:bodyPr>
          <a:lstStyle/>
          <a:p>
            <a:pPr>
              <a:buClr>
                <a:schemeClr val="accent1"/>
              </a:buClr>
              <a:buSzPct val="80000"/>
              <a:buFont typeface="Wingdings" pitchFamily="2" charset="2"/>
              <a:buChar char="q"/>
            </a:pPr>
            <a:r>
              <a:rPr lang="es-MX" dirty="0" smtClean="0"/>
              <a:t> </a:t>
            </a:r>
            <a:r>
              <a:rPr lang="es-MX" dirty="0" smtClean="0">
                <a:solidFill>
                  <a:schemeClr val="accent1"/>
                </a:solidFill>
                <a:latin typeface="Maiandra GD" pitchFamily="34" charset="0"/>
              </a:rPr>
              <a:t>Microondas</a:t>
            </a:r>
          </a:p>
          <a:p>
            <a:pPr algn="just">
              <a:lnSpc>
                <a:spcPct val="150000"/>
              </a:lnSpc>
              <a:buClr>
                <a:schemeClr val="accent1"/>
              </a:buClr>
              <a:buSzPct val="80000"/>
              <a:buNone/>
            </a:pPr>
            <a:r>
              <a:rPr lang="es-ES" sz="2000" dirty="0" smtClean="0"/>
              <a:t>	</a:t>
            </a:r>
            <a:r>
              <a:rPr lang="es-ES" sz="2000" dirty="0" smtClean="0">
                <a:latin typeface="Maiandra GD" pitchFamily="34" charset="0"/>
              </a:rPr>
              <a:t>Básicamente un enlace vía microondas consiste en tres componentes fundamentales: </a:t>
            </a:r>
          </a:p>
          <a:p>
            <a:pPr lvl="1" algn="just">
              <a:lnSpc>
                <a:spcPct val="150000"/>
              </a:lnSpc>
              <a:buClr>
                <a:schemeClr val="accent1"/>
              </a:buClr>
              <a:buSzPct val="80000"/>
              <a:buFont typeface="Wingdings" pitchFamily="2" charset="2"/>
              <a:buChar char="q"/>
            </a:pPr>
            <a:r>
              <a:rPr lang="es-ES" sz="1800" dirty="0" smtClean="0">
                <a:latin typeface="Maiandra GD" pitchFamily="34" charset="0"/>
              </a:rPr>
              <a:t>Transmisor </a:t>
            </a:r>
            <a:r>
              <a:rPr lang="es-ES" sz="1800" dirty="0" smtClean="0">
                <a:latin typeface="Maiandra GD" pitchFamily="34" charset="0"/>
                <a:sym typeface="Wingdings" pitchFamily="2" charset="2"/>
              </a:rPr>
              <a:t></a:t>
            </a:r>
            <a:r>
              <a:rPr lang="es-ES" sz="1800" dirty="0" smtClean="0">
                <a:latin typeface="Maiandra GD" pitchFamily="34" charset="0"/>
              </a:rPr>
              <a:t> responsable de modular una señal digital a la frecuencia utilizada para transmitir.</a:t>
            </a:r>
          </a:p>
          <a:p>
            <a:pPr lvl="1" algn="just">
              <a:lnSpc>
                <a:spcPct val="150000"/>
              </a:lnSpc>
              <a:buClr>
                <a:schemeClr val="accent1"/>
              </a:buClr>
              <a:buSzPct val="80000"/>
              <a:buFont typeface="Wingdings" pitchFamily="2" charset="2"/>
              <a:buChar char="q"/>
            </a:pPr>
            <a:r>
              <a:rPr lang="es-ES" sz="1800" dirty="0" smtClean="0">
                <a:latin typeface="Maiandra GD" pitchFamily="34" charset="0"/>
              </a:rPr>
              <a:t>Receptor  </a:t>
            </a:r>
            <a:r>
              <a:rPr lang="es-ES" sz="1800" dirty="0" smtClean="0">
                <a:latin typeface="Maiandra GD" pitchFamily="34" charset="0"/>
                <a:sym typeface="Wingdings" pitchFamily="2" charset="2"/>
              </a:rPr>
              <a:t> </a:t>
            </a:r>
            <a:r>
              <a:rPr lang="es-ES" sz="1800" dirty="0" smtClean="0">
                <a:latin typeface="Maiandra GD" pitchFamily="34" charset="0"/>
              </a:rPr>
              <a:t>es el encargado de capturar la señal transmitida y llevarla de nuevo a señal digital.</a:t>
            </a:r>
          </a:p>
          <a:p>
            <a:pPr lvl="1" algn="just">
              <a:lnSpc>
                <a:spcPct val="150000"/>
              </a:lnSpc>
              <a:buClr>
                <a:schemeClr val="accent1"/>
              </a:buClr>
              <a:buSzPct val="80000"/>
              <a:buFont typeface="Wingdings" pitchFamily="2" charset="2"/>
              <a:buChar char="q"/>
            </a:pPr>
            <a:r>
              <a:rPr lang="es-ES" sz="1800" dirty="0" smtClean="0">
                <a:latin typeface="Maiandra GD" pitchFamily="34" charset="0"/>
              </a:rPr>
              <a:t>Canal Aéreo </a:t>
            </a:r>
            <a:r>
              <a:rPr lang="es-ES" sz="1800" dirty="0" smtClean="0">
                <a:latin typeface="Maiandra GD" pitchFamily="34" charset="0"/>
                <a:sym typeface="Wingdings" pitchFamily="2" charset="2"/>
              </a:rPr>
              <a:t></a:t>
            </a:r>
            <a:r>
              <a:rPr lang="es-ES" sz="1800" dirty="0" smtClean="0">
                <a:latin typeface="Maiandra GD" pitchFamily="34" charset="0"/>
              </a:rPr>
              <a:t> representa un camino abierto entre el transmisor y el receptor.</a:t>
            </a:r>
          </a:p>
          <a:p>
            <a:pPr algn="just">
              <a:lnSpc>
                <a:spcPct val="150000"/>
              </a:lnSpc>
              <a:buClr>
                <a:schemeClr val="accent1"/>
              </a:buClr>
              <a:buSzPct val="80000"/>
              <a:buNone/>
            </a:pPr>
            <a:endParaRPr lang="es-ES" sz="2000" dirty="0" smtClean="0">
              <a:latin typeface="Maiandra GD" pitchFamily="34" charset="0"/>
            </a:endParaRPr>
          </a:p>
          <a:p>
            <a:pPr>
              <a:buClr>
                <a:schemeClr val="accent1"/>
              </a:buClr>
              <a:buSzPct val="80000"/>
              <a:buNone/>
            </a:pPr>
            <a:endParaRPr lang="es-ES" dirty="0">
              <a:solidFill>
                <a:schemeClr val="accent1"/>
              </a:solidFill>
              <a:latin typeface="Maiandra GD" pitchFamily="34" charset="0"/>
            </a:endParaRPr>
          </a:p>
        </p:txBody>
      </p:sp>
      <p:pic>
        <p:nvPicPr>
          <p:cNvPr id="26626" name="Picture 2"/>
          <p:cNvPicPr>
            <a:picLocks noChangeAspect="1" noChangeArrowheads="1"/>
          </p:cNvPicPr>
          <p:nvPr/>
        </p:nvPicPr>
        <p:blipFill>
          <a:blip r:embed="rId2"/>
          <a:srcRect/>
          <a:stretch>
            <a:fillRect/>
          </a:stretch>
        </p:blipFill>
        <p:spPr bwMode="auto">
          <a:xfrm>
            <a:off x="2357422" y="4071942"/>
            <a:ext cx="4667250" cy="249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9EA971-267B-4C68-8D7F-AE83A1F219EA}" type="slidenum">
              <a:rPr lang="es-ES" smtClean="0"/>
              <a:pPr/>
              <a:t>34</a:t>
            </a:fld>
            <a:endParaRPr lang="es-ES"/>
          </a:p>
        </p:txBody>
      </p:sp>
      <p:sp>
        <p:nvSpPr>
          <p:cNvPr id="3" name="2 Marcador de contenido"/>
          <p:cNvSpPr>
            <a:spLocks noGrp="1"/>
          </p:cNvSpPr>
          <p:nvPr>
            <p:ph sz="quarter" idx="1"/>
          </p:nvPr>
        </p:nvSpPr>
        <p:spPr>
          <a:xfrm>
            <a:off x="214282" y="285728"/>
            <a:ext cx="8643998" cy="6286544"/>
          </a:xfrm>
        </p:spPr>
        <p:txBody>
          <a:bodyPr>
            <a:normAutofit fontScale="55000" lnSpcReduction="20000"/>
          </a:bodyPr>
          <a:lstStyle/>
          <a:p>
            <a:pPr algn="just">
              <a:lnSpc>
                <a:spcPct val="170000"/>
              </a:lnSpc>
              <a:buClr>
                <a:schemeClr val="accent1"/>
              </a:buClr>
              <a:buSzPct val="80000"/>
              <a:buFont typeface="Wingdings" pitchFamily="2" charset="2"/>
              <a:buChar char="q"/>
            </a:pPr>
            <a:r>
              <a:rPr lang="es-MX" sz="5800" dirty="0" smtClean="0">
                <a:solidFill>
                  <a:schemeClr val="accent1"/>
                </a:solidFill>
                <a:latin typeface="Maiandra GD" pitchFamily="34" charset="0"/>
              </a:rPr>
              <a:t>Ondas de radio</a:t>
            </a:r>
          </a:p>
          <a:p>
            <a:pPr algn="just">
              <a:lnSpc>
                <a:spcPct val="170000"/>
              </a:lnSpc>
              <a:buNone/>
            </a:pPr>
            <a:r>
              <a:rPr lang="es-ES" dirty="0" smtClean="0">
                <a:latin typeface="Maiandra GD" pitchFamily="34" charset="0"/>
              </a:rPr>
              <a:t>	Las ondas de radio son fáciles de generar, pueden viajar distancias largas y penetrar edificios sin problemas, de modo que se utilizan mucho en la comunicación, tanto de interiores como de exteriores. Las ondas de radio también son omnidireccionales, es decir, viajan en todas las direcciones desde la fuente, por lo cual el transmisor y el receptor no tienen que alinearse físicamente.</a:t>
            </a:r>
          </a:p>
          <a:p>
            <a:pPr algn="just">
              <a:lnSpc>
                <a:spcPct val="170000"/>
              </a:lnSpc>
            </a:pPr>
            <a:r>
              <a:rPr lang="es-ES" dirty="0" smtClean="0">
                <a:latin typeface="Maiandra GD" pitchFamily="34" charset="0"/>
              </a:rPr>
              <a:t> </a:t>
            </a:r>
            <a:br>
              <a:rPr lang="es-ES" dirty="0" smtClean="0">
                <a:latin typeface="Maiandra GD" pitchFamily="34" charset="0"/>
              </a:rPr>
            </a:br>
            <a:r>
              <a:rPr lang="es-ES" dirty="0" smtClean="0">
                <a:latin typeface="Maiandra GD" pitchFamily="34" charset="0"/>
              </a:rPr>
              <a:t>Las propiedades de las ondas de radio dependen de la frecuencia. </a:t>
            </a:r>
          </a:p>
          <a:p>
            <a:pPr lvl="1" algn="just">
              <a:lnSpc>
                <a:spcPct val="170000"/>
              </a:lnSpc>
              <a:buFont typeface="Wingdings" pitchFamily="2" charset="2"/>
              <a:buChar char="§"/>
            </a:pPr>
            <a:r>
              <a:rPr lang="es-ES" dirty="0" smtClean="0">
                <a:latin typeface="Maiandra GD" pitchFamily="34" charset="0"/>
              </a:rPr>
              <a:t>A bajas frecuencias, las ondas de radio cruzan bien los obstáculos, pero la potencia se reduce drásticamente con la distancia a la fuente. </a:t>
            </a:r>
          </a:p>
          <a:p>
            <a:pPr lvl="1" algn="just">
              <a:lnSpc>
                <a:spcPct val="170000"/>
              </a:lnSpc>
              <a:buFont typeface="Wingdings" pitchFamily="2" charset="2"/>
              <a:buChar char="§"/>
            </a:pPr>
            <a:r>
              <a:rPr lang="es-ES" dirty="0" smtClean="0">
                <a:latin typeface="Maiandra GD" pitchFamily="34" charset="0"/>
              </a:rPr>
              <a:t>A frecuencias altas, las ondas de radio tienden a viajar en línea recta y a rebotar en los obstáculos. También son absorbidas por la lluvia. Todas las ondas de radio están sujetas a interferencia por los motores y equipos eléctricos.</a:t>
            </a:r>
          </a:p>
          <a:p>
            <a:pPr algn="just">
              <a:lnSpc>
                <a:spcPct val="170000"/>
              </a:lnSpc>
            </a:pPr>
            <a:endParaRPr lang="es-MX" dirty="0" smtClean="0">
              <a:latin typeface="Maiandra GD" pitchFamily="34" charset="0"/>
            </a:endParaRPr>
          </a:p>
          <a:p>
            <a:pPr algn="just">
              <a:lnSpc>
                <a:spcPct val="170000"/>
              </a:lnSpc>
            </a:pPr>
            <a:endParaRPr lang="es-ES" dirty="0">
              <a:latin typeface="Maiandra GD" pitchFamily="34" charset="0"/>
            </a:endParaRPr>
          </a:p>
        </p:txBody>
      </p:sp>
      <p:pic>
        <p:nvPicPr>
          <p:cNvPr id="27650" name="Picture 2"/>
          <p:cNvPicPr>
            <a:picLocks noChangeAspect="1" noChangeArrowheads="1"/>
          </p:cNvPicPr>
          <p:nvPr/>
        </p:nvPicPr>
        <p:blipFill>
          <a:blip r:embed="rId2"/>
          <a:srcRect/>
          <a:stretch>
            <a:fillRect/>
          </a:stretch>
        </p:blipFill>
        <p:spPr bwMode="auto">
          <a:xfrm>
            <a:off x="6572264" y="214290"/>
            <a:ext cx="1274525" cy="838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question_mark3.jpg"/>
          <p:cNvPicPr>
            <a:picLocks noChangeAspect="1"/>
          </p:cNvPicPr>
          <p:nvPr/>
        </p:nvPicPr>
        <p:blipFill>
          <a:blip r:embed="rId2"/>
          <a:stretch>
            <a:fillRect/>
          </a:stretch>
        </p:blipFill>
        <p:spPr>
          <a:xfrm>
            <a:off x="357158" y="785794"/>
            <a:ext cx="736992" cy="775781"/>
          </a:xfrm>
          <a:prstGeom prst="rect">
            <a:avLst/>
          </a:prstGeom>
        </p:spPr>
      </p:pic>
      <p:sp>
        <p:nvSpPr>
          <p:cNvPr id="2" name="1 Título"/>
          <p:cNvSpPr>
            <a:spLocks noGrp="1"/>
          </p:cNvSpPr>
          <p:nvPr>
            <p:ph type="title"/>
          </p:nvPr>
        </p:nvSpPr>
        <p:spPr>
          <a:xfrm>
            <a:off x="-32" y="-24"/>
            <a:ext cx="8229600" cy="725470"/>
          </a:xfrm>
        </p:spPr>
        <p:txBody>
          <a:bodyPr>
            <a:normAutofit/>
          </a:bodyPr>
          <a:lstStyle/>
          <a:p>
            <a:pPr algn="l"/>
            <a:r>
              <a:rPr lang="es-MX" sz="4000" b="1" u="sng" dirty="0" smtClean="0">
                <a:solidFill>
                  <a:schemeClr val="accent1"/>
                </a:solidFill>
                <a:effectLst>
                  <a:outerShdw blurRad="38100" dist="38100" dir="2700000" algn="tl">
                    <a:srgbClr val="000000">
                      <a:alpha val="43137"/>
                    </a:srgbClr>
                  </a:outerShdw>
                </a:effectLst>
                <a:latin typeface="Maiandra GD" pitchFamily="34" charset="0"/>
              </a:rPr>
              <a:t>Núcleo de la Red</a:t>
            </a:r>
            <a:endParaRPr lang="es-ES" sz="4000" b="1" u="sng" dirty="0">
              <a:solidFill>
                <a:schemeClr val="accent1"/>
              </a:solidFill>
              <a:effectLst>
                <a:outerShdw blurRad="38100" dist="38100" dir="2700000" algn="tl">
                  <a:srgbClr val="000000">
                    <a:alpha val="43137"/>
                  </a:srgbClr>
                </a:outerShdw>
              </a:effectLst>
              <a:latin typeface="Maiandra GD" pitchFamily="34" charset="0"/>
            </a:endParaRPr>
          </a:p>
        </p:txBody>
      </p:sp>
      <p:sp>
        <p:nvSpPr>
          <p:cNvPr id="5" name="4 Marcador de número de diapositiva"/>
          <p:cNvSpPr>
            <a:spLocks noGrp="1"/>
          </p:cNvSpPr>
          <p:nvPr>
            <p:ph type="sldNum" sz="quarter" idx="12"/>
          </p:nvPr>
        </p:nvSpPr>
        <p:spPr/>
        <p:txBody>
          <a:bodyPr/>
          <a:lstStyle/>
          <a:p>
            <a:fld id="{8E9EA971-267B-4C68-8D7F-AE83A1F219EA}" type="slidenum">
              <a:rPr lang="es-ES" smtClean="0"/>
              <a:pPr/>
              <a:t>35</a:t>
            </a:fld>
            <a:endParaRPr lang="es-ES"/>
          </a:p>
        </p:txBody>
      </p:sp>
      <p:sp>
        <p:nvSpPr>
          <p:cNvPr id="3" name="2 Marcador de contenido"/>
          <p:cNvSpPr>
            <a:spLocks noGrp="1"/>
          </p:cNvSpPr>
          <p:nvPr>
            <p:ph sz="quarter" idx="1"/>
          </p:nvPr>
        </p:nvSpPr>
        <p:spPr>
          <a:xfrm>
            <a:off x="214282" y="928670"/>
            <a:ext cx="8715436" cy="5715040"/>
          </a:xfrm>
        </p:spPr>
        <p:txBody>
          <a:bodyPr>
            <a:noAutofit/>
          </a:bodyPr>
          <a:lstStyle/>
          <a:p>
            <a:pPr algn="ctr">
              <a:lnSpc>
                <a:spcPct val="170000"/>
              </a:lnSpc>
              <a:buNone/>
            </a:pPr>
            <a:r>
              <a:rPr lang="es-MX" sz="2000" dirty="0" smtClean="0">
                <a:latin typeface="Maiandra GD" pitchFamily="34" charset="0"/>
              </a:rPr>
              <a:t>¿Cómo los datos son transmitidos a través de la red?</a:t>
            </a:r>
          </a:p>
          <a:p>
            <a:pPr algn="just">
              <a:lnSpc>
                <a:spcPct val="170000"/>
              </a:lnSpc>
              <a:buNone/>
            </a:pPr>
            <a:endParaRPr lang="es-MX" sz="1400" dirty="0" smtClean="0">
              <a:latin typeface="Maiandra GD" pitchFamily="34" charset="0"/>
            </a:endParaRPr>
          </a:p>
          <a:p>
            <a:pPr algn="just">
              <a:buClr>
                <a:schemeClr val="accent1"/>
              </a:buClr>
              <a:buSzPct val="80000"/>
              <a:buFont typeface="Wingdings" pitchFamily="2" charset="2"/>
              <a:buChar char="q"/>
            </a:pPr>
            <a:r>
              <a:rPr lang="es-MX" sz="2000" b="1" dirty="0" smtClean="0">
                <a:solidFill>
                  <a:srgbClr val="FF0000"/>
                </a:solidFill>
                <a:latin typeface="Maiandra GD" pitchFamily="34" charset="0"/>
              </a:rPr>
              <a:t>Conmutación de circuitos</a:t>
            </a:r>
          </a:p>
          <a:p>
            <a:pPr algn="just">
              <a:lnSpc>
                <a:spcPct val="150000"/>
              </a:lnSpc>
              <a:buNone/>
            </a:pPr>
            <a:r>
              <a:rPr lang="es-ES" sz="1800" dirty="0" smtClean="0">
                <a:latin typeface="Maiandra GD" pitchFamily="34" charset="0"/>
              </a:rPr>
              <a:t>	Implica la existencia de un camino dedicado entre los sistemas finales. Dicho camino esta constituido por una serie de enlaces entre algunos de los nodos que conforman la red. En cada enlace físico entre nodos, se utiliza un canal lógico para cada conexión. </a:t>
            </a:r>
          </a:p>
          <a:p>
            <a:pPr algn="just">
              <a:lnSpc>
                <a:spcPct val="150000"/>
              </a:lnSpc>
              <a:buNone/>
            </a:pPr>
            <a:r>
              <a:rPr lang="es-ES" sz="1800" dirty="0" smtClean="0">
                <a:latin typeface="Maiandra GD" pitchFamily="34" charset="0"/>
              </a:rPr>
              <a:t>	Una comunicación mediante circuitos conmutados necesita de las tres siguientes etapas:</a:t>
            </a:r>
          </a:p>
          <a:p>
            <a:pPr lvl="1" algn="just">
              <a:lnSpc>
                <a:spcPct val="170000"/>
              </a:lnSpc>
              <a:buFont typeface="Wingdings" pitchFamily="2" charset="2"/>
              <a:buChar char="§"/>
            </a:pPr>
            <a:r>
              <a:rPr lang="es-ES" sz="1600" b="1" dirty="0" smtClean="0">
                <a:latin typeface="Maiandra GD" pitchFamily="34" charset="0"/>
              </a:rPr>
              <a:t>Establecimiento del circuito</a:t>
            </a:r>
          </a:p>
          <a:p>
            <a:pPr lvl="1" algn="just">
              <a:lnSpc>
                <a:spcPct val="170000"/>
              </a:lnSpc>
              <a:buNone/>
            </a:pPr>
            <a:r>
              <a:rPr lang="es-ES" sz="1600" dirty="0" smtClean="0">
                <a:latin typeface="Maiandra GD" pitchFamily="34" charset="0"/>
              </a:rPr>
              <a:t>	Se establecerá un circuito entre la estación de origen y la de destino. En esta etapa dependiendo de la tecnología utilizada se pueden establecer la capacidad del canal y el tipo de servicio.</a:t>
            </a:r>
          </a:p>
          <a:p>
            <a:pPr lvl="1" algn="just">
              <a:lnSpc>
                <a:spcPct val="170000"/>
              </a:lnSpc>
              <a:buClr>
                <a:schemeClr val="accent1"/>
              </a:buClr>
              <a:buSzPct val="80000"/>
              <a:buFont typeface="Wingdings" pitchFamily="2" charset="2"/>
              <a:buChar char="q"/>
            </a:pPr>
            <a:endParaRPr lang="es-ES" sz="1400" dirty="0">
              <a:latin typeface="Maiandra GD"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E9EA971-267B-4C68-8D7F-AE83A1F219EA}" type="slidenum">
              <a:rPr lang="es-ES" smtClean="0"/>
              <a:pPr/>
              <a:t>36</a:t>
            </a:fld>
            <a:endParaRPr lang="es-ES"/>
          </a:p>
        </p:txBody>
      </p:sp>
      <p:sp>
        <p:nvSpPr>
          <p:cNvPr id="3" name="2 Marcador de contenido"/>
          <p:cNvSpPr>
            <a:spLocks noGrp="1"/>
          </p:cNvSpPr>
          <p:nvPr>
            <p:ph sz="quarter" idx="1"/>
          </p:nvPr>
        </p:nvSpPr>
        <p:spPr>
          <a:xfrm>
            <a:off x="214282" y="214290"/>
            <a:ext cx="8643998" cy="6357982"/>
          </a:xfrm>
        </p:spPr>
        <p:txBody>
          <a:bodyPr>
            <a:normAutofit fontScale="62500" lnSpcReduction="20000"/>
          </a:bodyPr>
          <a:lstStyle/>
          <a:p>
            <a:pPr lvl="1" algn="just">
              <a:lnSpc>
                <a:spcPct val="170000"/>
              </a:lnSpc>
              <a:buFont typeface="Wingdings" pitchFamily="2" charset="2"/>
              <a:buChar char="§"/>
            </a:pPr>
            <a:r>
              <a:rPr lang="es-ES" sz="2600" b="1" dirty="0" smtClean="0">
                <a:latin typeface="Maiandra GD" pitchFamily="34" charset="0"/>
              </a:rPr>
              <a:t>Transferencia de datos</a:t>
            </a:r>
          </a:p>
          <a:p>
            <a:pPr lvl="1" algn="just">
              <a:lnSpc>
                <a:spcPct val="170000"/>
              </a:lnSpc>
              <a:buNone/>
            </a:pPr>
            <a:r>
              <a:rPr lang="es-ES" sz="2600" dirty="0" smtClean="0">
                <a:latin typeface="Maiandra GD" pitchFamily="34" charset="0"/>
              </a:rPr>
              <a:t>	Una vez que se ha establecido un circuito puede comenzar la transmisión de información. Dependiendo del tipo de redes y del tipo de servicio la transmisión será digital o analógica y el sentido de la misma será unidireccional o full </a:t>
            </a:r>
            <a:r>
              <a:rPr lang="es-ES" sz="2600" dirty="0" err="1" smtClean="0">
                <a:latin typeface="Maiandra GD" pitchFamily="34" charset="0"/>
              </a:rPr>
              <a:t>duplex</a:t>
            </a:r>
            <a:r>
              <a:rPr lang="es-ES" sz="2600" dirty="0" smtClean="0">
                <a:latin typeface="Maiandra GD" pitchFamily="34" charset="0"/>
              </a:rPr>
              <a:t>.</a:t>
            </a:r>
          </a:p>
          <a:p>
            <a:pPr lvl="1" algn="just">
              <a:lnSpc>
                <a:spcPct val="170000"/>
              </a:lnSpc>
            </a:pPr>
            <a:endParaRPr lang="es-ES" sz="2600" b="1" dirty="0" smtClean="0">
              <a:latin typeface="Maiandra GD" pitchFamily="34" charset="0"/>
            </a:endParaRPr>
          </a:p>
          <a:p>
            <a:pPr lvl="1" algn="just">
              <a:lnSpc>
                <a:spcPct val="170000"/>
              </a:lnSpc>
              <a:buFont typeface="Wingdings" pitchFamily="2" charset="2"/>
              <a:buChar char="§"/>
            </a:pPr>
            <a:r>
              <a:rPr lang="es-ES" sz="2600" b="1" dirty="0" smtClean="0">
                <a:latin typeface="Maiandra GD" pitchFamily="34" charset="0"/>
              </a:rPr>
              <a:t>Cierre del circuito</a:t>
            </a:r>
          </a:p>
          <a:p>
            <a:pPr lvl="1" algn="just">
              <a:lnSpc>
                <a:spcPct val="170000"/>
              </a:lnSpc>
              <a:buNone/>
            </a:pPr>
            <a:r>
              <a:rPr lang="es-ES" sz="2600" dirty="0" smtClean="0">
                <a:latin typeface="Maiandra GD" pitchFamily="34" charset="0"/>
              </a:rPr>
              <a:t>	Una vez que se ha transmitido todos los datos, una de las estaciones comienza la terminación de la sesión y la desconexión del circuito. Una vez liberado los recursos utilizados por el circuito pueden ser usados por otra comunicación.</a:t>
            </a:r>
          </a:p>
          <a:p>
            <a:pPr marL="457200" indent="-457200" algn="just">
              <a:lnSpc>
                <a:spcPct val="170000"/>
              </a:lnSpc>
              <a:buNone/>
            </a:pPr>
            <a:r>
              <a:rPr lang="es-ES" sz="2600" dirty="0" smtClean="0">
                <a:latin typeface="Maiandra GD" pitchFamily="34" charset="0"/>
              </a:rPr>
              <a:t>	</a:t>
            </a:r>
          </a:p>
          <a:p>
            <a:pPr marL="457200" indent="-457200" algn="just">
              <a:lnSpc>
                <a:spcPct val="170000"/>
              </a:lnSpc>
              <a:buNone/>
            </a:pPr>
            <a:r>
              <a:rPr lang="es-ES" sz="2600" dirty="0" smtClean="0">
                <a:latin typeface="Maiandra GD" pitchFamily="34" charset="0"/>
              </a:rPr>
              <a:t>	En una conmutación por circuitos, la capacidad del canal se reserva al establecer el circuito y se mantiene durante el tiempo que dure la conexión, incluso si no se transmiten datos. </a:t>
            </a:r>
          </a:p>
          <a:p>
            <a:pPr algn="just">
              <a:lnSpc>
                <a:spcPct val="170000"/>
              </a:lnSpc>
              <a:buNone/>
            </a:pPr>
            <a:r>
              <a:rPr lang="es-ES" sz="2600" dirty="0" smtClean="0">
                <a:latin typeface="Maiandra GD" pitchFamily="34" charset="0"/>
              </a:rPr>
              <a:t>	</a:t>
            </a:r>
          </a:p>
          <a:p>
            <a:pPr algn="ctr">
              <a:lnSpc>
                <a:spcPct val="170000"/>
              </a:lnSpc>
              <a:buNone/>
            </a:pPr>
            <a:endParaRPr lang="es-ES" b="1" dirty="0" smtClean="0">
              <a:latin typeface="Maiandra GD" pitchFamily="34" charset="0"/>
            </a:endParaRPr>
          </a:p>
          <a:p>
            <a:pPr algn="ctr">
              <a:lnSpc>
                <a:spcPct val="170000"/>
              </a:lnSpc>
              <a:buNone/>
            </a:pPr>
            <a:r>
              <a:rPr lang="es-ES" b="1" dirty="0" smtClean="0">
                <a:latin typeface="Maiandra GD" pitchFamily="34" charset="0"/>
              </a:rPr>
              <a:t>	¿Cuál sería un ejemplo típico que utilice este tipo de comunicación?</a:t>
            </a:r>
          </a:p>
          <a:p>
            <a:pPr algn="just">
              <a:lnSpc>
                <a:spcPct val="170000"/>
              </a:lnSpc>
              <a:buNone/>
            </a:pPr>
            <a:endParaRPr lang="es-ES" sz="2000" dirty="0" smtClean="0">
              <a:latin typeface="Maiandra GD" pitchFamily="34" charset="0"/>
            </a:endParaRPr>
          </a:p>
          <a:p>
            <a:pPr algn="just">
              <a:lnSpc>
                <a:spcPct val="170000"/>
              </a:lnSpc>
            </a:pPr>
            <a:endParaRPr lang="es-ES" dirty="0"/>
          </a:p>
        </p:txBody>
      </p:sp>
      <p:pic>
        <p:nvPicPr>
          <p:cNvPr id="4" name="3 Imagen" descr="question_mark3.jpg"/>
          <p:cNvPicPr>
            <a:picLocks noChangeAspect="1"/>
          </p:cNvPicPr>
          <p:nvPr/>
        </p:nvPicPr>
        <p:blipFill>
          <a:blip r:embed="rId2"/>
          <a:stretch>
            <a:fillRect/>
          </a:stretch>
        </p:blipFill>
        <p:spPr>
          <a:xfrm>
            <a:off x="214282" y="5653615"/>
            <a:ext cx="736992" cy="775781"/>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9EA971-267B-4C68-8D7F-AE83A1F219EA}" type="slidenum">
              <a:rPr lang="es-ES" smtClean="0"/>
              <a:pPr/>
              <a:t>37</a:t>
            </a:fld>
            <a:endParaRPr lang="es-ES"/>
          </a:p>
        </p:txBody>
      </p:sp>
      <p:sp>
        <p:nvSpPr>
          <p:cNvPr id="3" name="2 Marcador de contenido"/>
          <p:cNvSpPr>
            <a:spLocks noGrp="1"/>
          </p:cNvSpPr>
          <p:nvPr>
            <p:ph sz="quarter" idx="1"/>
          </p:nvPr>
        </p:nvSpPr>
        <p:spPr>
          <a:xfrm>
            <a:off x="214282" y="214290"/>
            <a:ext cx="8715436" cy="6357982"/>
          </a:xfrm>
        </p:spPr>
        <p:txBody>
          <a:bodyPr>
            <a:normAutofit/>
          </a:bodyPr>
          <a:lstStyle/>
          <a:p>
            <a:pPr>
              <a:lnSpc>
                <a:spcPct val="150000"/>
              </a:lnSpc>
              <a:buClr>
                <a:schemeClr val="accent1"/>
              </a:buClr>
              <a:buSzPct val="80000"/>
              <a:buNone/>
            </a:pPr>
            <a:r>
              <a:rPr lang="es-ES" sz="2000" dirty="0" smtClean="0">
                <a:latin typeface="Maiandra GD" pitchFamily="34" charset="0"/>
              </a:rPr>
              <a:t>	Los sistemas de conmutación de circuitos son ideales para comunicaciones que requieren que los datos sean transmitidos en tiempo real. </a:t>
            </a:r>
            <a:br>
              <a:rPr lang="es-ES" sz="2000" dirty="0" smtClean="0">
                <a:latin typeface="Maiandra GD" pitchFamily="34" charset="0"/>
              </a:rPr>
            </a:br>
            <a:r>
              <a:rPr lang="es-ES" sz="2000" dirty="0" smtClean="0">
                <a:latin typeface="Maiandra GD" pitchFamily="34" charset="0"/>
              </a:rPr>
              <a:t/>
            </a:r>
            <a:br>
              <a:rPr lang="es-ES" sz="2000" dirty="0" smtClean="0">
                <a:latin typeface="Maiandra GD" pitchFamily="34" charset="0"/>
              </a:rPr>
            </a:br>
            <a:r>
              <a:rPr lang="es-ES" sz="2000" dirty="0" smtClean="0">
                <a:latin typeface="Maiandra GD" pitchFamily="34" charset="0"/>
              </a:rPr>
              <a:t>Existen dos vertientes en la conmutación de circuitos:</a:t>
            </a:r>
          </a:p>
          <a:p>
            <a:pPr lvl="1">
              <a:lnSpc>
                <a:spcPct val="150000"/>
              </a:lnSpc>
              <a:buClr>
                <a:schemeClr val="accent1"/>
              </a:buClr>
              <a:buSzPct val="80000"/>
              <a:buFont typeface="Wingdings" pitchFamily="2" charset="2"/>
              <a:buChar char="q"/>
            </a:pPr>
            <a:r>
              <a:rPr lang="es-ES" sz="1800" b="1" dirty="0" smtClean="0">
                <a:solidFill>
                  <a:srgbClr val="FF0000"/>
                </a:solidFill>
                <a:latin typeface="Maiandra GD" pitchFamily="34" charset="0"/>
              </a:rPr>
              <a:t>FDM</a:t>
            </a:r>
            <a:r>
              <a:rPr lang="es-ES" sz="1800" dirty="0" smtClean="0">
                <a:latin typeface="Maiandra GD" pitchFamily="34" charset="0"/>
              </a:rPr>
              <a:t> (</a:t>
            </a:r>
            <a:r>
              <a:rPr lang="es-ES" sz="1800" dirty="0" err="1" smtClean="0">
                <a:latin typeface="Maiandra GD" pitchFamily="34" charset="0"/>
              </a:rPr>
              <a:t>Frequency</a:t>
            </a:r>
            <a:r>
              <a:rPr lang="es-ES" sz="1800" dirty="0" smtClean="0">
                <a:latin typeface="Maiandra GD" pitchFamily="34" charset="0"/>
              </a:rPr>
              <a:t> </a:t>
            </a:r>
            <a:r>
              <a:rPr lang="es-ES" sz="1800" dirty="0" err="1" smtClean="0">
                <a:latin typeface="Maiandra GD" pitchFamily="34" charset="0"/>
              </a:rPr>
              <a:t>Division</a:t>
            </a:r>
            <a:r>
              <a:rPr lang="es-ES" sz="1800" dirty="0" smtClean="0">
                <a:latin typeface="Maiandra GD" pitchFamily="34" charset="0"/>
              </a:rPr>
              <a:t> </a:t>
            </a:r>
            <a:r>
              <a:rPr lang="es-ES" sz="1800" dirty="0" err="1" smtClean="0">
                <a:latin typeface="Maiandra GD" pitchFamily="34" charset="0"/>
              </a:rPr>
              <a:t>Multiplexing</a:t>
            </a:r>
            <a:r>
              <a:rPr lang="es-ES" sz="1800" dirty="0" smtClean="0">
                <a:latin typeface="Maiandra GD" pitchFamily="34" charset="0"/>
              </a:rPr>
              <a:t>)</a:t>
            </a:r>
          </a:p>
          <a:p>
            <a:pPr lvl="1">
              <a:lnSpc>
                <a:spcPct val="150000"/>
              </a:lnSpc>
              <a:buClr>
                <a:schemeClr val="accent1"/>
              </a:buClr>
              <a:buSzPct val="80000"/>
              <a:buFont typeface="Wingdings" pitchFamily="2" charset="2"/>
              <a:buChar char="q"/>
            </a:pPr>
            <a:r>
              <a:rPr lang="es-ES" sz="1800" b="1" dirty="0" smtClean="0">
                <a:solidFill>
                  <a:srgbClr val="FF0000"/>
                </a:solidFill>
                <a:latin typeface="Maiandra GD" pitchFamily="34" charset="0"/>
              </a:rPr>
              <a:t>TDM</a:t>
            </a:r>
            <a:r>
              <a:rPr lang="es-ES" sz="1800" dirty="0" smtClean="0">
                <a:latin typeface="Maiandra GD" pitchFamily="34" charset="0"/>
              </a:rPr>
              <a:t> (Time </a:t>
            </a:r>
            <a:r>
              <a:rPr lang="es-ES" sz="1800" dirty="0" err="1" smtClean="0">
                <a:latin typeface="Maiandra GD" pitchFamily="34" charset="0"/>
              </a:rPr>
              <a:t>Division</a:t>
            </a:r>
            <a:r>
              <a:rPr lang="es-ES" sz="1800" dirty="0" smtClean="0">
                <a:latin typeface="Maiandra GD" pitchFamily="34" charset="0"/>
              </a:rPr>
              <a:t> </a:t>
            </a:r>
            <a:r>
              <a:rPr lang="es-ES" sz="1800" dirty="0" err="1" smtClean="0">
                <a:latin typeface="Maiandra GD" pitchFamily="34" charset="0"/>
              </a:rPr>
              <a:t>Multiplexing</a:t>
            </a:r>
            <a:r>
              <a:rPr lang="es-ES" sz="1800" dirty="0" smtClean="0">
                <a:latin typeface="Maiandra GD" pitchFamily="34" charset="0"/>
              </a:rPr>
              <a:t>)</a:t>
            </a:r>
            <a:endParaRPr lang="es-ES" sz="1800" dirty="0">
              <a:latin typeface="Maiandra GD"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 y="-24"/>
            <a:ext cx="8229600" cy="1143000"/>
          </a:xfrm>
        </p:spPr>
        <p:txBody>
          <a:bodyPr>
            <a:normAutofit/>
          </a:bodyPr>
          <a:lstStyle/>
          <a:p>
            <a:pPr algn="just">
              <a:buClr>
                <a:schemeClr val="accent1"/>
              </a:buClr>
              <a:buSzPct val="80000"/>
              <a:buFont typeface="Wingdings" pitchFamily="2" charset="2"/>
              <a:buChar char="q"/>
            </a:pPr>
            <a:r>
              <a:rPr lang="es-MX" sz="3200" b="1" dirty="0" smtClean="0">
                <a:solidFill>
                  <a:schemeClr val="accent1"/>
                </a:solidFill>
                <a:latin typeface="Maiandra GD" pitchFamily="34" charset="0"/>
              </a:rPr>
              <a:t> </a:t>
            </a:r>
            <a:r>
              <a:rPr lang="es-MX" sz="3200" b="1" dirty="0" err="1" smtClean="0">
                <a:solidFill>
                  <a:schemeClr val="accent1"/>
                </a:solidFill>
                <a:latin typeface="Maiandra GD" pitchFamily="34" charset="0"/>
              </a:rPr>
              <a:t>Multicanalización</a:t>
            </a:r>
            <a:endParaRPr lang="es-ES" sz="3200" b="1" dirty="0">
              <a:solidFill>
                <a:schemeClr val="accent1"/>
              </a:solidFill>
              <a:latin typeface="Maiandra GD" pitchFamily="34" charset="0"/>
            </a:endParaRPr>
          </a:p>
        </p:txBody>
      </p:sp>
      <p:sp>
        <p:nvSpPr>
          <p:cNvPr id="5" name="4 Marcador de número de diapositiva"/>
          <p:cNvSpPr>
            <a:spLocks noGrp="1"/>
          </p:cNvSpPr>
          <p:nvPr>
            <p:ph type="sldNum" sz="quarter" idx="12"/>
          </p:nvPr>
        </p:nvSpPr>
        <p:spPr/>
        <p:txBody>
          <a:bodyPr/>
          <a:lstStyle/>
          <a:p>
            <a:fld id="{8E9EA971-267B-4C68-8D7F-AE83A1F219EA}" type="slidenum">
              <a:rPr lang="es-ES" smtClean="0"/>
              <a:pPr/>
              <a:t>38</a:t>
            </a:fld>
            <a:endParaRPr lang="es-ES"/>
          </a:p>
        </p:txBody>
      </p:sp>
      <p:sp>
        <p:nvSpPr>
          <p:cNvPr id="8195" name="Rectangle 3"/>
          <p:cNvSpPr>
            <a:spLocks noGrp="1" noChangeArrowheads="1"/>
          </p:cNvSpPr>
          <p:nvPr>
            <p:ph sz="quarter" idx="1"/>
          </p:nvPr>
        </p:nvSpPr>
        <p:spPr>
          <a:xfrm>
            <a:off x="457200" y="1357298"/>
            <a:ext cx="8229600" cy="5143536"/>
          </a:xfrm>
        </p:spPr>
        <p:txBody>
          <a:bodyPr>
            <a:normAutofit fontScale="92500" lnSpcReduction="10000"/>
          </a:bodyPr>
          <a:lstStyle/>
          <a:p>
            <a:pPr algn="just">
              <a:lnSpc>
                <a:spcPct val="150000"/>
              </a:lnSpc>
              <a:spcAft>
                <a:spcPct val="40000"/>
              </a:spcAft>
              <a:buClr>
                <a:schemeClr val="accent1"/>
              </a:buClr>
              <a:buSzPct val="80000"/>
              <a:buFont typeface="Wingdings" pitchFamily="2" charset="2"/>
              <a:buChar char="q"/>
            </a:pPr>
            <a:r>
              <a:rPr lang="es-ES" sz="1900" dirty="0">
                <a:latin typeface="Maiandra GD" pitchFamily="34" charset="0"/>
              </a:rPr>
              <a:t>Combinación de dos o más canales de información en un sólo medio de transmisión usando un dispositivo llamado multiplexor. El proceso inverso se conoce como </a:t>
            </a:r>
            <a:r>
              <a:rPr lang="es-ES" sz="1900" dirty="0" err="1">
                <a:latin typeface="Maiandra GD" pitchFamily="34" charset="0"/>
              </a:rPr>
              <a:t>demultiplexación</a:t>
            </a:r>
            <a:r>
              <a:rPr lang="es-ES" sz="1900" dirty="0">
                <a:latin typeface="Maiandra GD" pitchFamily="34" charset="0"/>
              </a:rPr>
              <a:t>.</a:t>
            </a:r>
          </a:p>
          <a:p>
            <a:pPr algn="just">
              <a:lnSpc>
                <a:spcPct val="150000"/>
              </a:lnSpc>
              <a:spcAft>
                <a:spcPct val="40000"/>
              </a:spcAft>
            </a:pPr>
            <a:endParaRPr lang="es-ES" sz="1900" dirty="0">
              <a:latin typeface="Maiandra GD" pitchFamily="34" charset="0"/>
            </a:endParaRPr>
          </a:p>
          <a:p>
            <a:pPr algn="just">
              <a:lnSpc>
                <a:spcPct val="150000"/>
              </a:lnSpc>
              <a:spcAft>
                <a:spcPct val="40000"/>
              </a:spcAft>
              <a:buClr>
                <a:schemeClr val="accent1"/>
              </a:buClr>
              <a:buSzPct val="80000"/>
              <a:buFont typeface="Wingdings" pitchFamily="2" charset="2"/>
              <a:buChar char="q"/>
            </a:pPr>
            <a:r>
              <a:rPr lang="es-ES" sz="1900" dirty="0">
                <a:latin typeface="Maiandra GD" pitchFamily="34" charset="0"/>
              </a:rPr>
              <a:t>Ventajas:</a:t>
            </a:r>
          </a:p>
          <a:p>
            <a:pPr lvl="1" algn="just">
              <a:lnSpc>
                <a:spcPct val="150000"/>
              </a:lnSpc>
              <a:spcAft>
                <a:spcPct val="40000"/>
              </a:spcAft>
              <a:buFont typeface="Wingdings" pitchFamily="2" charset="2"/>
              <a:buChar char="§"/>
            </a:pPr>
            <a:r>
              <a:rPr lang="es-ES" sz="1900" dirty="0">
                <a:latin typeface="Maiandra GD" pitchFamily="34" charset="0"/>
              </a:rPr>
              <a:t>Utilizar el mismo medio físico para la transmisión de varias comunicaciones, sin que estas se interfieran entre si. </a:t>
            </a:r>
          </a:p>
          <a:p>
            <a:pPr lvl="1" algn="just">
              <a:lnSpc>
                <a:spcPct val="150000"/>
              </a:lnSpc>
              <a:spcAft>
                <a:spcPct val="40000"/>
              </a:spcAft>
              <a:buFont typeface="Wingdings" pitchFamily="2" charset="2"/>
              <a:buChar char="§"/>
            </a:pPr>
            <a:r>
              <a:rPr lang="es-ES" sz="1900" dirty="0">
                <a:latin typeface="Maiandra GD" pitchFamily="34" charset="0"/>
              </a:rPr>
              <a:t>Se aprovecha la totalidad de la capacidad disponible.</a:t>
            </a:r>
          </a:p>
          <a:p>
            <a:pPr lvl="1" algn="just">
              <a:lnSpc>
                <a:spcPct val="150000"/>
              </a:lnSpc>
              <a:spcAft>
                <a:spcPct val="40000"/>
              </a:spcAft>
              <a:buFont typeface="Wingdings" pitchFamily="2" charset="2"/>
              <a:buChar char="§"/>
            </a:pPr>
            <a:r>
              <a:rPr lang="es-ES" sz="1900" dirty="0">
                <a:latin typeface="Maiandra GD" pitchFamily="34" charset="0"/>
              </a:rPr>
              <a:t>El uso del canal es mucho más eficiente, </a:t>
            </a:r>
          </a:p>
          <a:p>
            <a:pPr lvl="1" algn="just">
              <a:lnSpc>
                <a:spcPct val="150000"/>
              </a:lnSpc>
              <a:spcAft>
                <a:spcPct val="40000"/>
              </a:spcAft>
              <a:buFont typeface="Wingdings" pitchFamily="2" charset="2"/>
              <a:buChar char="§"/>
            </a:pPr>
            <a:r>
              <a:rPr lang="es-ES" sz="1900" dirty="0">
                <a:latin typeface="Maiandra GD" pitchFamily="34" charset="0"/>
              </a:rPr>
              <a:t>Ahorro considerable de costos.</a:t>
            </a:r>
          </a:p>
        </p:txBody>
      </p:sp>
      <p:sp>
        <p:nvSpPr>
          <p:cNvPr id="8196" name="Text Box 4"/>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M. en C. Gabriela Campos</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s-MX" sz="3200" b="1" dirty="0">
                <a:solidFill>
                  <a:schemeClr val="accent1"/>
                </a:solidFill>
                <a:latin typeface="Maiandra GD" pitchFamily="34" charset="0"/>
              </a:rPr>
              <a:t>Categorías de </a:t>
            </a:r>
            <a:r>
              <a:rPr lang="es-MX" sz="3200" b="1" dirty="0" err="1">
                <a:solidFill>
                  <a:schemeClr val="accent1"/>
                </a:solidFill>
                <a:latin typeface="Maiandra GD" pitchFamily="34" charset="0"/>
              </a:rPr>
              <a:t>multicanalización</a:t>
            </a:r>
            <a:endParaRPr lang="es-ES" sz="3200" b="1" dirty="0">
              <a:solidFill>
                <a:schemeClr val="accent1"/>
              </a:solidFill>
              <a:latin typeface="Maiandra GD" pitchFamily="34" charset="0"/>
            </a:endParaRPr>
          </a:p>
        </p:txBody>
      </p:sp>
      <p:sp>
        <p:nvSpPr>
          <p:cNvPr id="16" name="15 Marcador de número de diapositiva"/>
          <p:cNvSpPr>
            <a:spLocks noGrp="1"/>
          </p:cNvSpPr>
          <p:nvPr>
            <p:ph type="sldNum" sz="quarter" idx="12"/>
          </p:nvPr>
        </p:nvSpPr>
        <p:spPr/>
        <p:txBody>
          <a:bodyPr/>
          <a:lstStyle/>
          <a:p>
            <a:fld id="{8E9EA971-267B-4C68-8D7F-AE83A1F219EA}" type="slidenum">
              <a:rPr lang="es-ES" smtClean="0"/>
              <a:pPr/>
              <a:t>39</a:t>
            </a:fld>
            <a:endParaRPr lang="es-ES"/>
          </a:p>
        </p:txBody>
      </p:sp>
      <p:grpSp>
        <p:nvGrpSpPr>
          <p:cNvPr id="2" name="Group 16"/>
          <p:cNvGrpSpPr>
            <a:grpSpLocks/>
          </p:cNvGrpSpPr>
          <p:nvPr/>
        </p:nvGrpSpPr>
        <p:grpSpPr bwMode="auto">
          <a:xfrm>
            <a:off x="1258888" y="1989138"/>
            <a:ext cx="6121400" cy="3024187"/>
            <a:chOff x="793" y="1162"/>
            <a:chExt cx="3856" cy="1905"/>
          </a:xfrm>
        </p:grpSpPr>
        <p:sp>
          <p:nvSpPr>
            <p:cNvPr id="11268" name="Rectangle 4"/>
            <p:cNvSpPr>
              <a:spLocks noChangeArrowheads="1"/>
            </p:cNvSpPr>
            <p:nvPr/>
          </p:nvSpPr>
          <p:spPr bwMode="auto">
            <a:xfrm>
              <a:off x="2245" y="1162"/>
              <a:ext cx="1407" cy="408"/>
            </a:xfrm>
            <a:prstGeom prst="rect">
              <a:avLst/>
            </a:prstGeom>
            <a:gradFill rotWithShape="1">
              <a:gsLst>
                <a:gs pos="0">
                  <a:schemeClr val="accent2"/>
                </a:gs>
                <a:gs pos="50000">
                  <a:schemeClr val="bg1"/>
                </a:gs>
                <a:gs pos="100000">
                  <a:schemeClr val="accent2"/>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s-MX">
                  <a:latin typeface="Maiandra GD" pitchFamily="34" charset="0"/>
                </a:rPr>
                <a:t>Multicanalización</a:t>
              </a:r>
              <a:endParaRPr lang="es-ES">
                <a:latin typeface="Maiandra GD" pitchFamily="34" charset="0"/>
              </a:endParaRPr>
            </a:p>
          </p:txBody>
        </p:sp>
        <p:sp>
          <p:nvSpPr>
            <p:cNvPr id="11269" name="Rectangle 5"/>
            <p:cNvSpPr>
              <a:spLocks noChangeArrowheads="1"/>
            </p:cNvSpPr>
            <p:nvPr/>
          </p:nvSpPr>
          <p:spPr bwMode="auto">
            <a:xfrm>
              <a:off x="1202" y="1933"/>
              <a:ext cx="998" cy="408"/>
            </a:xfrm>
            <a:prstGeom prst="rect">
              <a:avLst/>
            </a:prstGeom>
            <a:gradFill rotWithShape="1">
              <a:gsLst>
                <a:gs pos="0">
                  <a:schemeClr val="accent2"/>
                </a:gs>
                <a:gs pos="50000">
                  <a:schemeClr val="bg1"/>
                </a:gs>
                <a:gs pos="100000">
                  <a:schemeClr val="accent2"/>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s-MX">
                  <a:latin typeface="Maiandra GD" pitchFamily="34" charset="0"/>
                </a:rPr>
                <a:t>Analógica</a:t>
              </a:r>
              <a:endParaRPr lang="es-ES">
                <a:latin typeface="Maiandra GD" pitchFamily="34" charset="0"/>
              </a:endParaRPr>
            </a:p>
          </p:txBody>
        </p:sp>
        <p:sp>
          <p:nvSpPr>
            <p:cNvPr id="11270" name="Rectangle 6"/>
            <p:cNvSpPr>
              <a:spLocks noChangeArrowheads="1"/>
            </p:cNvSpPr>
            <p:nvPr/>
          </p:nvSpPr>
          <p:spPr bwMode="auto">
            <a:xfrm>
              <a:off x="3651" y="1888"/>
              <a:ext cx="998" cy="408"/>
            </a:xfrm>
            <a:prstGeom prst="rect">
              <a:avLst/>
            </a:prstGeom>
            <a:gradFill rotWithShape="1">
              <a:gsLst>
                <a:gs pos="0">
                  <a:schemeClr val="accent2"/>
                </a:gs>
                <a:gs pos="50000">
                  <a:schemeClr val="bg1"/>
                </a:gs>
                <a:gs pos="100000">
                  <a:schemeClr val="accent2"/>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s-MX">
                  <a:latin typeface="Maiandra GD" pitchFamily="34" charset="0"/>
                </a:rPr>
                <a:t>Digital</a:t>
              </a:r>
              <a:endParaRPr lang="es-ES">
                <a:latin typeface="Maiandra GD" pitchFamily="34" charset="0"/>
              </a:endParaRPr>
            </a:p>
          </p:txBody>
        </p:sp>
        <p:sp>
          <p:nvSpPr>
            <p:cNvPr id="11271" name="Rectangle 7"/>
            <p:cNvSpPr>
              <a:spLocks noChangeArrowheads="1"/>
            </p:cNvSpPr>
            <p:nvPr/>
          </p:nvSpPr>
          <p:spPr bwMode="auto">
            <a:xfrm>
              <a:off x="793" y="2659"/>
              <a:ext cx="635" cy="408"/>
            </a:xfrm>
            <a:prstGeom prst="rect">
              <a:avLst/>
            </a:prstGeom>
            <a:gradFill rotWithShape="1">
              <a:gsLst>
                <a:gs pos="0">
                  <a:schemeClr val="accent2"/>
                </a:gs>
                <a:gs pos="50000">
                  <a:schemeClr val="bg1"/>
                </a:gs>
                <a:gs pos="100000">
                  <a:schemeClr val="accent2"/>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s-MX">
                  <a:latin typeface="Maiandra GD" pitchFamily="34" charset="0"/>
                </a:rPr>
                <a:t>FDM</a:t>
              </a:r>
              <a:endParaRPr lang="es-ES">
                <a:latin typeface="Maiandra GD" pitchFamily="34" charset="0"/>
              </a:endParaRPr>
            </a:p>
          </p:txBody>
        </p:sp>
        <p:sp>
          <p:nvSpPr>
            <p:cNvPr id="11272" name="Rectangle 8"/>
            <p:cNvSpPr>
              <a:spLocks noChangeArrowheads="1"/>
            </p:cNvSpPr>
            <p:nvPr/>
          </p:nvSpPr>
          <p:spPr bwMode="auto">
            <a:xfrm>
              <a:off x="1927" y="2659"/>
              <a:ext cx="635" cy="408"/>
            </a:xfrm>
            <a:prstGeom prst="rect">
              <a:avLst/>
            </a:prstGeom>
            <a:gradFill rotWithShape="1">
              <a:gsLst>
                <a:gs pos="0">
                  <a:schemeClr val="accent2"/>
                </a:gs>
                <a:gs pos="50000">
                  <a:schemeClr val="bg1"/>
                </a:gs>
                <a:gs pos="100000">
                  <a:schemeClr val="accent2"/>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s-MX">
                  <a:latin typeface="Maiandra GD" pitchFamily="34" charset="0"/>
                </a:rPr>
                <a:t>WDM</a:t>
              </a:r>
              <a:endParaRPr lang="es-ES">
                <a:latin typeface="Maiandra GD" pitchFamily="34" charset="0"/>
              </a:endParaRPr>
            </a:p>
          </p:txBody>
        </p:sp>
        <p:sp>
          <p:nvSpPr>
            <p:cNvPr id="11273" name="Rectangle 9"/>
            <p:cNvSpPr>
              <a:spLocks noChangeArrowheads="1"/>
            </p:cNvSpPr>
            <p:nvPr/>
          </p:nvSpPr>
          <p:spPr bwMode="auto">
            <a:xfrm>
              <a:off x="3833" y="2659"/>
              <a:ext cx="635" cy="408"/>
            </a:xfrm>
            <a:prstGeom prst="rect">
              <a:avLst/>
            </a:prstGeom>
            <a:gradFill rotWithShape="1">
              <a:gsLst>
                <a:gs pos="0">
                  <a:schemeClr val="accent2"/>
                </a:gs>
                <a:gs pos="50000">
                  <a:schemeClr val="bg1"/>
                </a:gs>
                <a:gs pos="100000">
                  <a:schemeClr val="accent2"/>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s-MX">
                  <a:latin typeface="Maiandra GD" pitchFamily="34" charset="0"/>
                </a:rPr>
                <a:t>TDM</a:t>
              </a:r>
              <a:endParaRPr lang="es-ES">
                <a:latin typeface="Maiandra GD" pitchFamily="34" charset="0"/>
              </a:endParaRPr>
            </a:p>
          </p:txBody>
        </p:sp>
        <p:cxnSp>
          <p:nvCxnSpPr>
            <p:cNvPr id="11274" name="AutoShape 10"/>
            <p:cNvCxnSpPr>
              <a:cxnSpLocks noChangeShapeType="1"/>
              <a:stCxn id="11269" idx="0"/>
              <a:endCxn id="11270" idx="0"/>
            </p:cNvCxnSpPr>
            <p:nvPr/>
          </p:nvCxnSpPr>
          <p:spPr bwMode="auto">
            <a:xfrm rot="16200000">
              <a:off x="2903" y="686"/>
              <a:ext cx="45" cy="2449"/>
            </a:xfrm>
            <a:prstGeom prst="bentConnector3">
              <a:avLst>
                <a:gd name="adj1" fmla="val 420000"/>
              </a:avLst>
            </a:prstGeom>
            <a:noFill/>
            <a:ln w="9525">
              <a:solidFill>
                <a:schemeClr val="tx1"/>
              </a:solidFill>
              <a:miter lim="800000"/>
              <a:headEnd/>
              <a:tailEnd/>
            </a:ln>
            <a:effectLst/>
          </p:spPr>
        </p:cxnSp>
        <p:sp>
          <p:nvSpPr>
            <p:cNvPr id="11276" name="Line 12"/>
            <p:cNvSpPr>
              <a:spLocks noChangeShapeType="1"/>
            </p:cNvSpPr>
            <p:nvPr/>
          </p:nvSpPr>
          <p:spPr bwMode="auto">
            <a:xfrm>
              <a:off x="2925" y="1570"/>
              <a:ext cx="0" cy="182"/>
            </a:xfrm>
            <a:prstGeom prst="line">
              <a:avLst/>
            </a:prstGeom>
            <a:noFill/>
            <a:ln w="9525">
              <a:solidFill>
                <a:schemeClr val="tx1"/>
              </a:solidFill>
              <a:round/>
              <a:headEnd/>
              <a:tailEnd/>
            </a:ln>
            <a:effectLst/>
          </p:spPr>
          <p:txBody>
            <a:bodyPr/>
            <a:lstStyle/>
            <a:p>
              <a:endParaRPr lang="es-ES"/>
            </a:p>
          </p:txBody>
        </p:sp>
        <p:cxnSp>
          <p:nvCxnSpPr>
            <p:cNvPr id="11277" name="AutoShape 13"/>
            <p:cNvCxnSpPr>
              <a:cxnSpLocks noChangeShapeType="1"/>
              <a:stCxn id="11271" idx="0"/>
              <a:endCxn id="11272" idx="0"/>
            </p:cNvCxnSpPr>
            <p:nvPr/>
          </p:nvCxnSpPr>
          <p:spPr bwMode="auto">
            <a:xfrm rot="5400000" flipV="1">
              <a:off x="1677" y="2093"/>
              <a:ext cx="1" cy="1134"/>
            </a:xfrm>
            <a:prstGeom prst="bentConnector3">
              <a:avLst>
                <a:gd name="adj1" fmla="val -14400000"/>
              </a:avLst>
            </a:prstGeom>
            <a:noFill/>
            <a:ln w="9525">
              <a:solidFill>
                <a:schemeClr val="tx1"/>
              </a:solidFill>
              <a:miter lim="800000"/>
              <a:headEnd/>
              <a:tailEnd/>
            </a:ln>
            <a:effectLst/>
          </p:spPr>
        </p:cxnSp>
        <p:sp>
          <p:nvSpPr>
            <p:cNvPr id="11278" name="Line 14"/>
            <p:cNvSpPr>
              <a:spLocks noChangeShapeType="1"/>
            </p:cNvSpPr>
            <p:nvPr/>
          </p:nvSpPr>
          <p:spPr bwMode="auto">
            <a:xfrm>
              <a:off x="1701" y="2341"/>
              <a:ext cx="0" cy="182"/>
            </a:xfrm>
            <a:prstGeom prst="line">
              <a:avLst/>
            </a:prstGeom>
            <a:noFill/>
            <a:ln w="9525">
              <a:solidFill>
                <a:schemeClr val="tx1"/>
              </a:solidFill>
              <a:round/>
              <a:headEnd/>
              <a:tailEnd/>
            </a:ln>
            <a:effectLst/>
          </p:spPr>
          <p:txBody>
            <a:bodyPr/>
            <a:lstStyle/>
            <a:p>
              <a:endParaRPr lang="es-ES"/>
            </a:p>
          </p:txBody>
        </p:sp>
        <p:cxnSp>
          <p:nvCxnSpPr>
            <p:cNvPr id="11279" name="AutoShape 15"/>
            <p:cNvCxnSpPr>
              <a:cxnSpLocks noChangeShapeType="1"/>
              <a:stCxn id="11270" idx="2"/>
              <a:endCxn id="11273" idx="0"/>
            </p:cNvCxnSpPr>
            <p:nvPr/>
          </p:nvCxnSpPr>
          <p:spPr bwMode="auto">
            <a:xfrm>
              <a:off x="4150" y="2296"/>
              <a:ext cx="1" cy="363"/>
            </a:xfrm>
            <a:prstGeom prst="straightConnector1">
              <a:avLst/>
            </a:prstGeom>
            <a:noFill/>
            <a:ln w="9525">
              <a:solidFill>
                <a:schemeClr val="tx1"/>
              </a:solidFill>
              <a:round/>
              <a:headEnd/>
              <a:tailEnd/>
            </a:ln>
            <a:effectLst/>
          </p:spPr>
        </p:cxnSp>
      </p:grpSp>
      <p:sp>
        <p:nvSpPr>
          <p:cNvPr id="11281" name="Text Box 17"/>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Dra.</a:t>
            </a:r>
          </a:p>
          <a:p>
            <a:pPr algn="ctr"/>
            <a:r>
              <a:rPr lang="es-MX" sz="1000">
                <a:solidFill>
                  <a:schemeClr val="bg1"/>
                </a:solidFill>
                <a:latin typeface="Pristina" pitchFamily="66" charset="0"/>
              </a:rPr>
              <a:t>Erika</a:t>
            </a:r>
          </a:p>
          <a:p>
            <a:pPr algn="ctr"/>
            <a:r>
              <a:rPr lang="es-MX" sz="1000">
                <a:solidFill>
                  <a:schemeClr val="bg1"/>
                </a:solidFill>
                <a:latin typeface="Pristina" pitchFamily="66" charset="0"/>
              </a:rPr>
              <a:t>Sánchez</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número de diapositiva"/>
          <p:cNvSpPr>
            <a:spLocks noGrp="1"/>
          </p:cNvSpPr>
          <p:nvPr>
            <p:ph type="sldNum" sz="quarter" idx="12"/>
          </p:nvPr>
        </p:nvSpPr>
        <p:spPr/>
        <p:txBody>
          <a:bodyPr/>
          <a:lstStyle/>
          <a:p>
            <a:fld id="{8E9EA971-267B-4C68-8D7F-AE83A1F219EA}" type="slidenum">
              <a:rPr lang="es-ES" smtClean="0"/>
              <a:pPr/>
              <a:t>4</a:t>
            </a:fld>
            <a:endParaRPr lang="es-ES"/>
          </a:p>
        </p:txBody>
      </p:sp>
      <p:sp>
        <p:nvSpPr>
          <p:cNvPr id="3" name="2 Marcador de contenido"/>
          <p:cNvSpPr>
            <a:spLocks noGrp="1"/>
          </p:cNvSpPr>
          <p:nvPr>
            <p:ph sz="quarter" idx="1"/>
          </p:nvPr>
        </p:nvSpPr>
        <p:spPr>
          <a:xfrm>
            <a:off x="214282" y="214290"/>
            <a:ext cx="8501122" cy="5911873"/>
          </a:xfrm>
        </p:spPr>
        <p:txBody>
          <a:bodyPr>
            <a:normAutofit/>
          </a:bodyPr>
          <a:lstStyle/>
          <a:p>
            <a:pPr>
              <a:lnSpc>
                <a:spcPct val="150000"/>
              </a:lnSpc>
              <a:buClr>
                <a:schemeClr val="accent1"/>
              </a:buClr>
              <a:buSzPct val="80000"/>
              <a:buFont typeface="Wingdings" pitchFamily="2" charset="2"/>
              <a:buChar char="q"/>
            </a:pPr>
            <a:r>
              <a:rPr lang="es-MX" sz="2000" dirty="0" smtClean="0">
                <a:latin typeface="Maiandra GD" pitchFamily="34" charset="0"/>
              </a:rPr>
              <a:t>Los sistemas finales acceden a Internet por medio de un </a:t>
            </a:r>
            <a:r>
              <a:rPr lang="es-MX" sz="2000" b="1" dirty="0" smtClean="0">
                <a:solidFill>
                  <a:srgbClr val="FF0000"/>
                </a:solidFill>
                <a:latin typeface="Maiandra GD" pitchFamily="34" charset="0"/>
              </a:rPr>
              <a:t>Proveedor de Servicios de Internet</a:t>
            </a:r>
            <a:r>
              <a:rPr lang="es-MX" sz="2000" b="1" dirty="0" smtClean="0">
                <a:latin typeface="Maiandra GD" pitchFamily="34" charset="0"/>
              </a:rPr>
              <a:t>(</a:t>
            </a:r>
            <a:r>
              <a:rPr lang="es-MX" sz="1600" b="1" i="1" dirty="0" err="1" smtClean="0">
                <a:latin typeface="Maiandra GD" pitchFamily="34" charset="0"/>
              </a:rPr>
              <a:t>ISPs</a:t>
            </a:r>
            <a:r>
              <a:rPr lang="es-MX" sz="1600" b="1" i="1" dirty="0" smtClean="0">
                <a:latin typeface="Maiandra GD" pitchFamily="34" charset="0"/>
              </a:rPr>
              <a:t>, Internet </a:t>
            </a:r>
            <a:r>
              <a:rPr lang="es-MX" sz="1600" b="1" i="1" dirty="0" err="1" smtClean="0">
                <a:latin typeface="Maiandra GD" pitchFamily="34" charset="0"/>
              </a:rPr>
              <a:t>Service</a:t>
            </a:r>
            <a:r>
              <a:rPr lang="es-MX" sz="1600" b="1" i="1" dirty="0" smtClean="0">
                <a:latin typeface="Maiandra GD" pitchFamily="34" charset="0"/>
              </a:rPr>
              <a:t> </a:t>
            </a:r>
            <a:r>
              <a:rPr lang="es-MX" sz="1600" b="1" i="1" dirty="0" err="1" smtClean="0">
                <a:latin typeface="Maiandra GD" pitchFamily="34" charset="0"/>
              </a:rPr>
              <a:t>Providers</a:t>
            </a:r>
            <a:r>
              <a:rPr lang="es-MX" sz="2000" b="1" dirty="0" smtClean="0">
                <a:latin typeface="Maiandra GD" pitchFamily="34" charset="0"/>
              </a:rPr>
              <a:t>).</a:t>
            </a:r>
          </a:p>
          <a:p>
            <a:pPr lvl="1">
              <a:lnSpc>
                <a:spcPct val="150000"/>
              </a:lnSpc>
              <a:buClr>
                <a:schemeClr val="accent1"/>
              </a:buClr>
              <a:buSzPct val="80000"/>
              <a:buFont typeface="Wingdings" pitchFamily="2" charset="2"/>
              <a:buChar char="ü"/>
            </a:pPr>
            <a:r>
              <a:rPr lang="es-MX" sz="1600" b="1" dirty="0" smtClean="0">
                <a:latin typeface="Maiandra GD" pitchFamily="34" charset="0"/>
              </a:rPr>
              <a:t>ADSL: Telmex, ATT, Terra y </a:t>
            </a:r>
            <a:r>
              <a:rPr lang="es-MX" sz="1600" b="1" dirty="0" err="1" smtClean="0">
                <a:latin typeface="Maiandra GD" pitchFamily="34" charset="0"/>
              </a:rPr>
              <a:t>Mazcom</a:t>
            </a:r>
            <a:r>
              <a:rPr lang="es-MX" sz="1600" b="1" dirty="0" smtClean="0">
                <a:latin typeface="Maiandra GD" pitchFamily="34" charset="0"/>
              </a:rPr>
              <a:t>.</a:t>
            </a:r>
          </a:p>
          <a:p>
            <a:pPr lvl="1">
              <a:lnSpc>
                <a:spcPct val="150000"/>
              </a:lnSpc>
              <a:buClr>
                <a:schemeClr val="accent1"/>
              </a:buClr>
              <a:buSzPct val="80000"/>
              <a:buFont typeface="Wingdings" pitchFamily="2" charset="2"/>
              <a:buChar char="ü"/>
            </a:pPr>
            <a:r>
              <a:rPr lang="es-MX" sz="1600" b="1" dirty="0" smtClean="0">
                <a:latin typeface="Maiandra GD" pitchFamily="34" charset="0"/>
              </a:rPr>
              <a:t>Cable: Cablevisión.</a:t>
            </a:r>
          </a:p>
          <a:p>
            <a:pPr lvl="1">
              <a:lnSpc>
                <a:spcPct val="150000"/>
              </a:lnSpc>
              <a:buClr>
                <a:schemeClr val="accent1"/>
              </a:buClr>
              <a:buSzPct val="80000"/>
              <a:buFont typeface="Wingdings" pitchFamily="2" charset="2"/>
              <a:buChar char="ü"/>
            </a:pPr>
            <a:r>
              <a:rPr lang="es-MX" sz="1600" b="1" dirty="0" smtClean="0">
                <a:latin typeface="Maiandra GD" pitchFamily="34" charset="0"/>
              </a:rPr>
              <a:t>Celular: Movistar, </a:t>
            </a:r>
            <a:r>
              <a:rPr lang="es-MX" sz="1600" b="1" dirty="0" err="1" smtClean="0">
                <a:latin typeface="Maiandra GD" pitchFamily="34" charset="0"/>
              </a:rPr>
              <a:t>Telcel</a:t>
            </a:r>
            <a:r>
              <a:rPr lang="es-MX" sz="1600" b="1" dirty="0" smtClean="0">
                <a:latin typeface="Maiandra GD" pitchFamily="34" charset="0"/>
              </a:rPr>
              <a:t>, </a:t>
            </a:r>
            <a:r>
              <a:rPr lang="es-MX" sz="1600" b="1" dirty="0" err="1" smtClean="0">
                <a:latin typeface="Maiandra GD" pitchFamily="34" charset="0"/>
              </a:rPr>
              <a:t>Iusacell</a:t>
            </a:r>
            <a:r>
              <a:rPr lang="es-MX" sz="1600" b="1" dirty="0" smtClean="0">
                <a:latin typeface="Maiandra GD" pitchFamily="34" charset="0"/>
              </a:rPr>
              <a:t>.</a:t>
            </a:r>
          </a:p>
          <a:p>
            <a:pPr lvl="1">
              <a:lnSpc>
                <a:spcPct val="150000"/>
              </a:lnSpc>
              <a:buClr>
                <a:schemeClr val="accent1"/>
              </a:buClr>
              <a:buSzPct val="80000"/>
              <a:buFont typeface="Wingdings" pitchFamily="2" charset="2"/>
              <a:buChar char="ü"/>
            </a:pPr>
            <a:r>
              <a:rPr lang="es-MX" sz="1600" b="1" dirty="0" smtClean="0">
                <a:latin typeface="Maiandra GD" pitchFamily="34" charset="0"/>
              </a:rPr>
              <a:t>Satelital: Terminales móviles.</a:t>
            </a:r>
          </a:p>
          <a:p>
            <a:pPr lvl="1">
              <a:lnSpc>
                <a:spcPct val="150000"/>
              </a:lnSpc>
              <a:buClr>
                <a:schemeClr val="accent1"/>
              </a:buClr>
              <a:buSzPct val="80000"/>
              <a:buFont typeface="Wingdings" pitchFamily="2" charset="2"/>
              <a:buChar char="ü"/>
            </a:pPr>
            <a:r>
              <a:rPr lang="es-MX" sz="1600" b="1" dirty="0" smtClean="0">
                <a:latin typeface="Maiandra GD" pitchFamily="34" charset="0"/>
              </a:rPr>
              <a:t>Internet Inalámbrico: E-</a:t>
            </a:r>
            <a:r>
              <a:rPr lang="es-MX" sz="1600" b="1" dirty="0" err="1" smtClean="0">
                <a:latin typeface="Maiandra GD" pitchFamily="34" charset="0"/>
              </a:rPr>
              <a:t>Go</a:t>
            </a:r>
            <a:r>
              <a:rPr lang="es-MX" sz="1600" b="1" dirty="0" smtClean="0">
                <a:latin typeface="Maiandra GD" pitchFamily="34" charset="0"/>
              </a:rPr>
              <a:t> de MVS.</a:t>
            </a:r>
          </a:p>
          <a:p>
            <a:pPr lvl="1">
              <a:lnSpc>
                <a:spcPct val="150000"/>
              </a:lnSpc>
              <a:buClr>
                <a:schemeClr val="accent1"/>
              </a:buClr>
              <a:buSzPct val="80000"/>
              <a:buFont typeface="Wingdings" pitchFamily="2" charset="2"/>
              <a:buChar char="q"/>
            </a:pPr>
            <a:endParaRPr lang="es-ES" sz="1600" b="1" dirty="0">
              <a:latin typeface="Maiandra GD" pitchFamily="34" charset="0"/>
            </a:endParaRPr>
          </a:p>
        </p:txBody>
      </p:sp>
      <p:pic>
        <p:nvPicPr>
          <p:cNvPr id="3075" name="Picture 3"/>
          <p:cNvPicPr>
            <a:picLocks noChangeAspect="1" noChangeArrowheads="1"/>
          </p:cNvPicPr>
          <p:nvPr/>
        </p:nvPicPr>
        <p:blipFill>
          <a:blip r:embed="rId3"/>
          <a:srcRect/>
          <a:stretch>
            <a:fillRect/>
          </a:stretch>
        </p:blipFill>
        <p:spPr bwMode="auto">
          <a:xfrm>
            <a:off x="5572132" y="1285860"/>
            <a:ext cx="2686050" cy="1666875"/>
          </a:xfrm>
          <a:prstGeom prst="rect">
            <a:avLst/>
          </a:prstGeom>
          <a:noFill/>
          <a:ln w="9525">
            <a:noFill/>
            <a:miter lim="800000"/>
            <a:headEnd/>
            <a:tailEnd/>
          </a:ln>
          <a:effectLst/>
        </p:spPr>
      </p:pic>
      <p:sp>
        <p:nvSpPr>
          <p:cNvPr id="6" name="5 CuadroTexto"/>
          <p:cNvSpPr txBox="1"/>
          <p:nvPr/>
        </p:nvSpPr>
        <p:spPr>
          <a:xfrm>
            <a:off x="2357422" y="3528956"/>
            <a:ext cx="4603120" cy="400110"/>
          </a:xfrm>
          <a:prstGeom prst="rect">
            <a:avLst/>
          </a:prstGeom>
          <a:noFill/>
        </p:spPr>
        <p:txBody>
          <a:bodyPr wrap="none" rtlCol="0">
            <a:spAutoFit/>
          </a:bodyPr>
          <a:lstStyle/>
          <a:p>
            <a:r>
              <a:rPr lang="es-MX" dirty="0" smtClean="0">
                <a:latin typeface="Maiandra GD" pitchFamily="34" charset="0"/>
              </a:rPr>
              <a:t>Por lo tanto, ¿</a:t>
            </a:r>
            <a:r>
              <a:rPr lang="es-MX" sz="2000" dirty="0" smtClean="0">
                <a:latin typeface="Maiandra GD" pitchFamily="34" charset="0"/>
              </a:rPr>
              <a:t>Cómo</a:t>
            </a:r>
            <a:r>
              <a:rPr lang="es-MX" dirty="0" smtClean="0">
                <a:latin typeface="Maiandra GD" pitchFamily="34" charset="0"/>
              </a:rPr>
              <a:t> podrías definir un ISP?</a:t>
            </a:r>
            <a:endParaRPr lang="es-ES" dirty="0">
              <a:latin typeface="Maiandra GD" pitchFamily="34" charset="0"/>
            </a:endParaRPr>
          </a:p>
        </p:txBody>
      </p:sp>
      <p:sp>
        <p:nvSpPr>
          <p:cNvPr id="8" name="7 CuadroTexto"/>
          <p:cNvSpPr txBox="1"/>
          <p:nvPr/>
        </p:nvSpPr>
        <p:spPr>
          <a:xfrm>
            <a:off x="142844" y="3857628"/>
            <a:ext cx="8786874" cy="2246769"/>
          </a:xfrm>
          <a:prstGeom prst="rect">
            <a:avLst/>
          </a:prstGeom>
          <a:noFill/>
        </p:spPr>
        <p:txBody>
          <a:bodyPr wrap="square" rtlCol="0">
            <a:spAutoFit/>
          </a:bodyPr>
          <a:lstStyle/>
          <a:p>
            <a:pPr algn="just">
              <a:buClr>
                <a:schemeClr val="accent1"/>
              </a:buClr>
              <a:buSzPct val="80000"/>
              <a:buFont typeface="Wingdings" pitchFamily="2" charset="2"/>
              <a:buChar char="q"/>
            </a:pPr>
            <a:endParaRPr lang="es-MX" sz="2000" dirty="0" smtClean="0">
              <a:latin typeface="Maiandra GD" pitchFamily="34" charset="0"/>
            </a:endParaRPr>
          </a:p>
          <a:p>
            <a:pPr algn="just">
              <a:buClr>
                <a:schemeClr val="accent1"/>
              </a:buClr>
              <a:buSzPct val="80000"/>
              <a:buFont typeface="Wingdings" pitchFamily="2" charset="2"/>
              <a:buChar char="q"/>
            </a:pPr>
            <a:r>
              <a:rPr lang="es-MX" sz="2000" dirty="0" smtClean="0">
                <a:latin typeface="Maiandra GD" pitchFamily="34" charset="0"/>
              </a:rPr>
              <a:t> Los sistemas finales, los conmutadores de paquetes y todas las piezas que  conforman Internet utilizan </a:t>
            </a:r>
            <a:r>
              <a:rPr lang="es-MX" sz="2000" b="1" dirty="0" smtClean="0">
                <a:solidFill>
                  <a:srgbClr val="FF0000"/>
                </a:solidFill>
                <a:latin typeface="Maiandra GD" pitchFamily="34" charset="0"/>
              </a:rPr>
              <a:t>protocolos</a:t>
            </a:r>
            <a:r>
              <a:rPr lang="es-MX" sz="2000" dirty="0" smtClean="0">
                <a:latin typeface="Maiandra GD" pitchFamily="34" charset="0"/>
              </a:rPr>
              <a:t> para controlar el envío y recepción de la información.</a:t>
            </a:r>
          </a:p>
          <a:p>
            <a:pPr algn="ctr">
              <a:buClr>
                <a:schemeClr val="accent1"/>
              </a:buClr>
              <a:buSzPct val="80000"/>
            </a:pPr>
            <a:endParaRPr lang="es-MX" sz="2000" dirty="0" smtClean="0">
              <a:latin typeface="Maiandra GD" pitchFamily="34" charset="0"/>
            </a:endParaRPr>
          </a:p>
          <a:p>
            <a:pPr algn="ctr">
              <a:buClr>
                <a:schemeClr val="accent1"/>
              </a:buClr>
              <a:buSzPct val="80000"/>
            </a:pPr>
            <a:r>
              <a:rPr lang="es-MX" sz="2000" dirty="0" smtClean="0">
                <a:latin typeface="Maiandra GD" pitchFamily="34" charset="0"/>
              </a:rPr>
              <a:t>Por lo tanto, ¿Qué es un protocolo?</a:t>
            </a:r>
            <a:endParaRPr lang="es-ES" sz="2000" dirty="0" smtClean="0">
              <a:latin typeface="Maiandra GD" pitchFamily="34" charset="0"/>
            </a:endParaRPr>
          </a:p>
          <a:p>
            <a:pPr algn="just">
              <a:buClr>
                <a:schemeClr val="accent1"/>
              </a:buClr>
              <a:buSzPct val="80000"/>
              <a:buFont typeface="Wingdings" pitchFamily="2" charset="2"/>
              <a:buChar char="q"/>
            </a:pPr>
            <a:endParaRPr lang="es-ES" sz="2000" dirty="0">
              <a:latin typeface="Maiandra GD" pitchFamily="34" charset="0"/>
            </a:endParaRPr>
          </a:p>
        </p:txBody>
      </p:sp>
      <p:pic>
        <p:nvPicPr>
          <p:cNvPr id="7" name="6 Imagen" descr="question_mark3.jpg"/>
          <p:cNvPicPr>
            <a:picLocks noChangeAspect="1"/>
          </p:cNvPicPr>
          <p:nvPr/>
        </p:nvPicPr>
        <p:blipFill>
          <a:blip r:embed="rId4"/>
          <a:stretch>
            <a:fillRect/>
          </a:stretch>
        </p:blipFill>
        <p:spPr>
          <a:xfrm>
            <a:off x="6657983" y="5198621"/>
            <a:ext cx="733420" cy="772021"/>
          </a:xfrm>
          <a:prstGeom prst="rect">
            <a:avLst/>
          </a:prstGeom>
        </p:spPr>
      </p:pic>
      <p:pic>
        <p:nvPicPr>
          <p:cNvPr id="9" name="8 Imagen" descr="question_mark3.jpg"/>
          <p:cNvPicPr>
            <a:picLocks noChangeAspect="1"/>
          </p:cNvPicPr>
          <p:nvPr/>
        </p:nvPicPr>
        <p:blipFill>
          <a:blip r:embed="rId4"/>
          <a:stretch>
            <a:fillRect/>
          </a:stretch>
        </p:blipFill>
        <p:spPr>
          <a:xfrm>
            <a:off x="1717891" y="3355030"/>
            <a:ext cx="733420" cy="77202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7472386" cy="1143000"/>
          </a:xfrm>
        </p:spPr>
        <p:txBody>
          <a:bodyPr>
            <a:normAutofit/>
          </a:bodyPr>
          <a:lstStyle/>
          <a:p>
            <a:pPr>
              <a:buClr>
                <a:schemeClr val="accent1"/>
              </a:buClr>
              <a:buSzPct val="80000"/>
              <a:buFont typeface="Wingdings" pitchFamily="2" charset="2"/>
              <a:buChar char="q"/>
            </a:pPr>
            <a:r>
              <a:rPr lang="es-MX" sz="2800" b="1" dirty="0" smtClean="0">
                <a:solidFill>
                  <a:schemeClr val="accent1"/>
                </a:solidFill>
                <a:latin typeface="Maiandra GD" pitchFamily="34" charset="0"/>
              </a:rPr>
              <a:t> </a:t>
            </a:r>
            <a:r>
              <a:rPr lang="es-MX" sz="2800" b="1" dirty="0" err="1" smtClean="0">
                <a:solidFill>
                  <a:schemeClr val="accent1"/>
                </a:solidFill>
                <a:latin typeface="Maiandra GD" pitchFamily="34" charset="0"/>
              </a:rPr>
              <a:t>Frequency-division</a:t>
            </a:r>
            <a:r>
              <a:rPr lang="es-MX" sz="2800" b="1" dirty="0" smtClean="0">
                <a:solidFill>
                  <a:schemeClr val="accent1"/>
                </a:solidFill>
                <a:latin typeface="Maiandra GD" pitchFamily="34" charset="0"/>
              </a:rPr>
              <a:t> </a:t>
            </a:r>
            <a:r>
              <a:rPr lang="es-MX" sz="2800" b="1" dirty="0" err="1">
                <a:solidFill>
                  <a:schemeClr val="accent1"/>
                </a:solidFill>
                <a:latin typeface="Maiandra GD" pitchFamily="34" charset="0"/>
              </a:rPr>
              <a:t>multiplexing</a:t>
            </a:r>
            <a:r>
              <a:rPr lang="es-MX" sz="2800" b="1" dirty="0">
                <a:solidFill>
                  <a:schemeClr val="accent1"/>
                </a:solidFill>
                <a:latin typeface="Maiandra GD" pitchFamily="34" charset="0"/>
              </a:rPr>
              <a:t> (FDM</a:t>
            </a:r>
            <a:r>
              <a:rPr lang="es-MX" sz="2800" b="1" dirty="0" smtClean="0">
                <a:solidFill>
                  <a:schemeClr val="accent1"/>
                </a:solidFill>
                <a:latin typeface="Maiandra GD" pitchFamily="34" charset="0"/>
              </a:rPr>
              <a:t>) </a:t>
            </a:r>
            <a:endParaRPr lang="es-ES" sz="2800" b="1" dirty="0">
              <a:solidFill>
                <a:schemeClr val="accent1"/>
              </a:solidFill>
              <a:latin typeface="Maiandra GD" pitchFamily="34" charset="0"/>
            </a:endParaRPr>
          </a:p>
        </p:txBody>
      </p:sp>
      <p:sp>
        <p:nvSpPr>
          <p:cNvPr id="5" name="4 Marcador de número de diapositiva"/>
          <p:cNvSpPr>
            <a:spLocks noGrp="1"/>
          </p:cNvSpPr>
          <p:nvPr>
            <p:ph type="sldNum" sz="quarter" idx="12"/>
          </p:nvPr>
        </p:nvSpPr>
        <p:spPr/>
        <p:txBody>
          <a:bodyPr/>
          <a:lstStyle/>
          <a:p>
            <a:fld id="{8E9EA971-267B-4C68-8D7F-AE83A1F219EA}" type="slidenum">
              <a:rPr lang="es-ES" smtClean="0"/>
              <a:pPr/>
              <a:t>40</a:t>
            </a:fld>
            <a:endParaRPr lang="es-ES"/>
          </a:p>
        </p:txBody>
      </p:sp>
      <p:sp>
        <p:nvSpPr>
          <p:cNvPr id="13315" name="Rectangle 3"/>
          <p:cNvSpPr>
            <a:spLocks noGrp="1" noChangeArrowheads="1"/>
          </p:cNvSpPr>
          <p:nvPr>
            <p:ph sz="quarter" idx="1"/>
          </p:nvPr>
        </p:nvSpPr>
        <p:spPr/>
        <p:txBody>
          <a:bodyPr>
            <a:normAutofit lnSpcReduction="10000"/>
          </a:bodyPr>
          <a:lstStyle/>
          <a:p>
            <a:pPr algn="just">
              <a:lnSpc>
                <a:spcPct val="150000"/>
              </a:lnSpc>
              <a:spcAft>
                <a:spcPct val="30000"/>
              </a:spcAft>
              <a:buClr>
                <a:schemeClr val="accent1"/>
              </a:buClr>
              <a:buSzPct val="80000"/>
              <a:buFont typeface="Wingdings" pitchFamily="2" charset="2"/>
              <a:buChar char="q"/>
            </a:pPr>
            <a:r>
              <a:rPr lang="es-MX" sz="2100" dirty="0">
                <a:latin typeface="Maiandra GD" pitchFamily="34" charset="0"/>
              </a:rPr>
              <a:t>Técnica analógica que puede ser aplicada cuando el ancho de banda de un enlace (en </a:t>
            </a:r>
            <a:r>
              <a:rPr lang="es-MX" sz="2100" dirty="0" err="1">
                <a:latin typeface="Maiandra GD" pitchFamily="34" charset="0"/>
              </a:rPr>
              <a:t>hertz</a:t>
            </a:r>
            <a:r>
              <a:rPr lang="es-MX" sz="2100" dirty="0">
                <a:latin typeface="Maiandra GD" pitchFamily="34" charset="0"/>
              </a:rPr>
              <a:t>) es mayor que el ancho de banda combinado de las señales a ser transmitidas.</a:t>
            </a:r>
          </a:p>
          <a:p>
            <a:pPr algn="just">
              <a:lnSpc>
                <a:spcPct val="150000"/>
              </a:lnSpc>
              <a:spcAft>
                <a:spcPct val="30000"/>
              </a:spcAft>
              <a:buClr>
                <a:schemeClr val="accent1"/>
              </a:buClr>
              <a:buSzPct val="80000"/>
              <a:buFont typeface="Wingdings" pitchFamily="2" charset="2"/>
              <a:buChar char="q"/>
            </a:pPr>
            <a:r>
              <a:rPr lang="es-MX" sz="2100" dirty="0">
                <a:latin typeface="Maiandra GD" pitchFamily="34" charset="0"/>
              </a:rPr>
              <a:t>Las señales generadas por cada dispositivo modulan </a:t>
            </a:r>
            <a:r>
              <a:rPr lang="es-MX" sz="2100" b="1" dirty="0">
                <a:latin typeface="Maiandra GD" pitchFamily="34" charset="0"/>
              </a:rPr>
              <a:t>diferentes frecuencias portadoras</a:t>
            </a:r>
            <a:r>
              <a:rPr lang="es-MX" sz="2100" dirty="0">
                <a:latin typeface="Maiandra GD" pitchFamily="34" charset="0"/>
              </a:rPr>
              <a:t>. Estas señales son combinadas en una </a:t>
            </a:r>
            <a:r>
              <a:rPr lang="es-MX" sz="2100" b="1" dirty="0">
                <a:latin typeface="Maiandra GD" pitchFamily="34" charset="0"/>
              </a:rPr>
              <a:t>señal compuesta</a:t>
            </a:r>
            <a:r>
              <a:rPr lang="es-MX" sz="2100" dirty="0">
                <a:latin typeface="Maiandra GD" pitchFamily="34" charset="0"/>
              </a:rPr>
              <a:t> que puede ser transportada por el enlace.</a:t>
            </a:r>
          </a:p>
          <a:p>
            <a:pPr algn="just">
              <a:lnSpc>
                <a:spcPct val="150000"/>
              </a:lnSpc>
              <a:spcAft>
                <a:spcPct val="30000"/>
              </a:spcAft>
              <a:buClr>
                <a:schemeClr val="accent1"/>
              </a:buClr>
              <a:buSzPct val="80000"/>
              <a:buFont typeface="Wingdings" pitchFamily="2" charset="2"/>
              <a:buChar char="q"/>
            </a:pPr>
            <a:r>
              <a:rPr lang="es-MX" sz="2100" dirty="0">
                <a:latin typeface="Maiandra GD" pitchFamily="34" charset="0"/>
              </a:rPr>
              <a:t>Los canales deben estar separados por líneas de ancho de banda no utilizado (</a:t>
            </a:r>
            <a:r>
              <a:rPr lang="es-MX" sz="2100" b="1" dirty="0">
                <a:latin typeface="Maiandra GD" pitchFamily="34" charset="0"/>
              </a:rPr>
              <a:t>bandas guardia)</a:t>
            </a:r>
            <a:r>
              <a:rPr lang="es-MX" sz="2100" dirty="0">
                <a:latin typeface="Maiandra GD" pitchFamily="34" charset="0"/>
              </a:rPr>
              <a:t> par prevenir que las señales se traslapen.</a:t>
            </a:r>
            <a:endParaRPr lang="es-ES" sz="2100" dirty="0">
              <a:latin typeface="Maiandra GD" pitchFamily="34" charset="0"/>
            </a:endParaRPr>
          </a:p>
        </p:txBody>
      </p:sp>
      <p:sp>
        <p:nvSpPr>
          <p:cNvPr id="13316" name="Text Box 4"/>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Dra.</a:t>
            </a:r>
          </a:p>
          <a:p>
            <a:pPr algn="ctr"/>
            <a:r>
              <a:rPr lang="es-MX" sz="1000">
                <a:solidFill>
                  <a:schemeClr val="bg1"/>
                </a:solidFill>
                <a:latin typeface="Pristina" pitchFamily="66" charset="0"/>
              </a:rPr>
              <a:t>Erika</a:t>
            </a:r>
          </a:p>
          <a:p>
            <a:pPr algn="ctr"/>
            <a:r>
              <a:rPr lang="es-MX" sz="1000">
                <a:solidFill>
                  <a:schemeClr val="bg1"/>
                </a:solidFill>
                <a:latin typeface="Pristina" pitchFamily="66" charset="0"/>
              </a:rPr>
              <a:t>Sánchez</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57224" y="-24"/>
            <a:ext cx="7313612" cy="1143000"/>
          </a:xfrm>
        </p:spPr>
        <p:txBody>
          <a:bodyPr>
            <a:normAutofit/>
          </a:bodyPr>
          <a:lstStyle/>
          <a:p>
            <a:r>
              <a:rPr lang="es-MX" sz="3200" b="1" dirty="0" smtClean="0">
                <a:solidFill>
                  <a:schemeClr val="accent1"/>
                </a:solidFill>
                <a:latin typeface="Maiandra GD" pitchFamily="34" charset="0"/>
              </a:rPr>
              <a:t>Ejemplo 1</a:t>
            </a:r>
            <a:endParaRPr lang="es-ES" sz="3200" b="1" dirty="0">
              <a:solidFill>
                <a:schemeClr val="accent1"/>
              </a:solidFill>
              <a:latin typeface="Maiandra GD" pitchFamily="34" charset="0"/>
            </a:endParaRPr>
          </a:p>
        </p:txBody>
      </p:sp>
      <p:sp>
        <p:nvSpPr>
          <p:cNvPr id="20483" name="Rectangle 3"/>
          <p:cNvSpPr>
            <a:spLocks noGrp="1" noChangeArrowheads="1"/>
          </p:cNvSpPr>
          <p:nvPr>
            <p:ph type="body" sz="half" idx="1"/>
          </p:nvPr>
        </p:nvSpPr>
        <p:spPr>
          <a:xfrm>
            <a:off x="500034" y="1357298"/>
            <a:ext cx="8183591" cy="1982787"/>
          </a:xfrm>
        </p:spPr>
        <p:txBody>
          <a:bodyPr>
            <a:normAutofit lnSpcReduction="10000"/>
          </a:bodyPr>
          <a:lstStyle/>
          <a:p>
            <a:pPr algn="just">
              <a:lnSpc>
                <a:spcPct val="150000"/>
              </a:lnSpc>
              <a:spcAft>
                <a:spcPct val="40000"/>
              </a:spcAft>
              <a:buNone/>
            </a:pPr>
            <a:r>
              <a:rPr lang="es-MX" sz="2100" dirty="0" smtClean="0">
                <a:latin typeface="Maiandra GD" pitchFamily="34" charset="0"/>
              </a:rPr>
              <a:t>	Cinco </a:t>
            </a:r>
            <a:r>
              <a:rPr lang="es-MX" sz="2100" dirty="0">
                <a:latin typeface="Maiandra GD" pitchFamily="34" charset="0"/>
              </a:rPr>
              <a:t>canales, cada uno con un ancho de banda de 100 </a:t>
            </a:r>
            <a:r>
              <a:rPr lang="es-MX" sz="2100" dirty="0" err="1">
                <a:latin typeface="Maiandra GD" pitchFamily="34" charset="0"/>
              </a:rPr>
              <a:t>KHz</a:t>
            </a:r>
            <a:r>
              <a:rPr lang="es-MX" sz="2100" dirty="0">
                <a:latin typeface="Maiandra GD" pitchFamily="34" charset="0"/>
              </a:rPr>
              <a:t>, son </a:t>
            </a:r>
            <a:r>
              <a:rPr lang="es-MX" sz="2100" dirty="0" err="1">
                <a:latin typeface="Maiandra GD" pitchFamily="34" charset="0"/>
              </a:rPr>
              <a:t>multicanalizados</a:t>
            </a:r>
            <a:r>
              <a:rPr lang="es-MX" sz="2100" dirty="0">
                <a:latin typeface="Maiandra GD" pitchFamily="34" charset="0"/>
              </a:rPr>
              <a:t> ¿Cuál es el ancho de banda mínimo requerido del enlace si debe existir una banda guardia de 10 </a:t>
            </a:r>
            <a:r>
              <a:rPr lang="es-MX" sz="2100" dirty="0" err="1">
                <a:latin typeface="Maiandra GD" pitchFamily="34" charset="0"/>
              </a:rPr>
              <a:t>KHz</a:t>
            </a:r>
            <a:r>
              <a:rPr lang="es-MX" sz="2100" dirty="0">
                <a:latin typeface="Maiandra GD" pitchFamily="34" charset="0"/>
              </a:rPr>
              <a:t> entre cada canal para evitar interferencia?</a:t>
            </a:r>
            <a:endParaRPr lang="es-ES" sz="2100" dirty="0">
              <a:latin typeface="Maiandra GD" pitchFamily="34" charset="0"/>
            </a:endParaRPr>
          </a:p>
        </p:txBody>
      </p:sp>
      <p:sp>
        <p:nvSpPr>
          <p:cNvPr id="38" name="37 Marcador de número de diapositiva"/>
          <p:cNvSpPr>
            <a:spLocks noGrp="1"/>
          </p:cNvSpPr>
          <p:nvPr>
            <p:ph type="sldNum" sz="quarter" idx="12"/>
          </p:nvPr>
        </p:nvSpPr>
        <p:spPr/>
        <p:txBody>
          <a:bodyPr/>
          <a:lstStyle/>
          <a:p>
            <a:fld id="{6395A84A-D5B3-4C8A-A8D1-DE51A2E2A1E9}" type="slidenum">
              <a:rPr lang="es-ES" smtClean="0"/>
              <a:pPr/>
              <a:t>41</a:t>
            </a:fld>
            <a:endParaRPr lang="es-ES"/>
          </a:p>
        </p:txBody>
      </p:sp>
      <p:sp>
        <p:nvSpPr>
          <p:cNvPr id="20485" name="Line 5"/>
          <p:cNvSpPr>
            <a:spLocks noChangeShapeType="1"/>
          </p:cNvSpPr>
          <p:nvPr/>
        </p:nvSpPr>
        <p:spPr bwMode="auto">
          <a:xfrm>
            <a:off x="1187450" y="5807075"/>
            <a:ext cx="6913563" cy="0"/>
          </a:xfrm>
          <a:prstGeom prst="line">
            <a:avLst/>
          </a:prstGeom>
          <a:noFill/>
          <a:ln w="9525">
            <a:solidFill>
              <a:schemeClr val="tx1"/>
            </a:solidFill>
            <a:round/>
            <a:headEnd/>
            <a:tailEnd/>
          </a:ln>
          <a:effectLst/>
        </p:spPr>
        <p:txBody>
          <a:bodyPr/>
          <a:lstStyle/>
          <a:p>
            <a:endParaRPr lang="es-ES"/>
          </a:p>
        </p:txBody>
      </p:sp>
      <p:sp>
        <p:nvSpPr>
          <p:cNvPr id="20486" name="Rectangle 6"/>
          <p:cNvSpPr>
            <a:spLocks noChangeArrowheads="1"/>
          </p:cNvSpPr>
          <p:nvPr/>
        </p:nvSpPr>
        <p:spPr bwMode="auto">
          <a:xfrm>
            <a:off x="1476375" y="4725988"/>
            <a:ext cx="1008063" cy="1081087"/>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20487" name="Line 7"/>
          <p:cNvSpPr>
            <a:spLocks noChangeShapeType="1"/>
          </p:cNvSpPr>
          <p:nvPr/>
        </p:nvSpPr>
        <p:spPr bwMode="auto">
          <a:xfrm>
            <a:off x="1476375" y="4581525"/>
            <a:ext cx="1008063" cy="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20488" name="Text Box 8"/>
          <p:cNvSpPr txBox="1">
            <a:spLocks noChangeArrowheads="1"/>
          </p:cNvSpPr>
          <p:nvPr/>
        </p:nvSpPr>
        <p:spPr bwMode="auto">
          <a:xfrm>
            <a:off x="1620838" y="4360863"/>
            <a:ext cx="750887" cy="274637"/>
          </a:xfrm>
          <a:prstGeom prst="rect">
            <a:avLst/>
          </a:prstGeom>
          <a:noFill/>
          <a:ln w="9525">
            <a:noFill/>
            <a:miter lim="800000"/>
            <a:headEnd/>
            <a:tailEnd/>
          </a:ln>
          <a:effectLst/>
        </p:spPr>
        <p:txBody>
          <a:bodyPr wrap="none">
            <a:spAutoFit/>
          </a:bodyPr>
          <a:lstStyle/>
          <a:p>
            <a:r>
              <a:rPr lang="es-MX" sz="1200">
                <a:latin typeface="Maiandra GD" pitchFamily="34" charset="0"/>
              </a:rPr>
              <a:t>100 KHz</a:t>
            </a:r>
            <a:endParaRPr lang="es-ES" sz="1200">
              <a:latin typeface="Maiandra GD" pitchFamily="34" charset="0"/>
            </a:endParaRPr>
          </a:p>
        </p:txBody>
      </p:sp>
      <p:sp>
        <p:nvSpPr>
          <p:cNvPr id="20489" name="Line 9"/>
          <p:cNvSpPr>
            <a:spLocks noChangeShapeType="1"/>
          </p:cNvSpPr>
          <p:nvPr/>
        </p:nvSpPr>
        <p:spPr bwMode="auto">
          <a:xfrm>
            <a:off x="1476375" y="4365625"/>
            <a:ext cx="0" cy="288925"/>
          </a:xfrm>
          <a:prstGeom prst="line">
            <a:avLst/>
          </a:prstGeom>
          <a:noFill/>
          <a:ln w="9525">
            <a:solidFill>
              <a:schemeClr val="tx1"/>
            </a:solidFill>
            <a:round/>
            <a:headEnd/>
            <a:tailEnd/>
          </a:ln>
          <a:effectLst/>
        </p:spPr>
        <p:txBody>
          <a:bodyPr/>
          <a:lstStyle/>
          <a:p>
            <a:endParaRPr lang="es-ES"/>
          </a:p>
        </p:txBody>
      </p:sp>
      <p:sp>
        <p:nvSpPr>
          <p:cNvPr id="20490" name="Line 10"/>
          <p:cNvSpPr>
            <a:spLocks noChangeShapeType="1"/>
          </p:cNvSpPr>
          <p:nvPr/>
        </p:nvSpPr>
        <p:spPr bwMode="auto">
          <a:xfrm>
            <a:off x="2484438" y="4365625"/>
            <a:ext cx="0" cy="288925"/>
          </a:xfrm>
          <a:prstGeom prst="line">
            <a:avLst/>
          </a:prstGeom>
          <a:noFill/>
          <a:ln w="9525">
            <a:solidFill>
              <a:schemeClr val="tx1"/>
            </a:solidFill>
            <a:round/>
            <a:headEnd/>
            <a:tailEnd/>
          </a:ln>
          <a:effectLst/>
        </p:spPr>
        <p:txBody>
          <a:bodyPr/>
          <a:lstStyle/>
          <a:p>
            <a:endParaRPr lang="es-ES"/>
          </a:p>
        </p:txBody>
      </p:sp>
      <p:sp>
        <p:nvSpPr>
          <p:cNvPr id="20491" name="Line 11"/>
          <p:cNvSpPr>
            <a:spLocks noChangeShapeType="1"/>
          </p:cNvSpPr>
          <p:nvPr/>
        </p:nvSpPr>
        <p:spPr bwMode="auto">
          <a:xfrm>
            <a:off x="2627313" y="4149725"/>
            <a:ext cx="0" cy="720725"/>
          </a:xfrm>
          <a:prstGeom prst="line">
            <a:avLst/>
          </a:prstGeom>
          <a:noFill/>
          <a:ln w="9525">
            <a:solidFill>
              <a:schemeClr val="tx1"/>
            </a:solidFill>
            <a:round/>
            <a:headEnd/>
            <a:tailEnd type="triangle" w="med" len="med"/>
          </a:ln>
          <a:effectLst/>
        </p:spPr>
        <p:txBody>
          <a:bodyPr/>
          <a:lstStyle/>
          <a:p>
            <a:endParaRPr lang="es-ES"/>
          </a:p>
        </p:txBody>
      </p:sp>
      <p:sp>
        <p:nvSpPr>
          <p:cNvPr id="20492" name="Rectangle 12"/>
          <p:cNvSpPr>
            <a:spLocks noChangeArrowheads="1"/>
          </p:cNvSpPr>
          <p:nvPr/>
        </p:nvSpPr>
        <p:spPr bwMode="auto">
          <a:xfrm>
            <a:off x="2771775" y="4725988"/>
            <a:ext cx="1008063" cy="1081087"/>
          </a:xfrm>
          <a:prstGeom prst="rect">
            <a:avLst/>
          </a:prstGeom>
          <a:solidFill>
            <a:schemeClr val="accent2"/>
          </a:solidFill>
          <a:ln w="9525">
            <a:solidFill>
              <a:schemeClr val="tx1"/>
            </a:solidFill>
            <a:miter lim="800000"/>
            <a:headEnd/>
            <a:tailEnd/>
          </a:ln>
          <a:effectLst/>
        </p:spPr>
        <p:txBody>
          <a:bodyPr wrap="none" anchor="ctr"/>
          <a:lstStyle/>
          <a:p>
            <a:endParaRPr lang="es-ES"/>
          </a:p>
        </p:txBody>
      </p:sp>
      <p:sp>
        <p:nvSpPr>
          <p:cNvPr id="20493" name="Line 13"/>
          <p:cNvSpPr>
            <a:spLocks noChangeShapeType="1"/>
          </p:cNvSpPr>
          <p:nvPr/>
        </p:nvSpPr>
        <p:spPr bwMode="auto">
          <a:xfrm>
            <a:off x="2771775" y="4581525"/>
            <a:ext cx="1008063" cy="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20494" name="Text Box 14"/>
          <p:cNvSpPr txBox="1">
            <a:spLocks noChangeArrowheads="1"/>
          </p:cNvSpPr>
          <p:nvPr/>
        </p:nvSpPr>
        <p:spPr bwMode="auto">
          <a:xfrm>
            <a:off x="2916238" y="4360863"/>
            <a:ext cx="750887" cy="274637"/>
          </a:xfrm>
          <a:prstGeom prst="rect">
            <a:avLst/>
          </a:prstGeom>
          <a:noFill/>
          <a:ln w="9525">
            <a:noFill/>
            <a:miter lim="800000"/>
            <a:headEnd/>
            <a:tailEnd/>
          </a:ln>
          <a:effectLst/>
        </p:spPr>
        <p:txBody>
          <a:bodyPr wrap="none">
            <a:spAutoFit/>
          </a:bodyPr>
          <a:lstStyle/>
          <a:p>
            <a:r>
              <a:rPr lang="es-MX" sz="1200">
                <a:latin typeface="Maiandra GD" pitchFamily="34" charset="0"/>
              </a:rPr>
              <a:t>100 KHz</a:t>
            </a:r>
            <a:endParaRPr lang="es-ES" sz="1200">
              <a:latin typeface="Maiandra GD" pitchFamily="34" charset="0"/>
            </a:endParaRPr>
          </a:p>
        </p:txBody>
      </p:sp>
      <p:sp>
        <p:nvSpPr>
          <p:cNvPr id="20495" name="Line 15"/>
          <p:cNvSpPr>
            <a:spLocks noChangeShapeType="1"/>
          </p:cNvSpPr>
          <p:nvPr/>
        </p:nvSpPr>
        <p:spPr bwMode="auto">
          <a:xfrm>
            <a:off x="2771775" y="4365625"/>
            <a:ext cx="0" cy="288925"/>
          </a:xfrm>
          <a:prstGeom prst="line">
            <a:avLst/>
          </a:prstGeom>
          <a:noFill/>
          <a:ln w="9525">
            <a:solidFill>
              <a:schemeClr val="tx1"/>
            </a:solidFill>
            <a:round/>
            <a:headEnd/>
            <a:tailEnd/>
          </a:ln>
          <a:effectLst/>
        </p:spPr>
        <p:txBody>
          <a:bodyPr/>
          <a:lstStyle/>
          <a:p>
            <a:endParaRPr lang="es-ES"/>
          </a:p>
        </p:txBody>
      </p:sp>
      <p:sp>
        <p:nvSpPr>
          <p:cNvPr id="20496" name="Line 16"/>
          <p:cNvSpPr>
            <a:spLocks noChangeShapeType="1"/>
          </p:cNvSpPr>
          <p:nvPr/>
        </p:nvSpPr>
        <p:spPr bwMode="auto">
          <a:xfrm>
            <a:off x="3779838" y="4365625"/>
            <a:ext cx="0" cy="288925"/>
          </a:xfrm>
          <a:prstGeom prst="line">
            <a:avLst/>
          </a:prstGeom>
          <a:noFill/>
          <a:ln w="9525">
            <a:solidFill>
              <a:schemeClr val="tx1"/>
            </a:solidFill>
            <a:round/>
            <a:headEnd/>
            <a:tailEnd/>
          </a:ln>
          <a:effectLst/>
        </p:spPr>
        <p:txBody>
          <a:bodyPr/>
          <a:lstStyle/>
          <a:p>
            <a:endParaRPr lang="es-ES"/>
          </a:p>
        </p:txBody>
      </p:sp>
      <p:sp>
        <p:nvSpPr>
          <p:cNvPr id="20497" name="Rectangle 17"/>
          <p:cNvSpPr>
            <a:spLocks noChangeArrowheads="1"/>
          </p:cNvSpPr>
          <p:nvPr/>
        </p:nvSpPr>
        <p:spPr bwMode="auto">
          <a:xfrm>
            <a:off x="4068763" y="4725988"/>
            <a:ext cx="1008062" cy="1081087"/>
          </a:xfrm>
          <a:prstGeom prst="rect">
            <a:avLst/>
          </a:prstGeom>
          <a:solidFill>
            <a:schemeClr val="hlink"/>
          </a:solidFill>
          <a:ln w="9525">
            <a:solidFill>
              <a:schemeClr val="tx1"/>
            </a:solidFill>
            <a:miter lim="800000"/>
            <a:headEnd/>
            <a:tailEnd/>
          </a:ln>
          <a:effectLst/>
        </p:spPr>
        <p:txBody>
          <a:bodyPr wrap="none" anchor="ctr"/>
          <a:lstStyle/>
          <a:p>
            <a:endParaRPr lang="es-ES"/>
          </a:p>
        </p:txBody>
      </p:sp>
      <p:sp>
        <p:nvSpPr>
          <p:cNvPr id="20498" name="Line 18"/>
          <p:cNvSpPr>
            <a:spLocks noChangeShapeType="1"/>
          </p:cNvSpPr>
          <p:nvPr/>
        </p:nvSpPr>
        <p:spPr bwMode="auto">
          <a:xfrm>
            <a:off x="4068763" y="4581525"/>
            <a:ext cx="1008062" cy="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20499" name="Text Box 19"/>
          <p:cNvSpPr txBox="1">
            <a:spLocks noChangeArrowheads="1"/>
          </p:cNvSpPr>
          <p:nvPr/>
        </p:nvSpPr>
        <p:spPr bwMode="auto">
          <a:xfrm>
            <a:off x="4213225" y="4360863"/>
            <a:ext cx="750888" cy="274637"/>
          </a:xfrm>
          <a:prstGeom prst="rect">
            <a:avLst/>
          </a:prstGeom>
          <a:noFill/>
          <a:ln w="9525">
            <a:noFill/>
            <a:miter lim="800000"/>
            <a:headEnd/>
            <a:tailEnd/>
          </a:ln>
          <a:effectLst/>
        </p:spPr>
        <p:txBody>
          <a:bodyPr wrap="none">
            <a:spAutoFit/>
          </a:bodyPr>
          <a:lstStyle/>
          <a:p>
            <a:r>
              <a:rPr lang="es-MX" sz="1200">
                <a:latin typeface="Maiandra GD" pitchFamily="34" charset="0"/>
              </a:rPr>
              <a:t>100 KHz</a:t>
            </a:r>
            <a:endParaRPr lang="es-ES" sz="1200">
              <a:latin typeface="Maiandra GD" pitchFamily="34" charset="0"/>
            </a:endParaRPr>
          </a:p>
        </p:txBody>
      </p:sp>
      <p:sp>
        <p:nvSpPr>
          <p:cNvPr id="20500" name="Line 20"/>
          <p:cNvSpPr>
            <a:spLocks noChangeShapeType="1"/>
          </p:cNvSpPr>
          <p:nvPr/>
        </p:nvSpPr>
        <p:spPr bwMode="auto">
          <a:xfrm>
            <a:off x="4068763" y="4365625"/>
            <a:ext cx="0" cy="288925"/>
          </a:xfrm>
          <a:prstGeom prst="line">
            <a:avLst/>
          </a:prstGeom>
          <a:noFill/>
          <a:ln w="9525">
            <a:solidFill>
              <a:schemeClr val="tx1"/>
            </a:solidFill>
            <a:round/>
            <a:headEnd/>
            <a:tailEnd/>
          </a:ln>
          <a:effectLst/>
        </p:spPr>
        <p:txBody>
          <a:bodyPr/>
          <a:lstStyle/>
          <a:p>
            <a:endParaRPr lang="es-ES"/>
          </a:p>
        </p:txBody>
      </p:sp>
      <p:sp>
        <p:nvSpPr>
          <p:cNvPr id="20501" name="Line 21"/>
          <p:cNvSpPr>
            <a:spLocks noChangeShapeType="1"/>
          </p:cNvSpPr>
          <p:nvPr/>
        </p:nvSpPr>
        <p:spPr bwMode="auto">
          <a:xfrm>
            <a:off x="5076825" y="4365625"/>
            <a:ext cx="0" cy="288925"/>
          </a:xfrm>
          <a:prstGeom prst="line">
            <a:avLst/>
          </a:prstGeom>
          <a:noFill/>
          <a:ln w="9525">
            <a:solidFill>
              <a:schemeClr val="tx1"/>
            </a:solidFill>
            <a:round/>
            <a:headEnd/>
            <a:tailEnd/>
          </a:ln>
          <a:effectLst/>
        </p:spPr>
        <p:txBody>
          <a:bodyPr/>
          <a:lstStyle/>
          <a:p>
            <a:endParaRPr lang="es-ES"/>
          </a:p>
        </p:txBody>
      </p:sp>
      <p:sp>
        <p:nvSpPr>
          <p:cNvPr id="20502" name="Rectangle 22"/>
          <p:cNvSpPr>
            <a:spLocks noChangeArrowheads="1"/>
          </p:cNvSpPr>
          <p:nvPr/>
        </p:nvSpPr>
        <p:spPr bwMode="auto">
          <a:xfrm>
            <a:off x="5364163" y="4725988"/>
            <a:ext cx="1008062" cy="1081087"/>
          </a:xfrm>
          <a:prstGeom prst="rect">
            <a:avLst/>
          </a:prstGeom>
          <a:solidFill>
            <a:schemeClr val="bg2"/>
          </a:solidFill>
          <a:ln w="9525">
            <a:solidFill>
              <a:schemeClr val="tx1"/>
            </a:solidFill>
            <a:miter lim="800000"/>
            <a:headEnd/>
            <a:tailEnd/>
          </a:ln>
          <a:effectLst/>
        </p:spPr>
        <p:txBody>
          <a:bodyPr wrap="none" anchor="ctr"/>
          <a:lstStyle/>
          <a:p>
            <a:endParaRPr lang="es-ES"/>
          </a:p>
        </p:txBody>
      </p:sp>
      <p:sp>
        <p:nvSpPr>
          <p:cNvPr id="20503" name="Line 23"/>
          <p:cNvSpPr>
            <a:spLocks noChangeShapeType="1"/>
          </p:cNvSpPr>
          <p:nvPr/>
        </p:nvSpPr>
        <p:spPr bwMode="auto">
          <a:xfrm>
            <a:off x="5364163" y="4581525"/>
            <a:ext cx="1008062" cy="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20504" name="Text Box 24"/>
          <p:cNvSpPr txBox="1">
            <a:spLocks noChangeArrowheads="1"/>
          </p:cNvSpPr>
          <p:nvPr/>
        </p:nvSpPr>
        <p:spPr bwMode="auto">
          <a:xfrm>
            <a:off x="5508625" y="4360863"/>
            <a:ext cx="750888" cy="274637"/>
          </a:xfrm>
          <a:prstGeom prst="rect">
            <a:avLst/>
          </a:prstGeom>
          <a:noFill/>
          <a:ln w="9525">
            <a:noFill/>
            <a:miter lim="800000"/>
            <a:headEnd/>
            <a:tailEnd/>
          </a:ln>
          <a:effectLst/>
        </p:spPr>
        <p:txBody>
          <a:bodyPr wrap="none">
            <a:spAutoFit/>
          </a:bodyPr>
          <a:lstStyle/>
          <a:p>
            <a:r>
              <a:rPr lang="es-MX" sz="1200">
                <a:latin typeface="Maiandra GD" pitchFamily="34" charset="0"/>
              </a:rPr>
              <a:t>100 KHz</a:t>
            </a:r>
            <a:endParaRPr lang="es-ES" sz="1200">
              <a:latin typeface="Maiandra GD" pitchFamily="34" charset="0"/>
            </a:endParaRPr>
          </a:p>
        </p:txBody>
      </p:sp>
      <p:sp>
        <p:nvSpPr>
          <p:cNvPr id="20505" name="Line 25"/>
          <p:cNvSpPr>
            <a:spLocks noChangeShapeType="1"/>
          </p:cNvSpPr>
          <p:nvPr/>
        </p:nvSpPr>
        <p:spPr bwMode="auto">
          <a:xfrm>
            <a:off x="5364163" y="4365625"/>
            <a:ext cx="0" cy="288925"/>
          </a:xfrm>
          <a:prstGeom prst="line">
            <a:avLst/>
          </a:prstGeom>
          <a:noFill/>
          <a:ln w="9525">
            <a:solidFill>
              <a:schemeClr val="tx1"/>
            </a:solidFill>
            <a:round/>
            <a:headEnd/>
            <a:tailEnd/>
          </a:ln>
          <a:effectLst/>
        </p:spPr>
        <p:txBody>
          <a:bodyPr/>
          <a:lstStyle/>
          <a:p>
            <a:endParaRPr lang="es-ES"/>
          </a:p>
        </p:txBody>
      </p:sp>
      <p:sp>
        <p:nvSpPr>
          <p:cNvPr id="20506" name="Line 26"/>
          <p:cNvSpPr>
            <a:spLocks noChangeShapeType="1"/>
          </p:cNvSpPr>
          <p:nvPr/>
        </p:nvSpPr>
        <p:spPr bwMode="auto">
          <a:xfrm>
            <a:off x="6372225" y="4365625"/>
            <a:ext cx="0" cy="288925"/>
          </a:xfrm>
          <a:prstGeom prst="line">
            <a:avLst/>
          </a:prstGeom>
          <a:noFill/>
          <a:ln w="9525">
            <a:solidFill>
              <a:schemeClr val="tx1"/>
            </a:solidFill>
            <a:round/>
            <a:headEnd/>
            <a:tailEnd/>
          </a:ln>
          <a:effectLst/>
        </p:spPr>
        <p:txBody>
          <a:bodyPr/>
          <a:lstStyle/>
          <a:p>
            <a:endParaRPr lang="es-ES"/>
          </a:p>
        </p:txBody>
      </p:sp>
      <p:sp>
        <p:nvSpPr>
          <p:cNvPr id="20507" name="Rectangle 27"/>
          <p:cNvSpPr>
            <a:spLocks noChangeArrowheads="1"/>
          </p:cNvSpPr>
          <p:nvPr/>
        </p:nvSpPr>
        <p:spPr bwMode="auto">
          <a:xfrm>
            <a:off x="6661150" y="4725988"/>
            <a:ext cx="1008063" cy="1081087"/>
          </a:xfrm>
          <a:prstGeom prst="rect">
            <a:avLst/>
          </a:prstGeom>
          <a:solidFill>
            <a:schemeClr val="tx1"/>
          </a:solidFill>
          <a:ln w="9525">
            <a:solidFill>
              <a:schemeClr val="tx1"/>
            </a:solidFill>
            <a:miter lim="800000"/>
            <a:headEnd/>
            <a:tailEnd/>
          </a:ln>
          <a:effectLst/>
        </p:spPr>
        <p:txBody>
          <a:bodyPr wrap="none" anchor="ctr"/>
          <a:lstStyle/>
          <a:p>
            <a:endParaRPr lang="es-ES"/>
          </a:p>
        </p:txBody>
      </p:sp>
      <p:sp>
        <p:nvSpPr>
          <p:cNvPr id="20508" name="Line 28"/>
          <p:cNvSpPr>
            <a:spLocks noChangeShapeType="1"/>
          </p:cNvSpPr>
          <p:nvPr/>
        </p:nvSpPr>
        <p:spPr bwMode="auto">
          <a:xfrm>
            <a:off x="6661150" y="4581525"/>
            <a:ext cx="1008063" cy="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20509" name="Text Box 29"/>
          <p:cNvSpPr txBox="1">
            <a:spLocks noChangeArrowheads="1"/>
          </p:cNvSpPr>
          <p:nvPr/>
        </p:nvSpPr>
        <p:spPr bwMode="auto">
          <a:xfrm>
            <a:off x="6805613" y="4360863"/>
            <a:ext cx="750887" cy="274637"/>
          </a:xfrm>
          <a:prstGeom prst="rect">
            <a:avLst/>
          </a:prstGeom>
          <a:noFill/>
          <a:ln w="9525">
            <a:noFill/>
            <a:miter lim="800000"/>
            <a:headEnd/>
            <a:tailEnd/>
          </a:ln>
          <a:effectLst/>
        </p:spPr>
        <p:txBody>
          <a:bodyPr wrap="none">
            <a:spAutoFit/>
          </a:bodyPr>
          <a:lstStyle/>
          <a:p>
            <a:r>
              <a:rPr lang="es-MX" sz="1200">
                <a:latin typeface="Maiandra GD" pitchFamily="34" charset="0"/>
              </a:rPr>
              <a:t>100 KHz</a:t>
            </a:r>
            <a:endParaRPr lang="es-ES" sz="1200">
              <a:latin typeface="Maiandra GD" pitchFamily="34" charset="0"/>
            </a:endParaRPr>
          </a:p>
        </p:txBody>
      </p:sp>
      <p:sp>
        <p:nvSpPr>
          <p:cNvPr id="20510" name="Line 30"/>
          <p:cNvSpPr>
            <a:spLocks noChangeShapeType="1"/>
          </p:cNvSpPr>
          <p:nvPr/>
        </p:nvSpPr>
        <p:spPr bwMode="auto">
          <a:xfrm>
            <a:off x="6661150" y="4365625"/>
            <a:ext cx="0" cy="288925"/>
          </a:xfrm>
          <a:prstGeom prst="line">
            <a:avLst/>
          </a:prstGeom>
          <a:noFill/>
          <a:ln w="9525">
            <a:solidFill>
              <a:schemeClr val="tx1"/>
            </a:solidFill>
            <a:round/>
            <a:headEnd/>
            <a:tailEnd/>
          </a:ln>
          <a:effectLst/>
        </p:spPr>
        <p:txBody>
          <a:bodyPr/>
          <a:lstStyle/>
          <a:p>
            <a:endParaRPr lang="es-ES"/>
          </a:p>
        </p:txBody>
      </p:sp>
      <p:sp>
        <p:nvSpPr>
          <p:cNvPr id="20511" name="Line 31"/>
          <p:cNvSpPr>
            <a:spLocks noChangeShapeType="1"/>
          </p:cNvSpPr>
          <p:nvPr/>
        </p:nvSpPr>
        <p:spPr bwMode="auto">
          <a:xfrm>
            <a:off x="7669213" y="4365625"/>
            <a:ext cx="0" cy="288925"/>
          </a:xfrm>
          <a:prstGeom prst="line">
            <a:avLst/>
          </a:prstGeom>
          <a:noFill/>
          <a:ln w="9525">
            <a:solidFill>
              <a:schemeClr val="tx1"/>
            </a:solidFill>
            <a:round/>
            <a:headEnd/>
            <a:tailEnd/>
          </a:ln>
          <a:effectLst/>
        </p:spPr>
        <p:txBody>
          <a:bodyPr/>
          <a:lstStyle/>
          <a:p>
            <a:endParaRPr lang="es-ES"/>
          </a:p>
        </p:txBody>
      </p:sp>
      <p:sp>
        <p:nvSpPr>
          <p:cNvPr id="20512" name="Line 32"/>
          <p:cNvSpPr>
            <a:spLocks noChangeShapeType="1"/>
          </p:cNvSpPr>
          <p:nvPr/>
        </p:nvSpPr>
        <p:spPr bwMode="auto">
          <a:xfrm>
            <a:off x="2627313" y="4149725"/>
            <a:ext cx="360362" cy="0"/>
          </a:xfrm>
          <a:prstGeom prst="line">
            <a:avLst/>
          </a:prstGeom>
          <a:noFill/>
          <a:ln w="9525">
            <a:solidFill>
              <a:schemeClr val="tx1"/>
            </a:solidFill>
            <a:round/>
            <a:headEnd/>
            <a:tailEnd/>
          </a:ln>
          <a:effectLst/>
        </p:spPr>
        <p:txBody>
          <a:bodyPr/>
          <a:lstStyle/>
          <a:p>
            <a:endParaRPr lang="es-ES"/>
          </a:p>
        </p:txBody>
      </p:sp>
      <p:sp>
        <p:nvSpPr>
          <p:cNvPr id="20513" name="Text Box 33"/>
          <p:cNvSpPr txBox="1">
            <a:spLocks noChangeArrowheads="1"/>
          </p:cNvSpPr>
          <p:nvPr/>
        </p:nvSpPr>
        <p:spPr bwMode="auto">
          <a:xfrm>
            <a:off x="2901950" y="4003675"/>
            <a:ext cx="2232025" cy="274638"/>
          </a:xfrm>
          <a:prstGeom prst="rect">
            <a:avLst/>
          </a:prstGeom>
          <a:noFill/>
          <a:ln w="9525">
            <a:noFill/>
            <a:miter lim="800000"/>
            <a:headEnd/>
            <a:tailEnd/>
          </a:ln>
          <a:effectLst/>
        </p:spPr>
        <p:txBody>
          <a:bodyPr>
            <a:spAutoFit/>
          </a:bodyPr>
          <a:lstStyle/>
          <a:p>
            <a:r>
              <a:rPr lang="es-MX" sz="1200">
                <a:latin typeface="Maiandra GD" pitchFamily="34" charset="0"/>
              </a:rPr>
              <a:t>Banda guardia de 10 KHz</a:t>
            </a:r>
            <a:endParaRPr lang="es-ES" sz="1200">
              <a:latin typeface="Maiandra GD" pitchFamily="34" charset="0"/>
            </a:endParaRPr>
          </a:p>
        </p:txBody>
      </p:sp>
      <p:sp>
        <p:nvSpPr>
          <p:cNvPr id="20514" name="Line 34"/>
          <p:cNvSpPr>
            <a:spLocks noChangeShapeType="1"/>
          </p:cNvSpPr>
          <p:nvPr/>
        </p:nvSpPr>
        <p:spPr bwMode="auto">
          <a:xfrm>
            <a:off x="1476375" y="5878513"/>
            <a:ext cx="0" cy="215900"/>
          </a:xfrm>
          <a:prstGeom prst="line">
            <a:avLst/>
          </a:prstGeom>
          <a:noFill/>
          <a:ln w="9525">
            <a:solidFill>
              <a:schemeClr val="tx1"/>
            </a:solidFill>
            <a:round/>
            <a:headEnd/>
            <a:tailEnd/>
          </a:ln>
          <a:effectLst/>
        </p:spPr>
        <p:txBody>
          <a:bodyPr/>
          <a:lstStyle/>
          <a:p>
            <a:endParaRPr lang="es-ES"/>
          </a:p>
        </p:txBody>
      </p:sp>
      <p:sp>
        <p:nvSpPr>
          <p:cNvPr id="20516" name="Line 36"/>
          <p:cNvSpPr>
            <a:spLocks noChangeShapeType="1"/>
          </p:cNvSpPr>
          <p:nvPr/>
        </p:nvSpPr>
        <p:spPr bwMode="auto">
          <a:xfrm>
            <a:off x="7667625" y="5878513"/>
            <a:ext cx="0" cy="215900"/>
          </a:xfrm>
          <a:prstGeom prst="line">
            <a:avLst/>
          </a:prstGeom>
          <a:noFill/>
          <a:ln w="9525">
            <a:solidFill>
              <a:schemeClr val="tx1"/>
            </a:solidFill>
            <a:round/>
            <a:headEnd/>
            <a:tailEnd/>
          </a:ln>
          <a:effectLst/>
        </p:spPr>
        <p:txBody>
          <a:bodyPr/>
          <a:lstStyle/>
          <a:p>
            <a:endParaRPr lang="es-ES"/>
          </a:p>
        </p:txBody>
      </p:sp>
      <p:sp>
        <p:nvSpPr>
          <p:cNvPr id="20517" name="Line 37"/>
          <p:cNvSpPr>
            <a:spLocks noChangeShapeType="1"/>
          </p:cNvSpPr>
          <p:nvPr/>
        </p:nvSpPr>
        <p:spPr bwMode="auto">
          <a:xfrm>
            <a:off x="1476375" y="6022975"/>
            <a:ext cx="6191250" cy="0"/>
          </a:xfrm>
          <a:prstGeom prst="line">
            <a:avLst/>
          </a:prstGeom>
          <a:noFill/>
          <a:ln w="9525">
            <a:solidFill>
              <a:schemeClr val="tx1"/>
            </a:solidFill>
            <a:round/>
            <a:headEnd type="triangle" w="med" len="med"/>
            <a:tailEnd type="triangle" w="med" len="med"/>
          </a:ln>
          <a:effectLst/>
        </p:spPr>
        <p:txBody>
          <a:bodyPr/>
          <a:lstStyle/>
          <a:p>
            <a:endParaRPr lang="es-ES"/>
          </a:p>
        </p:txBody>
      </p:sp>
      <p:sp>
        <p:nvSpPr>
          <p:cNvPr id="20518" name="Text Box 38"/>
          <p:cNvSpPr txBox="1">
            <a:spLocks noChangeArrowheads="1"/>
          </p:cNvSpPr>
          <p:nvPr/>
        </p:nvSpPr>
        <p:spPr bwMode="auto">
          <a:xfrm>
            <a:off x="4260850" y="6018213"/>
            <a:ext cx="776288" cy="274637"/>
          </a:xfrm>
          <a:prstGeom prst="rect">
            <a:avLst/>
          </a:prstGeom>
          <a:noFill/>
          <a:ln w="9525">
            <a:noFill/>
            <a:miter lim="800000"/>
            <a:headEnd/>
            <a:tailEnd/>
          </a:ln>
          <a:effectLst/>
        </p:spPr>
        <p:txBody>
          <a:bodyPr wrap="none">
            <a:spAutoFit/>
          </a:bodyPr>
          <a:lstStyle/>
          <a:p>
            <a:r>
              <a:rPr lang="es-MX" sz="1200">
                <a:latin typeface="Maiandra GD" pitchFamily="34" charset="0"/>
              </a:rPr>
              <a:t>540 KHz</a:t>
            </a:r>
            <a:endParaRPr lang="es-ES" sz="1200">
              <a:latin typeface="Maiandra GD" pitchFamily="34" charset="0"/>
            </a:endParaRPr>
          </a:p>
        </p:txBody>
      </p:sp>
      <p:sp>
        <p:nvSpPr>
          <p:cNvPr id="20519" name="Text Box 39"/>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Dra.</a:t>
            </a:r>
          </a:p>
          <a:p>
            <a:pPr algn="ctr"/>
            <a:r>
              <a:rPr lang="es-MX" sz="1000">
                <a:solidFill>
                  <a:schemeClr val="bg1"/>
                </a:solidFill>
                <a:latin typeface="Pristina" pitchFamily="66" charset="0"/>
              </a:rPr>
              <a:t>Erika</a:t>
            </a:r>
          </a:p>
          <a:p>
            <a:pPr algn="ctr"/>
            <a:r>
              <a:rPr lang="es-MX" sz="1000">
                <a:solidFill>
                  <a:schemeClr val="bg1"/>
                </a:solidFill>
                <a:latin typeface="Pristina" pitchFamily="66" charset="0"/>
              </a:rPr>
              <a:t>Sánchez</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28662" y="-24"/>
            <a:ext cx="7313612" cy="1143000"/>
          </a:xfrm>
        </p:spPr>
        <p:txBody>
          <a:bodyPr>
            <a:normAutofit/>
          </a:bodyPr>
          <a:lstStyle/>
          <a:p>
            <a:r>
              <a:rPr lang="es-MX" sz="3200" b="1" dirty="0" smtClean="0">
                <a:solidFill>
                  <a:schemeClr val="accent1"/>
                </a:solidFill>
                <a:latin typeface="Maiandra GD" pitchFamily="34" charset="0"/>
              </a:rPr>
              <a:t>Ejemplo 2</a:t>
            </a:r>
            <a:endParaRPr lang="es-ES" sz="3200" b="1" dirty="0">
              <a:solidFill>
                <a:schemeClr val="accent1"/>
              </a:solidFill>
              <a:latin typeface="Maiandra GD" pitchFamily="34" charset="0"/>
            </a:endParaRPr>
          </a:p>
        </p:txBody>
      </p:sp>
      <p:sp>
        <p:nvSpPr>
          <p:cNvPr id="22531" name="Rectangle 3"/>
          <p:cNvSpPr>
            <a:spLocks noGrp="1" noChangeArrowheads="1"/>
          </p:cNvSpPr>
          <p:nvPr>
            <p:ph type="body" sz="half" idx="1"/>
          </p:nvPr>
        </p:nvSpPr>
        <p:spPr>
          <a:xfrm>
            <a:off x="428596" y="1643050"/>
            <a:ext cx="8255029" cy="1982787"/>
          </a:xfrm>
        </p:spPr>
        <p:txBody>
          <a:bodyPr/>
          <a:lstStyle/>
          <a:p>
            <a:pPr algn="just">
              <a:lnSpc>
                <a:spcPct val="110000"/>
              </a:lnSpc>
              <a:spcAft>
                <a:spcPct val="40000"/>
              </a:spcAft>
              <a:buNone/>
            </a:pPr>
            <a:r>
              <a:rPr lang="es-MX" sz="2500" dirty="0" smtClean="0">
                <a:latin typeface="Maiandra GD" pitchFamily="34" charset="0"/>
              </a:rPr>
              <a:t>	Cuatro </a:t>
            </a:r>
            <a:r>
              <a:rPr lang="es-MX" sz="2500" dirty="0">
                <a:latin typeface="Maiandra GD" pitchFamily="34" charset="0"/>
              </a:rPr>
              <a:t>canales de datos (digitales), cada uno transmitiendo a 1 Mbps, utilizan un canal satelital de 1 </a:t>
            </a:r>
            <a:r>
              <a:rPr lang="es-MX" sz="2500" dirty="0" err="1">
                <a:latin typeface="Maiandra GD" pitchFamily="34" charset="0"/>
              </a:rPr>
              <a:t>MHz.</a:t>
            </a:r>
            <a:r>
              <a:rPr lang="es-MX" sz="2500" dirty="0">
                <a:latin typeface="Maiandra GD" pitchFamily="34" charset="0"/>
              </a:rPr>
              <a:t> Diseñar una configuración apropiada utilizando FDM.</a:t>
            </a:r>
            <a:endParaRPr lang="es-ES" sz="2500" dirty="0">
              <a:latin typeface="Maiandra GD" pitchFamily="34" charset="0"/>
            </a:endParaRPr>
          </a:p>
        </p:txBody>
      </p:sp>
      <p:sp>
        <p:nvSpPr>
          <p:cNvPr id="29" name="28 Marcador de número de diapositiva"/>
          <p:cNvSpPr>
            <a:spLocks noGrp="1"/>
          </p:cNvSpPr>
          <p:nvPr>
            <p:ph type="sldNum" sz="quarter" idx="12"/>
          </p:nvPr>
        </p:nvSpPr>
        <p:spPr/>
        <p:txBody>
          <a:bodyPr/>
          <a:lstStyle/>
          <a:p>
            <a:fld id="{6395A84A-D5B3-4C8A-A8D1-DE51A2E2A1E9}" type="slidenum">
              <a:rPr lang="es-ES" smtClean="0"/>
              <a:pPr/>
              <a:t>42</a:t>
            </a:fld>
            <a:endParaRPr lang="es-ES"/>
          </a:p>
        </p:txBody>
      </p:sp>
      <p:grpSp>
        <p:nvGrpSpPr>
          <p:cNvPr id="2" name="Group 30"/>
          <p:cNvGrpSpPr>
            <a:grpSpLocks/>
          </p:cNvGrpSpPr>
          <p:nvPr/>
        </p:nvGrpSpPr>
        <p:grpSpPr bwMode="auto">
          <a:xfrm>
            <a:off x="2628900" y="3789363"/>
            <a:ext cx="5543550" cy="2519362"/>
            <a:chOff x="1338" y="2387"/>
            <a:chExt cx="3492" cy="1587"/>
          </a:xfrm>
        </p:grpSpPr>
        <p:sp>
          <p:nvSpPr>
            <p:cNvPr id="22534" name="AutoShape 6"/>
            <p:cNvSpPr>
              <a:spLocks noChangeArrowheads="1"/>
            </p:cNvSpPr>
            <p:nvPr/>
          </p:nvSpPr>
          <p:spPr bwMode="auto">
            <a:xfrm rot="5400000">
              <a:off x="2812" y="2863"/>
              <a:ext cx="1587" cy="635"/>
            </a:xfrm>
            <a:prstGeom prst="triangle">
              <a:avLst>
                <a:gd name="adj" fmla="val 50000"/>
              </a:avLst>
            </a:prstGeom>
            <a:solidFill>
              <a:schemeClr val="accent2"/>
            </a:solidFill>
            <a:ln w="9525">
              <a:solidFill>
                <a:schemeClr val="tx1"/>
              </a:solidFill>
              <a:miter lim="800000"/>
              <a:headEnd/>
              <a:tailEnd/>
            </a:ln>
            <a:effectLst/>
          </p:spPr>
          <p:txBody>
            <a:bodyPr rot="10800000" vert="eaVert" wrap="none" anchor="ctr"/>
            <a:lstStyle/>
            <a:p>
              <a:pPr algn="ctr"/>
              <a:r>
                <a:rPr lang="es-MX" sz="1200">
                  <a:latin typeface="Maiandra GD" pitchFamily="34" charset="0"/>
                </a:rPr>
                <a:t>FDM</a:t>
              </a:r>
              <a:endParaRPr lang="es-ES" sz="1200">
                <a:latin typeface="Maiandra GD" pitchFamily="34" charset="0"/>
              </a:endParaRPr>
            </a:p>
          </p:txBody>
        </p:sp>
        <p:sp>
          <p:nvSpPr>
            <p:cNvPr id="22535" name="Line 7"/>
            <p:cNvSpPr>
              <a:spLocks noChangeShapeType="1"/>
            </p:cNvSpPr>
            <p:nvPr/>
          </p:nvSpPr>
          <p:spPr bwMode="auto">
            <a:xfrm>
              <a:off x="3923" y="3180"/>
              <a:ext cx="907" cy="0"/>
            </a:xfrm>
            <a:prstGeom prst="line">
              <a:avLst/>
            </a:prstGeom>
            <a:noFill/>
            <a:ln w="9525">
              <a:solidFill>
                <a:schemeClr val="tx1"/>
              </a:solidFill>
              <a:round/>
              <a:headEnd/>
              <a:tailEnd/>
            </a:ln>
            <a:effectLst/>
          </p:spPr>
          <p:txBody>
            <a:bodyPr/>
            <a:lstStyle/>
            <a:p>
              <a:endParaRPr lang="es-ES"/>
            </a:p>
          </p:txBody>
        </p:sp>
        <p:sp>
          <p:nvSpPr>
            <p:cNvPr id="22536" name="Rectangle 8"/>
            <p:cNvSpPr>
              <a:spLocks noChangeArrowheads="1"/>
            </p:cNvSpPr>
            <p:nvPr/>
          </p:nvSpPr>
          <p:spPr bwMode="auto">
            <a:xfrm>
              <a:off x="1927" y="2523"/>
              <a:ext cx="590" cy="272"/>
            </a:xfrm>
            <a:prstGeom prst="rect">
              <a:avLst/>
            </a:prstGeom>
            <a:solidFill>
              <a:schemeClr val="folHlink"/>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s-MX" sz="1200">
                  <a:latin typeface="Maiandra GD" pitchFamily="34" charset="0"/>
                </a:rPr>
                <a:t>16-QAM</a:t>
              </a:r>
              <a:endParaRPr lang="es-ES" sz="1200">
                <a:latin typeface="Maiandra GD" pitchFamily="34" charset="0"/>
              </a:endParaRPr>
            </a:p>
          </p:txBody>
        </p:sp>
        <p:sp>
          <p:nvSpPr>
            <p:cNvPr id="22537" name="Line 9"/>
            <p:cNvSpPr>
              <a:spLocks noChangeShapeType="1"/>
            </p:cNvSpPr>
            <p:nvPr/>
          </p:nvSpPr>
          <p:spPr bwMode="auto">
            <a:xfrm>
              <a:off x="2517" y="2659"/>
              <a:ext cx="771" cy="0"/>
            </a:xfrm>
            <a:prstGeom prst="line">
              <a:avLst/>
            </a:prstGeom>
            <a:noFill/>
            <a:ln w="9525">
              <a:solidFill>
                <a:schemeClr val="tx1"/>
              </a:solidFill>
              <a:round/>
              <a:headEnd/>
              <a:tailEnd/>
            </a:ln>
            <a:effectLst/>
          </p:spPr>
          <p:txBody>
            <a:bodyPr/>
            <a:lstStyle/>
            <a:p>
              <a:endParaRPr lang="es-ES"/>
            </a:p>
          </p:txBody>
        </p:sp>
        <p:sp>
          <p:nvSpPr>
            <p:cNvPr id="22538" name="Rectangle 10"/>
            <p:cNvSpPr>
              <a:spLocks noChangeArrowheads="1"/>
            </p:cNvSpPr>
            <p:nvPr/>
          </p:nvSpPr>
          <p:spPr bwMode="auto">
            <a:xfrm>
              <a:off x="1927" y="2886"/>
              <a:ext cx="590" cy="272"/>
            </a:xfrm>
            <a:prstGeom prst="rect">
              <a:avLst/>
            </a:prstGeom>
            <a:solidFill>
              <a:schemeClr val="folHlink"/>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s-MX" sz="1200">
                  <a:latin typeface="Maiandra GD" pitchFamily="34" charset="0"/>
                </a:rPr>
                <a:t>16-QAM</a:t>
              </a:r>
              <a:endParaRPr lang="es-ES" sz="1200">
                <a:latin typeface="Maiandra GD" pitchFamily="34" charset="0"/>
              </a:endParaRPr>
            </a:p>
          </p:txBody>
        </p:sp>
        <p:sp>
          <p:nvSpPr>
            <p:cNvPr id="22539" name="Line 11"/>
            <p:cNvSpPr>
              <a:spLocks noChangeShapeType="1"/>
            </p:cNvSpPr>
            <p:nvPr/>
          </p:nvSpPr>
          <p:spPr bwMode="auto">
            <a:xfrm>
              <a:off x="2517" y="3022"/>
              <a:ext cx="771" cy="0"/>
            </a:xfrm>
            <a:prstGeom prst="line">
              <a:avLst/>
            </a:prstGeom>
            <a:noFill/>
            <a:ln w="9525">
              <a:solidFill>
                <a:schemeClr val="tx1"/>
              </a:solidFill>
              <a:round/>
              <a:headEnd/>
              <a:tailEnd/>
            </a:ln>
            <a:effectLst/>
          </p:spPr>
          <p:txBody>
            <a:bodyPr/>
            <a:lstStyle/>
            <a:p>
              <a:endParaRPr lang="es-ES"/>
            </a:p>
          </p:txBody>
        </p:sp>
        <p:sp>
          <p:nvSpPr>
            <p:cNvPr id="22540" name="Rectangle 12"/>
            <p:cNvSpPr>
              <a:spLocks noChangeArrowheads="1"/>
            </p:cNvSpPr>
            <p:nvPr/>
          </p:nvSpPr>
          <p:spPr bwMode="auto">
            <a:xfrm>
              <a:off x="1927" y="3249"/>
              <a:ext cx="590" cy="272"/>
            </a:xfrm>
            <a:prstGeom prst="rect">
              <a:avLst/>
            </a:prstGeom>
            <a:solidFill>
              <a:schemeClr val="folHlink"/>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s-MX" sz="1200">
                  <a:latin typeface="Maiandra GD" pitchFamily="34" charset="0"/>
                </a:rPr>
                <a:t>16-QAM</a:t>
              </a:r>
              <a:endParaRPr lang="es-ES" sz="1200">
                <a:latin typeface="Maiandra GD" pitchFamily="34" charset="0"/>
              </a:endParaRPr>
            </a:p>
          </p:txBody>
        </p:sp>
        <p:sp>
          <p:nvSpPr>
            <p:cNvPr id="22541" name="Line 13"/>
            <p:cNvSpPr>
              <a:spLocks noChangeShapeType="1"/>
            </p:cNvSpPr>
            <p:nvPr/>
          </p:nvSpPr>
          <p:spPr bwMode="auto">
            <a:xfrm>
              <a:off x="2517" y="3385"/>
              <a:ext cx="771" cy="0"/>
            </a:xfrm>
            <a:prstGeom prst="line">
              <a:avLst/>
            </a:prstGeom>
            <a:noFill/>
            <a:ln w="9525">
              <a:solidFill>
                <a:schemeClr val="tx1"/>
              </a:solidFill>
              <a:round/>
              <a:headEnd/>
              <a:tailEnd/>
            </a:ln>
            <a:effectLst/>
          </p:spPr>
          <p:txBody>
            <a:bodyPr/>
            <a:lstStyle/>
            <a:p>
              <a:endParaRPr lang="es-ES"/>
            </a:p>
          </p:txBody>
        </p:sp>
        <p:sp>
          <p:nvSpPr>
            <p:cNvPr id="22542" name="Rectangle 14"/>
            <p:cNvSpPr>
              <a:spLocks noChangeArrowheads="1"/>
            </p:cNvSpPr>
            <p:nvPr/>
          </p:nvSpPr>
          <p:spPr bwMode="auto">
            <a:xfrm>
              <a:off x="1927" y="3612"/>
              <a:ext cx="590" cy="272"/>
            </a:xfrm>
            <a:prstGeom prst="rect">
              <a:avLst/>
            </a:prstGeom>
            <a:solidFill>
              <a:schemeClr val="folHlink"/>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s-MX" sz="1200">
                  <a:latin typeface="Maiandra GD" pitchFamily="34" charset="0"/>
                </a:rPr>
                <a:t>16-QAM</a:t>
              </a:r>
              <a:endParaRPr lang="es-ES" sz="1200">
                <a:latin typeface="Maiandra GD" pitchFamily="34" charset="0"/>
              </a:endParaRPr>
            </a:p>
          </p:txBody>
        </p:sp>
        <p:sp>
          <p:nvSpPr>
            <p:cNvPr id="22543" name="Line 15"/>
            <p:cNvSpPr>
              <a:spLocks noChangeShapeType="1"/>
            </p:cNvSpPr>
            <p:nvPr/>
          </p:nvSpPr>
          <p:spPr bwMode="auto">
            <a:xfrm>
              <a:off x="2517" y="3748"/>
              <a:ext cx="771" cy="0"/>
            </a:xfrm>
            <a:prstGeom prst="line">
              <a:avLst/>
            </a:prstGeom>
            <a:noFill/>
            <a:ln w="9525">
              <a:solidFill>
                <a:schemeClr val="tx1"/>
              </a:solidFill>
              <a:round/>
              <a:headEnd/>
              <a:tailEnd/>
            </a:ln>
            <a:effectLst/>
          </p:spPr>
          <p:txBody>
            <a:bodyPr/>
            <a:lstStyle/>
            <a:p>
              <a:endParaRPr lang="es-ES"/>
            </a:p>
          </p:txBody>
        </p:sp>
        <p:sp>
          <p:nvSpPr>
            <p:cNvPr id="22544" name="Text Box 16"/>
            <p:cNvSpPr txBox="1">
              <a:spLocks noChangeArrowheads="1"/>
            </p:cNvSpPr>
            <p:nvPr/>
          </p:nvSpPr>
          <p:spPr bwMode="auto">
            <a:xfrm>
              <a:off x="2638" y="2504"/>
              <a:ext cx="536" cy="288"/>
            </a:xfrm>
            <a:prstGeom prst="rect">
              <a:avLst/>
            </a:prstGeom>
            <a:noFill/>
            <a:ln w="9525">
              <a:noFill/>
              <a:miter lim="800000"/>
              <a:headEnd/>
              <a:tailEnd/>
            </a:ln>
            <a:effectLst/>
          </p:spPr>
          <p:txBody>
            <a:bodyPr wrap="none">
              <a:spAutoFit/>
            </a:bodyPr>
            <a:lstStyle/>
            <a:p>
              <a:pPr algn="ctr"/>
              <a:r>
                <a:rPr lang="es-MX" sz="1200">
                  <a:latin typeface="Maiandra GD" pitchFamily="34" charset="0"/>
                </a:rPr>
                <a:t>250 KHz</a:t>
              </a:r>
            </a:p>
            <a:p>
              <a:pPr algn="ctr"/>
              <a:r>
                <a:rPr lang="es-MX" sz="1200">
                  <a:latin typeface="Maiandra GD" pitchFamily="34" charset="0"/>
                </a:rPr>
                <a:t>Analógico</a:t>
              </a:r>
              <a:endParaRPr lang="es-ES" sz="1200">
                <a:latin typeface="Maiandra GD" pitchFamily="34" charset="0"/>
              </a:endParaRPr>
            </a:p>
          </p:txBody>
        </p:sp>
        <p:sp>
          <p:nvSpPr>
            <p:cNvPr id="22545" name="Text Box 17"/>
            <p:cNvSpPr txBox="1">
              <a:spLocks noChangeArrowheads="1"/>
            </p:cNvSpPr>
            <p:nvPr/>
          </p:nvSpPr>
          <p:spPr bwMode="auto">
            <a:xfrm>
              <a:off x="2638" y="2867"/>
              <a:ext cx="536" cy="288"/>
            </a:xfrm>
            <a:prstGeom prst="rect">
              <a:avLst/>
            </a:prstGeom>
            <a:noFill/>
            <a:ln w="9525">
              <a:noFill/>
              <a:miter lim="800000"/>
              <a:headEnd/>
              <a:tailEnd/>
            </a:ln>
            <a:effectLst/>
          </p:spPr>
          <p:txBody>
            <a:bodyPr wrap="none">
              <a:spAutoFit/>
            </a:bodyPr>
            <a:lstStyle/>
            <a:p>
              <a:pPr algn="ctr"/>
              <a:r>
                <a:rPr lang="es-MX" sz="1200">
                  <a:latin typeface="Maiandra GD" pitchFamily="34" charset="0"/>
                </a:rPr>
                <a:t>250 KHz</a:t>
              </a:r>
            </a:p>
            <a:p>
              <a:pPr algn="ctr"/>
              <a:r>
                <a:rPr lang="es-MX" sz="1200">
                  <a:latin typeface="Maiandra GD" pitchFamily="34" charset="0"/>
                </a:rPr>
                <a:t>Analógico</a:t>
              </a:r>
              <a:endParaRPr lang="es-ES" sz="1200">
                <a:latin typeface="Maiandra GD" pitchFamily="34" charset="0"/>
              </a:endParaRPr>
            </a:p>
          </p:txBody>
        </p:sp>
        <p:sp>
          <p:nvSpPr>
            <p:cNvPr id="22546" name="Text Box 18"/>
            <p:cNvSpPr txBox="1">
              <a:spLocks noChangeArrowheads="1"/>
            </p:cNvSpPr>
            <p:nvPr/>
          </p:nvSpPr>
          <p:spPr bwMode="auto">
            <a:xfrm>
              <a:off x="2638" y="3230"/>
              <a:ext cx="536" cy="288"/>
            </a:xfrm>
            <a:prstGeom prst="rect">
              <a:avLst/>
            </a:prstGeom>
            <a:noFill/>
            <a:ln w="9525">
              <a:noFill/>
              <a:miter lim="800000"/>
              <a:headEnd/>
              <a:tailEnd/>
            </a:ln>
            <a:effectLst/>
          </p:spPr>
          <p:txBody>
            <a:bodyPr wrap="none">
              <a:spAutoFit/>
            </a:bodyPr>
            <a:lstStyle/>
            <a:p>
              <a:pPr algn="ctr"/>
              <a:r>
                <a:rPr lang="es-MX" sz="1200">
                  <a:latin typeface="Maiandra GD" pitchFamily="34" charset="0"/>
                </a:rPr>
                <a:t>250 KHz</a:t>
              </a:r>
            </a:p>
            <a:p>
              <a:pPr algn="ctr"/>
              <a:r>
                <a:rPr lang="es-MX" sz="1200">
                  <a:latin typeface="Maiandra GD" pitchFamily="34" charset="0"/>
                </a:rPr>
                <a:t>Analógico</a:t>
              </a:r>
              <a:endParaRPr lang="es-ES" sz="1200">
                <a:latin typeface="Maiandra GD" pitchFamily="34" charset="0"/>
              </a:endParaRPr>
            </a:p>
          </p:txBody>
        </p:sp>
        <p:sp>
          <p:nvSpPr>
            <p:cNvPr id="22547" name="Text Box 19"/>
            <p:cNvSpPr txBox="1">
              <a:spLocks noChangeArrowheads="1"/>
            </p:cNvSpPr>
            <p:nvPr/>
          </p:nvSpPr>
          <p:spPr bwMode="auto">
            <a:xfrm>
              <a:off x="2638" y="3593"/>
              <a:ext cx="536" cy="288"/>
            </a:xfrm>
            <a:prstGeom prst="rect">
              <a:avLst/>
            </a:prstGeom>
            <a:noFill/>
            <a:ln w="9525">
              <a:noFill/>
              <a:miter lim="800000"/>
              <a:headEnd/>
              <a:tailEnd/>
            </a:ln>
            <a:effectLst/>
          </p:spPr>
          <p:txBody>
            <a:bodyPr wrap="none">
              <a:spAutoFit/>
            </a:bodyPr>
            <a:lstStyle/>
            <a:p>
              <a:pPr algn="ctr"/>
              <a:r>
                <a:rPr lang="es-MX" sz="1200">
                  <a:latin typeface="Maiandra GD" pitchFamily="34" charset="0"/>
                </a:rPr>
                <a:t>250 KHz</a:t>
              </a:r>
            </a:p>
            <a:p>
              <a:pPr algn="ctr"/>
              <a:r>
                <a:rPr lang="es-MX" sz="1200">
                  <a:latin typeface="Maiandra GD" pitchFamily="34" charset="0"/>
                </a:rPr>
                <a:t>Analógico</a:t>
              </a:r>
              <a:endParaRPr lang="es-ES" sz="1200">
                <a:latin typeface="Maiandra GD" pitchFamily="34" charset="0"/>
              </a:endParaRPr>
            </a:p>
          </p:txBody>
        </p:sp>
        <p:sp>
          <p:nvSpPr>
            <p:cNvPr id="22548" name="Text Box 20"/>
            <p:cNvSpPr txBox="1">
              <a:spLocks noChangeArrowheads="1"/>
            </p:cNvSpPr>
            <p:nvPr/>
          </p:nvSpPr>
          <p:spPr bwMode="auto">
            <a:xfrm>
              <a:off x="4150" y="3019"/>
              <a:ext cx="392" cy="173"/>
            </a:xfrm>
            <a:prstGeom prst="rect">
              <a:avLst/>
            </a:prstGeom>
            <a:noFill/>
            <a:ln w="9525">
              <a:noFill/>
              <a:miter lim="800000"/>
              <a:headEnd/>
              <a:tailEnd/>
            </a:ln>
            <a:effectLst/>
          </p:spPr>
          <p:txBody>
            <a:bodyPr wrap="none">
              <a:spAutoFit/>
            </a:bodyPr>
            <a:lstStyle/>
            <a:p>
              <a:r>
                <a:rPr lang="es-MX" sz="1200">
                  <a:latin typeface="Maiandra GD" pitchFamily="34" charset="0"/>
                </a:rPr>
                <a:t>1 MHz</a:t>
              </a:r>
              <a:endParaRPr lang="es-ES" sz="1200">
                <a:latin typeface="Maiandra GD" pitchFamily="34" charset="0"/>
              </a:endParaRPr>
            </a:p>
          </p:txBody>
        </p:sp>
        <p:sp>
          <p:nvSpPr>
            <p:cNvPr id="22549" name="Text Box 21"/>
            <p:cNvSpPr txBox="1">
              <a:spLocks noChangeArrowheads="1"/>
            </p:cNvSpPr>
            <p:nvPr/>
          </p:nvSpPr>
          <p:spPr bwMode="auto">
            <a:xfrm>
              <a:off x="1420" y="2504"/>
              <a:ext cx="416" cy="288"/>
            </a:xfrm>
            <a:prstGeom prst="rect">
              <a:avLst/>
            </a:prstGeom>
            <a:noFill/>
            <a:ln w="9525">
              <a:noFill/>
              <a:miter lim="800000"/>
              <a:headEnd/>
              <a:tailEnd/>
            </a:ln>
            <a:effectLst/>
          </p:spPr>
          <p:txBody>
            <a:bodyPr wrap="none">
              <a:spAutoFit/>
            </a:bodyPr>
            <a:lstStyle/>
            <a:p>
              <a:pPr algn="ctr"/>
              <a:r>
                <a:rPr lang="es-MX" sz="1200">
                  <a:latin typeface="Maiandra GD" pitchFamily="34" charset="0"/>
                </a:rPr>
                <a:t>1 Mbps</a:t>
              </a:r>
            </a:p>
            <a:p>
              <a:pPr algn="ctr"/>
              <a:r>
                <a:rPr lang="es-MX" sz="1200">
                  <a:latin typeface="Maiandra GD" pitchFamily="34" charset="0"/>
                </a:rPr>
                <a:t>Digital</a:t>
              </a:r>
              <a:endParaRPr lang="es-ES" sz="1200">
                <a:latin typeface="Maiandra GD" pitchFamily="34" charset="0"/>
              </a:endParaRPr>
            </a:p>
          </p:txBody>
        </p:sp>
        <p:sp>
          <p:nvSpPr>
            <p:cNvPr id="22550" name="Line 22"/>
            <p:cNvSpPr>
              <a:spLocks noChangeShapeType="1"/>
            </p:cNvSpPr>
            <p:nvPr/>
          </p:nvSpPr>
          <p:spPr bwMode="auto">
            <a:xfrm>
              <a:off x="1338" y="2659"/>
              <a:ext cx="589" cy="0"/>
            </a:xfrm>
            <a:prstGeom prst="line">
              <a:avLst/>
            </a:prstGeom>
            <a:noFill/>
            <a:ln w="9525">
              <a:solidFill>
                <a:schemeClr val="tx1"/>
              </a:solidFill>
              <a:round/>
              <a:headEnd/>
              <a:tailEnd/>
            </a:ln>
            <a:effectLst/>
          </p:spPr>
          <p:txBody>
            <a:bodyPr/>
            <a:lstStyle/>
            <a:p>
              <a:endParaRPr lang="es-ES"/>
            </a:p>
          </p:txBody>
        </p:sp>
        <p:sp>
          <p:nvSpPr>
            <p:cNvPr id="22551" name="Text Box 23"/>
            <p:cNvSpPr txBox="1">
              <a:spLocks noChangeArrowheads="1"/>
            </p:cNvSpPr>
            <p:nvPr/>
          </p:nvSpPr>
          <p:spPr bwMode="auto">
            <a:xfrm>
              <a:off x="1420" y="2867"/>
              <a:ext cx="416" cy="288"/>
            </a:xfrm>
            <a:prstGeom prst="rect">
              <a:avLst/>
            </a:prstGeom>
            <a:noFill/>
            <a:ln w="9525">
              <a:noFill/>
              <a:miter lim="800000"/>
              <a:headEnd/>
              <a:tailEnd/>
            </a:ln>
            <a:effectLst/>
          </p:spPr>
          <p:txBody>
            <a:bodyPr wrap="none">
              <a:spAutoFit/>
            </a:bodyPr>
            <a:lstStyle/>
            <a:p>
              <a:pPr algn="ctr"/>
              <a:r>
                <a:rPr lang="es-MX" sz="1200">
                  <a:latin typeface="Maiandra GD" pitchFamily="34" charset="0"/>
                </a:rPr>
                <a:t>1 Mbps</a:t>
              </a:r>
            </a:p>
            <a:p>
              <a:pPr algn="ctr"/>
              <a:r>
                <a:rPr lang="es-MX" sz="1200">
                  <a:latin typeface="Maiandra GD" pitchFamily="34" charset="0"/>
                </a:rPr>
                <a:t>Digital</a:t>
              </a:r>
              <a:endParaRPr lang="es-ES" sz="1200">
                <a:latin typeface="Maiandra GD" pitchFamily="34" charset="0"/>
              </a:endParaRPr>
            </a:p>
          </p:txBody>
        </p:sp>
        <p:sp>
          <p:nvSpPr>
            <p:cNvPr id="22552" name="Line 24"/>
            <p:cNvSpPr>
              <a:spLocks noChangeShapeType="1"/>
            </p:cNvSpPr>
            <p:nvPr/>
          </p:nvSpPr>
          <p:spPr bwMode="auto">
            <a:xfrm>
              <a:off x="1338" y="3022"/>
              <a:ext cx="589" cy="0"/>
            </a:xfrm>
            <a:prstGeom prst="line">
              <a:avLst/>
            </a:prstGeom>
            <a:noFill/>
            <a:ln w="9525">
              <a:solidFill>
                <a:schemeClr val="tx1"/>
              </a:solidFill>
              <a:round/>
              <a:headEnd/>
              <a:tailEnd/>
            </a:ln>
            <a:effectLst/>
          </p:spPr>
          <p:txBody>
            <a:bodyPr/>
            <a:lstStyle/>
            <a:p>
              <a:endParaRPr lang="es-ES"/>
            </a:p>
          </p:txBody>
        </p:sp>
        <p:sp>
          <p:nvSpPr>
            <p:cNvPr id="22553" name="Text Box 25"/>
            <p:cNvSpPr txBox="1">
              <a:spLocks noChangeArrowheads="1"/>
            </p:cNvSpPr>
            <p:nvPr/>
          </p:nvSpPr>
          <p:spPr bwMode="auto">
            <a:xfrm>
              <a:off x="1420" y="3230"/>
              <a:ext cx="416" cy="288"/>
            </a:xfrm>
            <a:prstGeom prst="rect">
              <a:avLst/>
            </a:prstGeom>
            <a:noFill/>
            <a:ln w="9525">
              <a:noFill/>
              <a:miter lim="800000"/>
              <a:headEnd/>
              <a:tailEnd/>
            </a:ln>
            <a:effectLst/>
          </p:spPr>
          <p:txBody>
            <a:bodyPr wrap="none">
              <a:spAutoFit/>
            </a:bodyPr>
            <a:lstStyle/>
            <a:p>
              <a:pPr algn="ctr"/>
              <a:r>
                <a:rPr lang="es-MX" sz="1200">
                  <a:latin typeface="Maiandra GD" pitchFamily="34" charset="0"/>
                </a:rPr>
                <a:t>1 Mbps</a:t>
              </a:r>
            </a:p>
            <a:p>
              <a:pPr algn="ctr"/>
              <a:r>
                <a:rPr lang="es-MX" sz="1200">
                  <a:latin typeface="Maiandra GD" pitchFamily="34" charset="0"/>
                </a:rPr>
                <a:t>Digital</a:t>
              </a:r>
              <a:endParaRPr lang="es-ES" sz="1200">
                <a:latin typeface="Maiandra GD" pitchFamily="34" charset="0"/>
              </a:endParaRPr>
            </a:p>
          </p:txBody>
        </p:sp>
        <p:sp>
          <p:nvSpPr>
            <p:cNvPr id="22554" name="Line 26"/>
            <p:cNvSpPr>
              <a:spLocks noChangeShapeType="1"/>
            </p:cNvSpPr>
            <p:nvPr/>
          </p:nvSpPr>
          <p:spPr bwMode="auto">
            <a:xfrm>
              <a:off x="1338" y="3385"/>
              <a:ext cx="589" cy="0"/>
            </a:xfrm>
            <a:prstGeom prst="line">
              <a:avLst/>
            </a:prstGeom>
            <a:noFill/>
            <a:ln w="9525">
              <a:solidFill>
                <a:schemeClr val="tx1"/>
              </a:solidFill>
              <a:round/>
              <a:headEnd/>
              <a:tailEnd/>
            </a:ln>
            <a:effectLst/>
          </p:spPr>
          <p:txBody>
            <a:bodyPr/>
            <a:lstStyle/>
            <a:p>
              <a:endParaRPr lang="es-ES"/>
            </a:p>
          </p:txBody>
        </p:sp>
        <p:sp>
          <p:nvSpPr>
            <p:cNvPr id="22555" name="Text Box 27"/>
            <p:cNvSpPr txBox="1">
              <a:spLocks noChangeArrowheads="1"/>
            </p:cNvSpPr>
            <p:nvPr/>
          </p:nvSpPr>
          <p:spPr bwMode="auto">
            <a:xfrm>
              <a:off x="1420" y="3593"/>
              <a:ext cx="416" cy="288"/>
            </a:xfrm>
            <a:prstGeom prst="rect">
              <a:avLst/>
            </a:prstGeom>
            <a:noFill/>
            <a:ln w="9525">
              <a:noFill/>
              <a:miter lim="800000"/>
              <a:headEnd/>
              <a:tailEnd/>
            </a:ln>
            <a:effectLst/>
          </p:spPr>
          <p:txBody>
            <a:bodyPr wrap="none">
              <a:spAutoFit/>
            </a:bodyPr>
            <a:lstStyle/>
            <a:p>
              <a:pPr algn="ctr"/>
              <a:r>
                <a:rPr lang="es-MX" sz="1200">
                  <a:latin typeface="Maiandra GD" pitchFamily="34" charset="0"/>
                </a:rPr>
                <a:t>1 Mbps</a:t>
              </a:r>
            </a:p>
            <a:p>
              <a:pPr algn="ctr"/>
              <a:r>
                <a:rPr lang="es-MX" sz="1200">
                  <a:latin typeface="Maiandra GD" pitchFamily="34" charset="0"/>
                </a:rPr>
                <a:t>Digital</a:t>
              </a:r>
              <a:endParaRPr lang="es-ES" sz="1200">
                <a:latin typeface="Maiandra GD" pitchFamily="34" charset="0"/>
              </a:endParaRPr>
            </a:p>
          </p:txBody>
        </p:sp>
        <p:sp>
          <p:nvSpPr>
            <p:cNvPr id="22556" name="Line 28"/>
            <p:cNvSpPr>
              <a:spLocks noChangeShapeType="1"/>
            </p:cNvSpPr>
            <p:nvPr/>
          </p:nvSpPr>
          <p:spPr bwMode="auto">
            <a:xfrm>
              <a:off x="1338" y="3748"/>
              <a:ext cx="589" cy="0"/>
            </a:xfrm>
            <a:prstGeom prst="line">
              <a:avLst/>
            </a:prstGeom>
            <a:noFill/>
            <a:ln w="9525">
              <a:solidFill>
                <a:schemeClr val="tx1"/>
              </a:solidFill>
              <a:round/>
              <a:headEnd/>
              <a:tailEnd/>
            </a:ln>
            <a:effectLst/>
          </p:spPr>
          <p:txBody>
            <a:bodyPr/>
            <a:lstStyle/>
            <a:p>
              <a:endParaRPr lang="es-ES"/>
            </a:p>
          </p:txBody>
        </p:sp>
      </p:grpSp>
      <p:sp>
        <p:nvSpPr>
          <p:cNvPr id="22557" name="Text Box 29"/>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Dra.</a:t>
            </a:r>
          </a:p>
          <a:p>
            <a:pPr algn="ctr"/>
            <a:r>
              <a:rPr lang="es-MX" sz="1000">
                <a:solidFill>
                  <a:schemeClr val="bg1"/>
                </a:solidFill>
                <a:latin typeface="Pristina" pitchFamily="66" charset="0"/>
              </a:rPr>
              <a:t>Erika</a:t>
            </a:r>
          </a:p>
          <a:p>
            <a:pPr algn="ctr"/>
            <a:r>
              <a:rPr lang="es-MX" sz="1000">
                <a:solidFill>
                  <a:schemeClr val="bg1"/>
                </a:solidFill>
                <a:latin typeface="Pristina" pitchFamily="66" charset="0"/>
              </a:rPr>
              <a:t>Sánchez</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
            <a:ext cx="8229600" cy="1143000"/>
          </a:xfrm>
        </p:spPr>
        <p:txBody>
          <a:bodyPr>
            <a:normAutofit/>
          </a:bodyPr>
          <a:lstStyle/>
          <a:p>
            <a:r>
              <a:rPr lang="es-MX" sz="3200" b="1" dirty="0" smtClean="0">
                <a:solidFill>
                  <a:schemeClr val="accent1"/>
                </a:solidFill>
                <a:latin typeface="Maiandra GD" pitchFamily="34" charset="0"/>
              </a:rPr>
              <a:t>Ejemplo 3</a:t>
            </a:r>
            <a:endParaRPr lang="es-ES" sz="3200" b="1" dirty="0">
              <a:solidFill>
                <a:schemeClr val="accent1"/>
              </a:solidFill>
              <a:latin typeface="Maiandra GD" pitchFamily="34" charset="0"/>
            </a:endParaRPr>
          </a:p>
        </p:txBody>
      </p:sp>
      <p:sp>
        <p:nvSpPr>
          <p:cNvPr id="5" name="4 Marcador de número de diapositiva"/>
          <p:cNvSpPr>
            <a:spLocks noGrp="1"/>
          </p:cNvSpPr>
          <p:nvPr>
            <p:ph type="sldNum" sz="quarter" idx="12"/>
          </p:nvPr>
        </p:nvSpPr>
        <p:spPr/>
        <p:txBody>
          <a:bodyPr/>
          <a:lstStyle/>
          <a:p>
            <a:fld id="{8E9EA971-267B-4C68-8D7F-AE83A1F219EA}" type="slidenum">
              <a:rPr lang="es-ES" smtClean="0"/>
              <a:pPr/>
              <a:t>43</a:t>
            </a:fld>
            <a:endParaRPr lang="es-ES"/>
          </a:p>
        </p:txBody>
      </p:sp>
      <p:sp>
        <p:nvSpPr>
          <p:cNvPr id="28675" name="Rectangle 3"/>
          <p:cNvSpPr>
            <a:spLocks noGrp="1" noChangeArrowheads="1"/>
          </p:cNvSpPr>
          <p:nvPr>
            <p:ph sz="quarter" idx="1"/>
          </p:nvPr>
        </p:nvSpPr>
        <p:spPr>
          <a:xfrm>
            <a:off x="457200" y="1142984"/>
            <a:ext cx="8229600" cy="5357850"/>
          </a:xfrm>
        </p:spPr>
        <p:txBody>
          <a:bodyPr>
            <a:normAutofit fontScale="92500"/>
          </a:bodyPr>
          <a:lstStyle/>
          <a:p>
            <a:pPr algn="just">
              <a:lnSpc>
                <a:spcPct val="150000"/>
              </a:lnSpc>
              <a:spcAft>
                <a:spcPct val="40000"/>
              </a:spcAft>
              <a:buNone/>
            </a:pPr>
            <a:r>
              <a:rPr lang="es-MX" sz="1800" dirty="0" smtClean="0">
                <a:latin typeface="Maiandra GD" pitchFamily="34" charset="0"/>
              </a:rPr>
              <a:t> 	El </a:t>
            </a:r>
            <a:r>
              <a:rPr lang="es-MX" sz="1800" dirty="0" err="1">
                <a:latin typeface="Maiandra GD" pitchFamily="34" charset="0"/>
              </a:rPr>
              <a:t>Advanced</a:t>
            </a:r>
            <a:r>
              <a:rPr lang="es-MX" sz="1800" dirty="0">
                <a:latin typeface="Maiandra GD" pitchFamily="34" charset="0"/>
              </a:rPr>
              <a:t> Mobile </a:t>
            </a:r>
            <a:r>
              <a:rPr lang="es-MX" sz="1800" dirty="0" err="1">
                <a:latin typeface="Maiandra GD" pitchFamily="34" charset="0"/>
              </a:rPr>
              <a:t>Phone</a:t>
            </a:r>
            <a:r>
              <a:rPr lang="es-MX" sz="1800" dirty="0">
                <a:latin typeface="Maiandra GD" pitchFamily="34" charset="0"/>
              </a:rPr>
              <a:t> </a:t>
            </a:r>
            <a:r>
              <a:rPr lang="es-MX" sz="1800" dirty="0" err="1">
                <a:latin typeface="Maiandra GD" pitchFamily="34" charset="0"/>
              </a:rPr>
              <a:t>System</a:t>
            </a:r>
            <a:r>
              <a:rPr lang="es-MX" sz="1800" dirty="0">
                <a:latin typeface="Maiandra GD" pitchFamily="34" charset="0"/>
              </a:rPr>
              <a:t> (AMPS) utiliza dos bandas:</a:t>
            </a:r>
          </a:p>
          <a:p>
            <a:pPr marL="522288" lvl="1" indent="0" algn="just">
              <a:lnSpc>
                <a:spcPct val="150000"/>
              </a:lnSpc>
              <a:spcAft>
                <a:spcPct val="40000"/>
              </a:spcAft>
            </a:pPr>
            <a:r>
              <a:rPr lang="es-MX" sz="1800" dirty="0" smtClean="0">
                <a:latin typeface="Courier New" pitchFamily="49" charset="0"/>
              </a:rPr>
              <a:t> 824 </a:t>
            </a:r>
            <a:r>
              <a:rPr lang="es-MX" sz="1800" dirty="0">
                <a:latin typeface="Courier New" pitchFamily="49" charset="0"/>
              </a:rPr>
              <a:t>a 849 MHz para enviar</a:t>
            </a:r>
          </a:p>
          <a:p>
            <a:pPr marL="522288" lvl="1" indent="0" algn="just">
              <a:lnSpc>
                <a:spcPct val="150000"/>
              </a:lnSpc>
              <a:spcAft>
                <a:spcPct val="40000"/>
              </a:spcAft>
            </a:pPr>
            <a:r>
              <a:rPr lang="es-MX" sz="1800" dirty="0" smtClean="0">
                <a:latin typeface="Courier New" pitchFamily="49" charset="0"/>
              </a:rPr>
              <a:t> 869 </a:t>
            </a:r>
            <a:r>
              <a:rPr lang="es-MX" sz="1800" dirty="0">
                <a:latin typeface="Courier New" pitchFamily="49" charset="0"/>
              </a:rPr>
              <a:t>a 894 MHz para recibir</a:t>
            </a:r>
          </a:p>
          <a:p>
            <a:pPr algn="just">
              <a:lnSpc>
                <a:spcPct val="150000"/>
              </a:lnSpc>
              <a:spcAft>
                <a:spcPct val="40000"/>
              </a:spcAft>
              <a:buNone/>
            </a:pPr>
            <a:r>
              <a:rPr lang="es-MX" sz="1800" dirty="0" smtClean="0">
                <a:latin typeface="Maiandra GD" pitchFamily="34" charset="0"/>
              </a:rPr>
              <a:t>	Cada </a:t>
            </a:r>
            <a:r>
              <a:rPr lang="es-MX" sz="1800" dirty="0">
                <a:latin typeface="Maiandra GD" pitchFamily="34" charset="0"/>
              </a:rPr>
              <a:t>usuario tiene un ancho de banda de 30 </a:t>
            </a:r>
            <a:r>
              <a:rPr lang="es-MX" sz="1800" dirty="0" err="1">
                <a:latin typeface="Maiandra GD" pitchFamily="34" charset="0"/>
              </a:rPr>
              <a:t>KHz</a:t>
            </a:r>
            <a:r>
              <a:rPr lang="es-MX" sz="1800" dirty="0">
                <a:latin typeface="Maiandra GD" pitchFamily="34" charset="0"/>
              </a:rPr>
              <a:t> en cada dirección. La voz de 3 </a:t>
            </a:r>
            <a:r>
              <a:rPr lang="es-MX" sz="1800" dirty="0" err="1">
                <a:latin typeface="Maiandra GD" pitchFamily="34" charset="0"/>
              </a:rPr>
              <a:t>KHz</a:t>
            </a:r>
            <a:r>
              <a:rPr lang="es-MX" sz="1800" dirty="0">
                <a:latin typeface="Maiandra GD" pitchFamily="34" charset="0"/>
              </a:rPr>
              <a:t> es modulada utilizando FM, creando una señal modulada de 30 </a:t>
            </a:r>
            <a:r>
              <a:rPr lang="es-MX" sz="1800" dirty="0" err="1">
                <a:latin typeface="Maiandra GD" pitchFamily="34" charset="0"/>
              </a:rPr>
              <a:t>KHz</a:t>
            </a:r>
            <a:r>
              <a:rPr lang="es-MX" sz="1800" dirty="0">
                <a:latin typeface="Maiandra GD" pitchFamily="34" charset="0"/>
              </a:rPr>
              <a:t> ¿Cuántas personas podrán utilizar de manera simultánea sus teléfonos celulares?</a:t>
            </a:r>
          </a:p>
          <a:p>
            <a:pPr marL="522288" lvl="1" indent="0" algn="just">
              <a:lnSpc>
                <a:spcPct val="150000"/>
              </a:lnSpc>
              <a:spcAft>
                <a:spcPct val="40000"/>
              </a:spcAft>
              <a:buFont typeface="Wingdings" pitchFamily="2" charset="2"/>
              <a:buNone/>
            </a:pPr>
            <a:r>
              <a:rPr lang="es-MX" sz="1800" dirty="0">
                <a:solidFill>
                  <a:schemeClr val="bg1">
                    <a:lumMod val="65000"/>
                  </a:schemeClr>
                </a:solidFill>
                <a:latin typeface="Courier New" pitchFamily="49" charset="0"/>
              </a:rPr>
              <a:t>Cada banda es de 25 </a:t>
            </a:r>
            <a:r>
              <a:rPr lang="es-MX" sz="1800" dirty="0" err="1">
                <a:solidFill>
                  <a:schemeClr val="bg1">
                    <a:lumMod val="65000"/>
                  </a:schemeClr>
                </a:solidFill>
                <a:latin typeface="Courier New" pitchFamily="49" charset="0"/>
              </a:rPr>
              <a:t>MHz.</a:t>
            </a:r>
            <a:r>
              <a:rPr lang="es-MX" sz="1800" dirty="0">
                <a:solidFill>
                  <a:schemeClr val="bg1">
                    <a:lumMod val="65000"/>
                  </a:schemeClr>
                </a:solidFill>
                <a:latin typeface="Courier New" pitchFamily="49" charset="0"/>
              </a:rPr>
              <a:t> Si dividimos 25 MHz en 30 </a:t>
            </a:r>
            <a:r>
              <a:rPr lang="es-MX" sz="1800" dirty="0" err="1">
                <a:solidFill>
                  <a:schemeClr val="bg1">
                    <a:lumMod val="65000"/>
                  </a:schemeClr>
                </a:solidFill>
                <a:latin typeface="Courier New" pitchFamily="49" charset="0"/>
              </a:rPr>
              <a:t>KHz</a:t>
            </a:r>
            <a:r>
              <a:rPr lang="es-MX" sz="1800" dirty="0">
                <a:solidFill>
                  <a:schemeClr val="bg1">
                    <a:lumMod val="65000"/>
                  </a:schemeClr>
                </a:solidFill>
                <a:latin typeface="Courier New" pitchFamily="49" charset="0"/>
              </a:rPr>
              <a:t> obtenemos 833.33Hz. En realidad, la banda es dividida en 832 canales. De estos, 42 canales son utilizados para control, por lo cual sólo 790 canales están disponibles para los usuarios.</a:t>
            </a:r>
            <a:endParaRPr lang="es-ES" sz="1800" dirty="0">
              <a:solidFill>
                <a:schemeClr val="bg1">
                  <a:lumMod val="65000"/>
                </a:schemeClr>
              </a:solidFill>
              <a:latin typeface="Courier New" pitchFamily="49" charset="0"/>
            </a:endParaRPr>
          </a:p>
        </p:txBody>
      </p:sp>
      <p:sp>
        <p:nvSpPr>
          <p:cNvPr id="28676" name="Text Box 4"/>
          <p:cNvSpPr txBox="1">
            <a:spLocks noChangeArrowheads="1"/>
          </p:cNvSpPr>
          <p:nvPr/>
        </p:nvSpPr>
        <p:spPr bwMode="auto">
          <a:xfrm>
            <a:off x="-74613" y="126841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Dra.</a:t>
            </a:r>
          </a:p>
          <a:p>
            <a:pPr algn="ctr"/>
            <a:r>
              <a:rPr lang="es-MX" sz="1000">
                <a:solidFill>
                  <a:schemeClr val="bg1"/>
                </a:solidFill>
                <a:latin typeface="Pristina" pitchFamily="66" charset="0"/>
              </a:rPr>
              <a:t>Erika</a:t>
            </a:r>
          </a:p>
          <a:p>
            <a:pPr algn="ctr"/>
            <a:r>
              <a:rPr lang="es-MX" sz="1000">
                <a:solidFill>
                  <a:schemeClr val="bg1"/>
                </a:solidFill>
                <a:latin typeface="Pristina" pitchFamily="66" charset="0"/>
              </a:rPr>
              <a:t>Sánchez</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 y="-24"/>
            <a:ext cx="7543824" cy="1143000"/>
          </a:xfrm>
        </p:spPr>
        <p:txBody>
          <a:bodyPr>
            <a:normAutofit/>
          </a:bodyPr>
          <a:lstStyle/>
          <a:p>
            <a:pPr>
              <a:buClr>
                <a:schemeClr val="accent1"/>
              </a:buClr>
              <a:buSzPct val="80000"/>
              <a:buFont typeface="Wingdings" pitchFamily="2" charset="2"/>
              <a:buChar char="q"/>
            </a:pPr>
            <a:r>
              <a:rPr lang="es-MX" sz="3200" b="1" dirty="0" smtClean="0">
                <a:solidFill>
                  <a:schemeClr val="accent1"/>
                </a:solidFill>
                <a:latin typeface="Maiandra GD" pitchFamily="34" charset="0"/>
              </a:rPr>
              <a:t> Time-</a:t>
            </a:r>
            <a:r>
              <a:rPr lang="es-MX" sz="3200" b="1" dirty="0" err="1" smtClean="0">
                <a:solidFill>
                  <a:schemeClr val="accent1"/>
                </a:solidFill>
                <a:latin typeface="Maiandra GD" pitchFamily="34" charset="0"/>
              </a:rPr>
              <a:t>division</a:t>
            </a:r>
            <a:r>
              <a:rPr lang="es-MX" sz="3200" b="1" dirty="0" smtClean="0">
                <a:solidFill>
                  <a:schemeClr val="accent1"/>
                </a:solidFill>
                <a:latin typeface="Maiandra GD" pitchFamily="34" charset="0"/>
              </a:rPr>
              <a:t> </a:t>
            </a:r>
            <a:r>
              <a:rPr lang="es-MX" sz="3200" b="1" dirty="0" err="1">
                <a:solidFill>
                  <a:schemeClr val="accent1"/>
                </a:solidFill>
                <a:latin typeface="Maiandra GD" pitchFamily="34" charset="0"/>
              </a:rPr>
              <a:t>multiplexing</a:t>
            </a:r>
            <a:r>
              <a:rPr lang="es-MX" sz="3200" b="1" dirty="0">
                <a:solidFill>
                  <a:schemeClr val="accent1"/>
                </a:solidFill>
                <a:latin typeface="Maiandra GD" pitchFamily="34" charset="0"/>
              </a:rPr>
              <a:t> (TDM)</a:t>
            </a:r>
            <a:endParaRPr lang="es-ES" sz="3200" b="1" dirty="0">
              <a:solidFill>
                <a:schemeClr val="accent1"/>
              </a:solidFill>
              <a:latin typeface="Maiandra GD" pitchFamily="34" charset="0"/>
            </a:endParaRPr>
          </a:p>
        </p:txBody>
      </p:sp>
      <p:sp>
        <p:nvSpPr>
          <p:cNvPr id="38" name="37 Marcador de número de diapositiva"/>
          <p:cNvSpPr>
            <a:spLocks noGrp="1"/>
          </p:cNvSpPr>
          <p:nvPr>
            <p:ph type="sldNum" sz="quarter" idx="12"/>
          </p:nvPr>
        </p:nvSpPr>
        <p:spPr/>
        <p:txBody>
          <a:bodyPr/>
          <a:lstStyle/>
          <a:p>
            <a:fld id="{8E9EA971-267B-4C68-8D7F-AE83A1F219EA}" type="slidenum">
              <a:rPr lang="es-ES" smtClean="0"/>
              <a:pPr/>
              <a:t>44</a:t>
            </a:fld>
            <a:endParaRPr lang="es-ES"/>
          </a:p>
        </p:txBody>
      </p:sp>
      <p:sp>
        <p:nvSpPr>
          <p:cNvPr id="29699" name="Rectangle 3"/>
          <p:cNvSpPr>
            <a:spLocks noGrp="1" noChangeArrowheads="1"/>
          </p:cNvSpPr>
          <p:nvPr>
            <p:ph sz="quarter" idx="1"/>
          </p:nvPr>
        </p:nvSpPr>
        <p:spPr>
          <a:xfrm>
            <a:off x="357158" y="1500175"/>
            <a:ext cx="8326467" cy="1778014"/>
          </a:xfrm>
        </p:spPr>
        <p:txBody>
          <a:bodyPr>
            <a:normAutofit/>
          </a:bodyPr>
          <a:lstStyle/>
          <a:p>
            <a:pPr algn="just">
              <a:lnSpc>
                <a:spcPct val="110000"/>
              </a:lnSpc>
              <a:spcAft>
                <a:spcPct val="40000"/>
              </a:spcAft>
              <a:buClr>
                <a:schemeClr val="accent1"/>
              </a:buClr>
              <a:buSzPct val="80000"/>
              <a:buFont typeface="Wingdings" pitchFamily="2" charset="2"/>
              <a:buChar char="q"/>
            </a:pPr>
            <a:r>
              <a:rPr lang="es-MX" sz="2100" dirty="0">
                <a:latin typeface="Maiandra GD" pitchFamily="34" charset="0"/>
              </a:rPr>
              <a:t>Proceso digital que permite a varias conexiones compartir el ancho de banda de un </a:t>
            </a:r>
            <a:r>
              <a:rPr lang="es-MX" sz="2100" dirty="0" smtClean="0">
                <a:latin typeface="Maiandra GD" pitchFamily="34" charset="0"/>
              </a:rPr>
              <a:t>enlace.</a:t>
            </a:r>
          </a:p>
          <a:p>
            <a:pPr algn="just">
              <a:lnSpc>
                <a:spcPct val="110000"/>
              </a:lnSpc>
              <a:spcAft>
                <a:spcPct val="40000"/>
              </a:spcAft>
              <a:buClr>
                <a:schemeClr val="accent1"/>
              </a:buClr>
              <a:buSzPct val="80000"/>
              <a:buFont typeface="Wingdings" pitchFamily="2" charset="2"/>
              <a:buChar char="q"/>
            </a:pPr>
            <a:r>
              <a:rPr lang="es-MX" sz="2100" dirty="0" smtClean="0">
                <a:latin typeface="Maiandra GD" pitchFamily="34" charset="0"/>
              </a:rPr>
              <a:t>Cada </a:t>
            </a:r>
            <a:r>
              <a:rPr lang="es-MX" sz="2100" dirty="0">
                <a:latin typeface="Maiandra GD" pitchFamily="34" charset="0"/>
              </a:rPr>
              <a:t>conexión ocupa una </a:t>
            </a:r>
            <a:r>
              <a:rPr lang="es-MX" sz="2100" b="1" dirty="0">
                <a:latin typeface="Maiandra GD" pitchFamily="34" charset="0"/>
              </a:rPr>
              <a:t>porción de tiempo</a:t>
            </a:r>
            <a:r>
              <a:rPr lang="es-MX" sz="2100" dirty="0">
                <a:latin typeface="Maiandra GD" pitchFamily="34" charset="0"/>
              </a:rPr>
              <a:t> dentro del enlace.</a:t>
            </a:r>
            <a:endParaRPr lang="es-ES" sz="2100" dirty="0">
              <a:latin typeface="Maiandra GD" pitchFamily="34" charset="0"/>
            </a:endParaRPr>
          </a:p>
        </p:txBody>
      </p:sp>
      <p:grpSp>
        <p:nvGrpSpPr>
          <p:cNvPr id="2" name="Group 41"/>
          <p:cNvGrpSpPr>
            <a:grpSpLocks/>
          </p:cNvGrpSpPr>
          <p:nvPr/>
        </p:nvGrpSpPr>
        <p:grpSpPr bwMode="auto">
          <a:xfrm>
            <a:off x="1331913" y="3860800"/>
            <a:ext cx="6911975" cy="1944688"/>
            <a:chOff x="658" y="2205"/>
            <a:chExt cx="4354" cy="1225"/>
          </a:xfrm>
        </p:grpSpPr>
        <p:sp>
          <p:nvSpPr>
            <p:cNvPr id="29701" name="AutoShape 5"/>
            <p:cNvSpPr>
              <a:spLocks noChangeArrowheads="1"/>
            </p:cNvSpPr>
            <p:nvPr/>
          </p:nvSpPr>
          <p:spPr bwMode="auto">
            <a:xfrm rot="16200000">
              <a:off x="931" y="2614"/>
              <a:ext cx="1179" cy="45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2"/>
            </a:solidFill>
            <a:ln w="9525">
              <a:solidFill>
                <a:schemeClr val="tx1"/>
              </a:solidFill>
              <a:miter lim="800000"/>
              <a:headEnd/>
              <a:tailEnd/>
            </a:ln>
            <a:effectLst/>
          </p:spPr>
          <p:txBody>
            <a:bodyPr vert="eaVert" wrap="none" anchor="ctr"/>
            <a:lstStyle/>
            <a:p>
              <a:pPr algn="ctr"/>
              <a:r>
                <a:rPr lang="es-MX" b="1">
                  <a:latin typeface="Maiandra GD" pitchFamily="34" charset="0"/>
                </a:rPr>
                <a:t>M</a:t>
              </a:r>
            </a:p>
            <a:p>
              <a:pPr algn="ctr"/>
              <a:r>
                <a:rPr lang="es-MX" b="1">
                  <a:latin typeface="Maiandra GD" pitchFamily="34" charset="0"/>
                </a:rPr>
                <a:t>U</a:t>
              </a:r>
            </a:p>
            <a:p>
              <a:pPr algn="ctr"/>
              <a:r>
                <a:rPr lang="es-MX" b="1">
                  <a:latin typeface="Maiandra GD" pitchFamily="34" charset="0"/>
                </a:rPr>
                <a:t>X</a:t>
              </a:r>
              <a:endParaRPr lang="es-ES" b="1">
                <a:latin typeface="Maiandra GD" pitchFamily="34" charset="0"/>
              </a:endParaRPr>
            </a:p>
          </p:txBody>
        </p:sp>
        <p:sp>
          <p:nvSpPr>
            <p:cNvPr id="29702" name="AutoShape 6"/>
            <p:cNvSpPr>
              <a:spLocks noChangeArrowheads="1"/>
            </p:cNvSpPr>
            <p:nvPr/>
          </p:nvSpPr>
          <p:spPr bwMode="auto">
            <a:xfrm rot="5400000">
              <a:off x="3561" y="2569"/>
              <a:ext cx="1179" cy="45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2"/>
            </a:solidFill>
            <a:ln w="9525">
              <a:solidFill>
                <a:schemeClr val="tx1"/>
              </a:solidFill>
              <a:miter lim="800000"/>
              <a:headEnd/>
              <a:tailEnd/>
            </a:ln>
            <a:effectLst/>
          </p:spPr>
          <p:txBody>
            <a:bodyPr rot="10800000" vert="eaVert" wrap="none" anchor="ctr"/>
            <a:lstStyle/>
            <a:p>
              <a:pPr algn="ctr"/>
              <a:r>
                <a:rPr lang="es-MX" b="1">
                  <a:latin typeface="Maiandra GD" pitchFamily="34" charset="0"/>
                </a:rPr>
                <a:t>D</a:t>
              </a:r>
            </a:p>
            <a:p>
              <a:pPr algn="ctr"/>
              <a:r>
                <a:rPr lang="es-MX" b="1">
                  <a:latin typeface="Maiandra GD" pitchFamily="34" charset="0"/>
                </a:rPr>
                <a:t>E</a:t>
              </a:r>
            </a:p>
            <a:p>
              <a:pPr algn="ctr"/>
              <a:r>
                <a:rPr lang="es-MX" b="1">
                  <a:latin typeface="Maiandra GD" pitchFamily="34" charset="0"/>
                </a:rPr>
                <a:t>M</a:t>
              </a:r>
            </a:p>
            <a:p>
              <a:pPr algn="ctr"/>
              <a:r>
                <a:rPr lang="es-MX" b="1">
                  <a:latin typeface="Maiandra GD" pitchFamily="34" charset="0"/>
                </a:rPr>
                <a:t>U</a:t>
              </a:r>
            </a:p>
            <a:p>
              <a:pPr algn="ctr"/>
              <a:r>
                <a:rPr lang="es-MX" b="1">
                  <a:latin typeface="Maiandra GD" pitchFamily="34" charset="0"/>
                </a:rPr>
                <a:t>X</a:t>
              </a:r>
              <a:endParaRPr lang="es-ES" b="1">
                <a:latin typeface="Maiandra GD" pitchFamily="34" charset="0"/>
              </a:endParaRPr>
            </a:p>
          </p:txBody>
        </p:sp>
        <p:sp>
          <p:nvSpPr>
            <p:cNvPr id="29703" name="Line 7"/>
            <p:cNvSpPr>
              <a:spLocks noChangeShapeType="1"/>
            </p:cNvSpPr>
            <p:nvPr/>
          </p:nvSpPr>
          <p:spPr bwMode="auto">
            <a:xfrm>
              <a:off x="930" y="2341"/>
              <a:ext cx="363" cy="0"/>
            </a:xfrm>
            <a:prstGeom prst="line">
              <a:avLst/>
            </a:prstGeom>
            <a:noFill/>
            <a:ln w="9525">
              <a:solidFill>
                <a:schemeClr val="tx1"/>
              </a:solidFill>
              <a:round/>
              <a:headEnd/>
              <a:tailEnd/>
            </a:ln>
            <a:effectLst/>
          </p:spPr>
          <p:txBody>
            <a:bodyPr/>
            <a:lstStyle/>
            <a:p>
              <a:endParaRPr lang="es-ES"/>
            </a:p>
          </p:txBody>
        </p:sp>
        <p:sp>
          <p:nvSpPr>
            <p:cNvPr id="29704" name="Line 8"/>
            <p:cNvSpPr>
              <a:spLocks noChangeShapeType="1"/>
            </p:cNvSpPr>
            <p:nvPr/>
          </p:nvSpPr>
          <p:spPr bwMode="auto">
            <a:xfrm>
              <a:off x="930" y="2659"/>
              <a:ext cx="363" cy="0"/>
            </a:xfrm>
            <a:prstGeom prst="line">
              <a:avLst/>
            </a:prstGeom>
            <a:noFill/>
            <a:ln w="9525">
              <a:solidFill>
                <a:schemeClr val="tx1"/>
              </a:solidFill>
              <a:round/>
              <a:headEnd/>
              <a:tailEnd/>
            </a:ln>
            <a:effectLst/>
          </p:spPr>
          <p:txBody>
            <a:bodyPr/>
            <a:lstStyle/>
            <a:p>
              <a:endParaRPr lang="es-ES"/>
            </a:p>
          </p:txBody>
        </p:sp>
        <p:sp>
          <p:nvSpPr>
            <p:cNvPr id="29705" name="Line 9"/>
            <p:cNvSpPr>
              <a:spLocks noChangeShapeType="1"/>
            </p:cNvSpPr>
            <p:nvPr/>
          </p:nvSpPr>
          <p:spPr bwMode="auto">
            <a:xfrm>
              <a:off x="930" y="2976"/>
              <a:ext cx="363" cy="0"/>
            </a:xfrm>
            <a:prstGeom prst="line">
              <a:avLst/>
            </a:prstGeom>
            <a:noFill/>
            <a:ln w="9525">
              <a:solidFill>
                <a:schemeClr val="tx1"/>
              </a:solidFill>
              <a:round/>
              <a:headEnd/>
              <a:tailEnd/>
            </a:ln>
            <a:effectLst/>
          </p:spPr>
          <p:txBody>
            <a:bodyPr/>
            <a:lstStyle/>
            <a:p>
              <a:endParaRPr lang="es-ES"/>
            </a:p>
          </p:txBody>
        </p:sp>
        <p:sp>
          <p:nvSpPr>
            <p:cNvPr id="29706" name="Line 10"/>
            <p:cNvSpPr>
              <a:spLocks noChangeShapeType="1"/>
            </p:cNvSpPr>
            <p:nvPr/>
          </p:nvSpPr>
          <p:spPr bwMode="auto">
            <a:xfrm>
              <a:off x="930" y="3294"/>
              <a:ext cx="363" cy="0"/>
            </a:xfrm>
            <a:prstGeom prst="line">
              <a:avLst/>
            </a:prstGeom>
            <a:noFill/>
            <a:ln w="9525">
              <a:solidFill>
                <a:schemeClr val="tx1"/>
              </a:solidFill>
              <a:round/>
              <a:headEnd/>
              <a:tailEnd/>
            </a:ln>
            <a:effectLst/>
          </p:spPr>
          <p:txBody>
            <a:bodyPr/>
            <a:lstStyle/>
            <a:p>
              <a:endParaRPr lang="es-ES"/>
            </a:p>
          </p:txBody>
        </p:sp>
        <p:pic>
          <p:nvPicPr>
            <p:cNvPr id="29711" name="Picture 15" descr="MCj01923690000[1]"/>
            <p:cNvPicPr>
              <a:picLocks noChangeAspect="1" noChangeArrowheads="1"/>
            </p:cNvPicPr>
            <p:nvPr/>
          </p:nvPicPr>
          <p:blipFill>
            <a:blip r:embed="rId2"/>
            <a:srcRect/>
            <a:stretch>
              <a:fillRect/>
            </a:stretch>
          </p:blipFill>
          <p:spPr bwMode="auto">
            <a:xfrm>
              <a:off x="658" y="2205"/>
              <a:ext cx="272" cy="266"/>
            </a:xfrm>
            <a:prstGeom prst="rect">
              <a:avLst/>
            </a:prstGeom>
            <a:noFill/>
          </p:spPr>
        </p:pic>
        <p:pic>
          <p:nvPicPr>
            <p:cNvPr id="29712" name="Picture 16" descr="MCj01923690000[1]"/>
            <p:cNvPicPr>
              <a:picLocks noChangeAspect="1" noChangeArrowheads="1"/>
            </p:cNvPicPr>
            <p:nvPr/>
          </p:nvPicPr>
          <p:blipFill>
            <a:blip r:embed="rId2"/>
            <a:srcRect/>
            <a:stretch>
              <a:fillRect/>
            </a:stretch>
          </p:blipFill>
          <p:spPr bwMode="auto">
            <a:xfrm>
              <a:off x="658" y="2523"/>
              <a:ext cx="272" cy="266"/>
            </a:xfrm>
            <a:prstGeom prst="rect">
              <a:avLst/>
            </a:prstGeom>
            <a:noFill/>
          </p:spPr>
        </p:pic>
        <p:pic>
          <p:nvPicPr>
            <p:cNvPr id="29713" name="Picture 17" descr="MCj01923690000[1]"/>
            <p:cNvPicPr>
              <a:picLocks noChangeAspect="1" noChangeArrowheads="1"/>
            </p:cNvPicPr>
            <p:nvPr/>
          </p:nvPicPr>
          <p:blipFill>
            <a:blip r:embed="rId2"/>
            <a:srcRect/>
            <a:stretch>
              <a:fillRect/>
            </a:stretch>
          </p:blipFill>
          <p:spPr bwMode="auto">
            <a:xfrm>
              <a:off x="658" y="2846"/>
              <a:ext cx="272" cy="266"/>
            </a:xfrm>
            <a:prstGeom prst="rect">
              <a:avLst/>
            </a:prstGeom>
            <a:noFill/>
          </p:spPr>
        </p:pic>
        <p:pic>
          <p:nvPicPr>
            <p:cNvPr id="29714" name="Picture 18" descr="MCj01923690000[1]"/>
            <p:cNvPicPr>
              <a:picLocks noChangeAspect="1" noChangeArrowheads="1"/>
            </p:cNvPicPr>
            <p:nvPr/>
          </p:nvPicPr>
          <p:blipFill>
            <a:blip r:embed="rId2"/>
            <a:srcRect/>
            <a:stretch>
              <a:fillRect/>
            </a:stretch>
          </p:blipFill>
          <p:spPr bwMode="auto">
            <a:xfrm>
              <a:off x="658" y="3164"/>
              <a:ext cx="272" cy="266"/>
            </a:xfrm>
            <a:prstGeom prst="rect">
              <a:avLst/>
            </a:prstGeom>
            <a:noFill/>
          </p:spPr>
        </p:pic>
        <p:sp>
          <p:nvSpPr>
            <p:cNvPr id="29715" name="Line 19"/>
            <p:cNvSpPr>
              <a:spLocks noChangeShapeType="1"/>
            </p:cNvSpPr>
            <p:nvPr/>
          </p:nvSpPr>
          <p:spPr bwMode="auto">
            <a:xfrm>
              <a:off x="4377" y="2341"/>
              <a:ext cx="363" cy="0"/>
            </a:xfrm>
            <a:prstGeom prst="line">
              <a:avLst/>
            </a:prstGeom>
            <a:noFill/>
            <a:ln w="9525">
              <a:solidFill>
                <a:schemeClr val="tx1"/>
              </a:solidFill>
              <a:round/>
              <a:headEnd/>
              <a:tailEnd/>
            </a:ln>
            <a:effectLst/>
          </p:spPr>
          <p:txBody>
            <a:bodyPr/>
            <a:lstStyle/>
            <a:p>
              <a:endParaRPr lang="es-ES"/>
            </a:p>
          </p:txBody>
        </p:sp>
        <p:sp>
          <p:nvSpPr>
            <p:cNvPr id="29716" name="Line 20"/>
            <p:cNvSpPr>
              <a:spLocks noChangeShapeType="1"/>
            </p:cNvSpPr>
            <p:nvPr/>
          </p:nvSpPr>
          <p:spPr bwMode="auto">
            <a:xfrm>
              <a:off x="4377" y="2659"/>
              <a:ext cx="363" cy="0"/>
            </a:xfrm>
            <a:prstGeom prst="line">
              <a:avLst/>
            </a:prstGeom>
            <a:noFill/>
            <a:ln w="9525">
              <a:solidFill>
                <a:schemeClr val="tx1"/>
              </a:solidFill>
              <a:round/>
              <a:headEnd/>
              <a:tailEnd/>
            </a:ln>
            <a:effectLst/>
          </p:spPr>
          <p:txBody>
            <a:bodyPr/>
            <a:lstStyle/>
            <a:p>
              <a:endParaRPr lang="es-ES"/>
            </a:p>
          </p:txBody>
        </p:sp>
        <p:sp>
          <p:nvSpPr>
            <p:cNvPr id="29717" name="Line 21"/>
            <p:cNvSpPr>
              <a:spLocks noChangeShapeType="1"/>
            </p:cNvSpPr>
            <p:nvPr/>
          </p:nvSpPr>
          <p:spPr bwMode="auto">
            <a:xfrm>
              <a:off x="4377" y="2976"/>
              <a:ext cx="363" cy="0"/>
            </a:xfrm>
            <a:prstGeom prst="line">
              <a:avLst/>
            </a:prstGeom>
            <a:noFill/>
            <a:ln w="9525">
              <a:solidFill>
                <a:schemeClr val="tx1"/>
              </a:solidFill>
              <a:round/>
              <a:headEnd/>
              <a:tailEnd/>
            </a:ln>
            <a:effectLst/>
          </p:spPr>
          <p:txBody>
            <a:bodyPr/>
            <a:lstStyle/>
            <a:p>
              <a:endParaRPr lang="es-ES"/>
            </a:p>
          </p:txBody>
        </p:sp>
        <p:sp>
          <p:nvSpPr>
            <p:cNvPr id="29718" name="Line 22"/>
            <p:cNvSpPr>
              <a:spLocks noChangeShapeType="1"/>
            </p:cNvSpPr>
            <p:nvPr/>
          </p:nvSpPr>
          <p:spPr bwMode="auto">
            <a:xfrm>
              <a:off x="4377" y="3294"/>
              <a:ext cx="363" cy="0"/>
            </a:xfrm>
            <a:prstGeom prst="line">
              <a:avLst/>
            </a:prstGeom>
            <a:noFill/>
            <a:ln w="9525">
              <a:solidFill>
                <a:schemeClr val="tx1"/>
              </a:solidFill>
              <a:round/>
              <a:headEnd/>
              <a:tailEnd/>
            </a:ln>
            <a:effectLst/>
          </p:spPr>
          <p:txBody>
            <a:bodyPr/>
            <a:lstStyle/>
            <a:p>
              <a:endParaRPr lang="es-ES"/>
            </a:p>
          </p:txBody>
        </p:sp>
        <p:pic>
          <p:nvPicPr>
            <p:cNvPr id="29719" name="Picture 23" descr="MCj01923690000[1]"/>
            <p:cNvPicPr>
              <a:picLocks noChangeAspect="1" noChangeArrowheads="1"/>
            </p:cNvPicPr>
            <p:nvPr/>
          </p:nvPicPr>
          <p:blipFill>
            <a:blip r:embed="rId2"/>
            <a:srcRect/>
            <a:stretch>
              <a:fillRect/>
            </a:stretch>
          </p:blipFill>
          <p:spPr bwMode="auto">
            <a:xfrm>
              <a:off x="4740" y="2205"/>
              <a:ext cx="272" cy="266"/>
            </a:xfrm>
            <a:prstGeom prst="rect">
              <a:avLst/>
            </a:prstGeom>
            <a:noFill/>
          </p:spPr>
        </p:pic>
        <p:pic>
          <p:nvPicPr>
            <p:cNvPr id="29720" name="Picture 24" descr="MCj01923690000[1]"/>
            <p:cNvPicPr>
              <a:picLocks noChangeAspect="1" noChangeArrowheads="1"/>
            </p:cNvPicPr>
            <p:nvPr/>
          </p:nvPicPr>
          <p:blipFill>
            <a:blip r:embed="rId2"/>
            <a:srcRect/>
            <a:stretch>
              <a:fillRect/>
            </a:stretch>
          </p:blipFill>
          <p:spPr bwMode="auto">
            <a:xfrm>
              <a:off x="4740" y="2523"/>
              <a:ext cx="272" cy="266"/>
            </a:xfrm>
            <a:prstGeom prst="rect">
              <a:avLst/>
            </a:prstGeom>
            <a:noFill/>
          </p:spPr>
        </p:pic>
        <p:pic>
          <p:nvPicPr>
            <p:cNvPr id="29721" name="Picture 25" descr="MCj01923690000[1]"/>
            <p:cNvPicPr>
              <a:picLocks noChangeAspect="1" noChangeArrowheads="1"/>
            </p:cNvPicPr>
            <p:nvPr/>
          </p:nvPicPr>
          <p:blipFill>
            <a:blip r:embed="rId2"/>
            <a:srcRect/>
            <a:stretch>
              <a:fillRect/>
            </a:stretch>
          </p:blipFill>
          <p:spPr bwMode="auto">
            <a:xfrm>
              <a:off x="4740" y="2846"/>
              <a:ext cx="272" cy="266"/>
            </a:xfrm>
            <a:prstGeom prst="rect">
              <a:avLst/>
            </a:prstGeom>
            <a:noFill/>
          </p:spPr>
        </p:pic>
        <p:pic>
          <p:nvPicPr>
            <p:cNvPr id="29722" name="Picture 26" descr="MCj01923690000[1]"/>
            <p:cNvPicPr>
              <a:picLocks noChangeAspect="1" noChangeArrowheads="1"/>
            </p:cNvPicPr>
            <p:nvPr/>
          </p:nvPicPr>
          <p:blipFill>
            <a:blip r:embed="rId2"/>
            <a:srcRect/>
            <a:stretch>
              <a:fillRect/>
            </a:stretch>
          </p:blipFill>
          <p:spPr bwMode="auto">
            <a:xfrm>
              <a:off x="4740" y="3164"/>
              <a:ext cx="272" cy="266"/>
            </a:xfrm>
            <a:prstGeom prst="rect">
              <a:avLst/>
            </a:prstGeom>
            <a:noFill/>
          </p:spPr>
        </p:pic>
        <p:sp>
          <p:nvSpPr>
            <p:cNvPr id="29723" name="Rectangle 27"/>
            <p:cNvSpPr>
              <a:spLocks noChangeArrowheads="1"/>
            </p:cNvSpPr>
            <p:nvPr/>
          </p:nvSpPr>
          <p:spPr bwMode="auto">
            <a:xfrm>
              <a:off x="1746" y="2704"/>
              <a:ext cx="182" cy="272"/>
            </a:xfrm>
            <a:prstGeom prst="rect">
              <a:avLst/>
            </a:prstGeom>
            <a:solidFill>
              <a:schemeClr val="accent1"/>
            </a:solidFill>
            <a:ln w="9525">
              <a:solidFill>
                <a:schemeClr val="tx1"/>
              </a:solidFill>
              <a:miter lim="800000"/>
              <a:headEnd/>
              <a:tailEnd/>
            </a:ln>
            <a:effectLst/>
          </p:spPr>
          <p:txBody>
            <a:bodyPr wrap="none" anchor="ctr"/>
            <a:lstStyle/>
            <a:p>
              <a:pPr algn="ctr"/>
              <a:r>
                <a:rPr lang="es-MX" sz="1200">
                  <a:latin typeface="Maiandra GD" pitchFamily="34" charset="0"/>
                </a:rPr>
                <a:t>4</a:t>
              </a:r>
              <a:endParaRPr lang="es-ES" sz="1200">
                <a:latin typeface="Maiandra GD" pitchFamily="34" charset="0"/>
              </a:endParaRPr>
            </a:p>
          </p:txBody>
        </p:sp>
        <p:sp>
          <p:nvSpPr>
            <p:cNvPr id="29724" name="Rectangle 28"/>
            <p:cNvSpPr>
              <a:spLocks noChangeArrowheads="1"/>
            </p:cNvSpPr>
            <p:nvPr/>
          </p:nvSpPr>
          <p:spPr bwMode="auto">
            <a:xfrm>
              <a:off x="1927" y="2704"/>
              <a:ext cx="182" cy="272"/>
            </a:xfrm>
            <a:prstGeom prst="rect">
              <a:avLst/>
            </a:prstGeom>
            <a:solidFill>
              <a:schemeClr val="accent1"/>
            </a:solidFill>
            <a:ln w="9525">
              <a:solidFill>
                <a:schemeClr val="tx1"/>
              </a:solidFill>
              <a:miter lim="800000"/>
              <a:headEnd/>
              <a:tailEnd/>
            </a:ln>
            <a:effectLst/>
          </p:spPr>
          <p:txBody>
            <a:bodyPr wrap="none" anchor="ctr"/>
            <a:lstStyle/>
            <a:p>
              <a:pPr algn="ctr"/>
              <a:r>
                <a:rPr lang="es-MX" sz="1200">
                  <a:latin typeface="Maiandra GD" pitchFamily="34" charset="0"/>
                </a:rPr>
                <a:t>3</a:t>
              </a:r>
              <a:endParaRPr lang="es-ES" sz="1200">
                <a:latin typeface="Maiandra GD" pitchFamily="34" charset="0"/>
              </a:endParaRPr>
            </a:p>
          </p:txBody>
        </p:sp>
        <p:sp>
          <p:nvSpPr>
            <p:cNvPr id="29725" name="Rectangle 29"/>
            <p:cNvSpPr>
              <a:spLocks noChangeArrowheads="1"/>
            </p:cNvSpPr>
            <p:nvPr/>
          </p:nvSpPr>
          <p:spPr bwMode="auto">
            <a:xfrm>
              <a:off x="2109" y="2704"/>
              <a:ext cx="182" cy="272"/>
            </a:xfrm>
            <a:prstGeom prst="rect">
              <a:avLst/>
            </a:prstGeom>
            <a:solidFill>
              <a:schemeClr val="accent1"/>
            </a:solidFill>
            <a:ln w="9525">
              <a:solidFill>
                <a:schemeClr val="tx1"/>
              </a:solidFill>
              <a:miter lim="800000"/>
              <a:headEnd/>
              <a:tailEnd/>
            </a:ln>
            <a:effectLst/>
          </p:spPr>
          <p:txBody>
            <a:bodyPr wrap="none" anchor="ctr"/>
            <a:lstStyle/>
            <a:p>
              <a:pPr algn="ctr"/>
              <a:r>
                <a:rPr lang="es-MX" sz="1200">
                  <a:latin typeface="Maiandra GD" pitchFamily="34" charset="0"/>
                </a:rPr>
                <a:t>2</a:t>
              </a:r>
              <a:endParaRPr lang="es-ES" sz="1200">
                <a:latin typeface="Maiandra GD" pitchFamily="34" charset="0"/>
              </a:endParaRPr>
            </a:p>
          </p:txBody>
        </p:sp>
        <p:sp>
          <p:nvSpPr>
            <p:cNvPr id="29726" name="Rectangle 30"/>
            <p:cNvSpPr>
              <a:spLocks noChangeArrowheads="1"/>
            </p:cNvSpPr>
            <p:nvPr/>
          </p:nvSpPr>
          <p:spPr bwMode="auto">
            <a:xfrm>
              <a:off x="2291" y="2704"/>
              <a:ext cx="182" cy="272"/>
            </a:xfrm>
            <a:prstGeom prst="rect">
              <a:avLst/>
            </a:prstGeom>
            <a:solidFill>
              <a:schemeClr val="accent1"/>
            </a:solidFill>
            <a:ln w="9525">
              <a:solidFill>
                <a:schemeClr val="tx1"/>
              </a:solidFill>
              <a:miter lim="800000"/>
              <a:headEnd/>
              <a:tailEnd/>
            </a:ln>
            <a:effectLst/>
          </p:spPr>
          <p:txBody>
            <a:bodyPr wrap="none" anchor="ctr"/>
            <a:lstStyle/>
            <a:p>
              <a:pPr algn="ctr"/>
              <a:r>
                <a:rPr lang="es-MX" sz="1200">
                  <a:latin typeface="Maiandra GD" pitchFamily="34" charset="0"/>
                </a:rPr>
                <a:t>1</a:t>
              </a:r>
              <a:endParaRPr lang="es-ES" sz="1200">
                <a:latin typeface="Maiandra GD" pitchFamily="34" charset="0"/>
              </a:endParaRPr>
            </a:p>
          </p:txBody>
        </p:sp>
        <p:sp>
          <p:nvSpPr>
            <p:cNvPr id="29727" name="Rectangle 31"/>
            <p:cNvSpPr>
              <a:spLocks noChangeArrowheads="1"/>
            </p:cNvSpPr>
            <p:nvPr/>
          </p:nvSpPr>
          <p:spPr bwMode="auto">
            <a:xfrm>
              <a:off x="2472" y="2704"/>
              <a:ext cx="182" cy="272"/>
            </a:xfrm>
            <a:prstGeom prst="rect">
              <a:avLst/>
            </a:prstGeom>
            <a:solidFill>
              <a:schemeClr val="accent2"/>
            </a:solidFill>
            <a:ln w="9525">
              <a:solidFill>
                <a:schemeClr val="tx1"/>
              </a:solidFill>
              <a:miter lim="800000"/>
              <a:headEnd/>
              <a:tailEnd/>
            </a:ln>
            <a:effectLst/>
          </p:spPr>
          <p:txBody>
            <a:bodyPr wrap="none" anchor="ctr"/>
            <a:lstStyle/>
            <a:p>
              <a:pPr algn="ctr"/>
              <a:r>
                <a:rPr lang="es-MX" sz="1200">
                  <a:latin typeface="Maiandra GD" pitchFamily="34" charset="0"/>
                </a:rPr>
                <a:t>4</a:t>
              </a:r>
              <a:endParaRPr lang="es-ES" sz="1200">
                <a:latin typeface="Maiandra GD" pitchFamily="34" charset="0"/>
              </a:endParaRPr>
            </a:p>
          </p:txBody>
        </p:sp>
        <p:sp>
          <p:nvSpPr>
            <p:cNvPr id="29728" name="Rectangle 32"/>
            <p:cNvSpPr>
              <a:spLocks noChangeArrowheads="1"/>
            </p:cNvSpPr>
            <p:nvPr/>
          </p:nvSpPr>
          <p:spPr bwMode="auto">
            <a:xfrm>
              <a:off x="2653" y="2704"/>
              <a:ext cx="182" cy="272"/>
            </a:xfrm>
            <a:prstGeom prst="rect">
              <a:avLst/>
            </a:prstGeom>
            <a:solidFill>
              <a:schemeClr val="accent2"/>
            </a:solidFill>
            <a:ln w="9525">
              <a:solidFill>
                <a:schemeClr val="tx1"/>
              </a:solidFill>
              <a:miter lim="800000"/>
              <a:headEnd/>
              <a:tailEnd/>
            </a:ln>
            <a:effectLst/>
          </p:spPr>
          <p:txBody>
            <a:bodyPr wrap="none" anchor="ctr"/>
            <a:lstStyle/>
            <a:p>
              <a:pPr algn="ctr"/>
              <a:r>
                <a:rPr lang="es-MX" sz="1200">
                  <a:latin typeface="Maiandra GD" pitchFamily="34" charset="0"/>
                </a:rPr>
                <a:t>3</a:t>
              </a:r>
              <a:endParaRPr lang="es-ES" sz="1200">
                <a:latin typeface="Maiandra GD" pitchFamily="34" charset="0"/>
              </a:endParaRPr>
            </a:p>
          </p:txBody>
        </p:sp>
        <p:sp>
          <p:nvSpPr>
            <p:cNvPr id="29729" name="Rectangle 33"/>
            <p:cNvSpPr>
              <a:spLocks noChangeArrowheads="1"/>
            </p:cNvSpPr>
            <p:nvPr/>
          </p:nvSpPr>
          <p:spPr bwMode="auto">
            <a:xfrm>
              <a:off x="2835" y="2704"/>
              <a:ext cx="182" cy="272"/>
            </a:xfrm>
            <a:prstGeom prst="rect">
              <a:avLst/>
            </a:prstGeom>
            <a:solidFill>
              <a:schemeClr val="accent2"/>
            </a:solidFill>
            <a:ln w="9525">
              <a:solidFill>
                <a:schemeClr val="tx1"/>
              </a:solidFill>
              <a:miter lim="800000"/>
              <a:headEnd/>
              <a:tailEnd/>
            </a:ln>
            <a:effectLst/>
          </p:spPr>
          <p:txBody>
            <a:bodyPr wrap="none" anchor="ctr"/>
            <a:lstStyle/>
            <a:p>
              <a:pPr algn="ctr"/>
              <a:r>
                <a:rPr lang="es-MX" sz="1200">
                  <a:latin typeface="Maiandra GD" pitchFamily="34" charset="0"/>
                </a:rPr>
                <a:t>2</a:t>
              </a:r>
              <a:endParaRPr lang="es-ES" sz="1200">
                <a:latin typeface="Maiandra GD" pitchFamily="34" charset="0"/>
              </a:endParaRPr>
            </a:p>
          </p:txBody>
        </p:sp>
        <p:sp>
          <p:nvSpPr>
            <p:cNvPr id="29730" name="Rectangle 34"/>
            <p:cNvSpPr>
              <a:spLocks noChangeArrowheads="1"/>
            </p:cNvSpPr>
            <p:nvPr/>
          </p:nvSpPr>
          <p:spPr bwMode="auto">
            <a:xfrm>
              <a:off x="3017" y="2704"/>
              <a:ext cx="182" cy="272"/>
            </a:xfrm>
            <a:prstGeom prst="rect">
              <a:avLst/>
            </a:prstGeom>
            <a:solidFill>
              <a:schemeClr val="accent2"/>
            </a:solidFill>
            <a:ln w="9525">
              <a:solidFill>
                <a:schemeClr val="tx1"/>
              </a:solidFill>
              <a:miter lim="800000"/>
              <a:headEnd/>
              <a:tailEnd/>
            </a:ln>
            <a:effectLst/>
          </p:spPr>
          <p:txBody>
            <a:bodyPr wrap="none" anchor="ctr"/>
            <a:lstStyle/>
            <a:p>
              <a:pPr algn="ctr"/>
              <a:r>
                <a:rPr lang="es-MX" sz="1200">
                  <a:latin typeface="Maiandra GD" pitchFamily="34" charset="0"/>
                </a:rPr>
                <a:t>1</a:t>
              </a:r>
              <a:endParaRPr lang="es-ES" sz="1200">
                <a:latin typeface="Maiandra GD" pitchFamily="34" charset="0"/>
              </a:endParaRPr>
            </a:p>
          </p:txBody>
        </p:sp>
        <p:sp>
          <p:nvSpPr>
            <p:cNvPr id="29731" name="Rectangle 35"/>
            <p:cNvSpPr>
              <a:spLocks noChangeArrowheads="1"/>
            </p:cNvSpPr>
            <p:nvPr/>
          </p:nvSpPr>
          <p:spPr bwMode="auto">
            <a:xfrm>
              <a:off x="3198" y="2704"/>
              <a:ext cx="182" cy="272"/>
            </a:xfrm>
            <a:prstGeom prst="rect">
              <a:avLst/>
            </a:prstGeom>
            <a:solidFill>
              <a:schemeClr val="folHlink"/>
            </a:solidFill>
            <a:ln w="9525">
              <a:solidFill>
                <a:schemeClr val="tx1"/>
              </a:solidFill>
              <a:miter lim="800000"/>
              <a:headEnd/>
              <a:tailEnd/>
            </a:ln>
            <a:effectLst/>
          </p:spPr>
          <p:txBody>
            <a:bodyPr wrap="none" anchor="ctr"/>
            <a:lstStyle/>
            <a:p>
              <a:pPr algn="ctr"/>
              <a:r>
                <a:rPr lang="es-MX" sz="1200">
                  <a:latin typeface="Maiandra GD" pitchFamily="34" charset="0"/>
                </a:rPr>
                <a:t>4</a:t>
              </a:r>
              <a:endParaRPr lang="es-ES" sz="1200">
                <a:latin typeface="Maiandra GD" pitchFamily="34" charset="0"/>
              </a:endParaRPr>
            </a:p>
          </p:txBody>
        </p:sp>
        <p:sp>
          <p:nvSpPr>
            <p:cNvPr id="29732" name="Rectangle 36"/>
            <p:cNvSpPr>
              <a:spLocks noChangeArrowheads="1"/>
            </p:cNvSpPr>
            <p:nvPr/>
          </p:nvSpPr>
          <p:spPr bwMode="auto">
            <a:xfrm>
              <a:off x="3379" y="2704"/>
              <a:ext cx="182" cy="272"/>
            </a:xfrm>
            <a:prstGeom prst="rect">
              <a:avLst/>
            </a:prstGeom>
            <a:solidFill>
              <a:schemeClr val="folHlink"/>
            </a:solidFill>
            <a:ln w="9525">
              <a:solidFill>
                <a:schemeClr val="tx1"/>
              </a:solidFill>
              <a:miter lim="800000"/>
              <a:headEnd/>
              <a:tailEnd/>
            </a:ln>
            <a:effectLst/>
          </p:spPr>
          <p:txBody>
            <a:bodyPr wrap="none" anchor="ctr"/>
            <a:lstStyle/>
            <a:p>
              <a:pPr algn="ctr"/>
              <a:r>
                <a:rPr lang="es-MX" sz="1200">
                  <a:latin typeface="Maiandra GD" pitchFamily="34" charset="0"/>
                </a:rPr>
                <a:t>3</a:t>
              </a:r>
              <a:endParaRPr lang="es-ES" sz="1200">
                <a:latin typeface="Maiandra GD" pitchFamily="34" charset="0"/>
              </a:endParaRPr>
            </a:p>
          </p:txBody>
        </p:sp>
        <p:sp>
          <p:nvSpPr>
            <p:cNvPr id="29733" name="Rectangle 37"/>
            <p:cNvSpPr>
              <a:spLocks noChangeArrowheads="1"/>
            </p:cNvSpPr>
            <p:nvPr/>
          </p:nvSpPr>
          <p:spPr bwMode="auto">
            <a:xfrm>
              <a:off x="3561" y="2704"/>
              <a:ext cx="182" cy="272"/>
            </a:xfrm>
            <a:prstGeom prst="rect">
              <a:avLst/>
            </a:prstGeom>
            <a:solidFill>
              <a:schemeClr val="folHlink"/>
            </a:solidFill>
            <a:ln w="9525">
              <a:solidFill>
                <a:schemeClr val="tx1"/>
              </a:solidFill>
              <a:miter lim="800000"/>
              <a:headEnd/>
              <a:tailEnd/>
            </a:ln>
            <a:effectLst/>
          </p:spPr>
          <p:txBody>
            <a:bodyPr wrap="none" anchor="ctr"/>
            <a:lstStyle/>
            <a:p>
              <a:pPr algn="ctr"/>
              <a:r>
                <a:rPr lang="es-MX" sz="1200">
                  <a:latin typeface="Maiandra GD" pitchFamily="34" charset="0"/>
                </a:rPr>
                <a:t>2</a:t>
              </a:r>
              <a:endParaRPr lang="es-ES" sz="1200">
                <a:latin typeface="Maiandra GD" pitchFamily="34" charset="0"/>
              </a:endParaRPr>
            </a:p>
          </p:txBody>
        </p:sp>
        <p:sp>
          <p:nvSpPr>
            <p:cNvPr id="29734" name="Rectangle 38"/>
            <p:cNvSpPr>
              <a:spLocks noChangeArrowheads="1"/>
            </p:cNvSpPr>
            <p:nvPr/>
          </p:nvSpPr>
          <p:spPr bwMode="auto">
            <a:xfrm>
              <a:off x="3743" y="2704"/>
              <a:ext cx="182" cy="272"/>
            </a:xfrm>
            <a:prstGeom prst="rect">
              <a:avLst/>
            </a:prstGeom>
            <a:solidFill>
              <a:schemeClr val="folHlink"/>
            </a:solidFill>
            <a:ln w="9525">
              <a:solidFill>
                <a:schemeClr val="tx1"/>
              </a:solidFill>
              <a:miter lim="800000"/>
              <a:headEnd/>
              <a:tailEnd/>
            </a:ln>
            <a:effectLst/>
          </p:spPr>
          <p:txBody>
            <a:bodyPr wrap="none" anchor="ctr"/>
            <a:lstStyle/>
            <a:p>
              <a:pPr algn="ctr"/>
              <a:r>
                <a:rPr lang="es-MX" sz="1200">
                  <a:latin typeface="Maiandra GD" pitchFamily="34" charset="0"/>
                </a:rPr>
                <a:t>1</a:t>
              </a:r>
              <a:endParaRPr lang="es-ES" sz="1200">
                <a:latin typeface="Maiandra GD" pitchFamily="34" charset="0"/>
              </a:endParaRPr>
            </a:p>
          </p:txBody>
        </p:sp>
        <p:sp>
          <p:nvSpPr>
            <p:cNvPr id="29735" name="Text Box 39"/>
            <p:cNvSpPr txBox="1">
              <a:spLocks noChangeArrowheads="1"/>
            </p:cNvSpPr>
            <p:nvPr/>
          </p:nvSpPr>
          <p:spPr bwMode="auto">
            <a:xfrm>
              <a:off x="2482" y="2350"/>
              <a:ext cx="716" cy="173"/>
            </a:xfrm>
            <a:prstGeom prst="rect">
              <a:avLst/>
            </a:prstGeom>
            <a:noFill/>
            <a:ln w="9525">
              <a:noFill/>
              <a:miter lim="800000"/>
              <a:headEnd/>
              <a:tailEnd/>
            </a:ln>
            <a:effectLst/>
          </p:spPr>
          <p:txBody>
            <a:bodyPr>
              <a:spAutoFit/>
            </a:bodyPr>
            <a:lstStyle/>
            <a:p>
              <a:pPr>
                <a:spcBef>
                  <a:spcPct val="50000"/>
                </a:spcBef>
              </a:pPr>
              <a:r>
                <a:rPr lang="es-MX" sz="1200">
                  <a:latin typeface="Maiandra GD" pitchFamily="34" charset="0"/>
                </a:rPr>
                <a:t>Flujo de datos</a:t>
              </a:r>
              <a:endParaRPr lang="es-ES" sz="1200">
                <a:latin typeface="Maiandra GD" pitchFamily="34" charset="0"/>
              </a:endParaRPr>
            </a:p>
          </p:txBody>
        </p:sp>
        <p:sp>
          <p:nvSpPr>
            <p:cNvPr id="29736" name="Line 40"/>
            <p:cNvSpPr>
              <a:spLocks noChangeShapeType="1"/>
            </p:cNvSpPr>
            <p:nvPr/>
          </p:nvSpPr>
          <p:spPr bwMode="auto">
            <a:xfrm>
              <a:off x="1882" y="2568"/>
              <a:ext cx="1905" cy="0"/>
            </a:xfrm>
            <a:prstGeom prst="line">
              <a:avLst/>
            </a:prstGeom>
            <a:noFill/>
            <a:ln w="9525">
              <a:solidFill>
                <a:schemeClr val="tx1"/>
              </a:solidFill>
              <a:round/>
              <a:headEnd/>
              <a:tailEnd type="triangle" w="med" len="med"/>
            </a:ln>
            <a:effectLst/>
          </p:spPr>
          <p:txBody>
            <a:bodyPr/>
            <a:lstStyle/>
            <a:p>
              <a:endParaRPr lang="es-ES"/>
            </a:p>
          </p:txBody>
        </p:sp>
      </p:grpSp>
      <p:sp>
        <p:nvSpPr>
          <p:cNvPr id="29738" name="Text Box 42"/>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Dra.</a:t>
            </a:r>
          </a:p>
          <a:p>
            <a:pPr algn="ctr"/>
            <a:r>
              <a:rPr lang="es-MX" sz="1000">
                <a:solidFill>
                  <a:schemeClr val="bg1"/>
                </a:solidFill>
                <a:latin typeface="Pristina" pitchFamily="66" charset="0"/>
              </a:rPr>
              <a:t>Erika</a:t>
            </a:r>
          </a:p>
          <a:p>
            <a:pPr algn="ctr"/>
            <a:r>
              <a:rPr lang="es-MX" sz="1000">
                <a:solidFill>
                  <a:schemeClr val="bg1"/>
                </a:solidFill>
                <a:latin typeface="Pristina" pitchFamily="66" charset="0"/>
              </a:rPr>
              <a:t>Sánchez</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4"/>
            <a:ext cx="8229600" cy="1143000"/>
          </a:xfrm>
        </p:spPr>
        <p:txBody>
          <a:bodyPr>
            <a:normAutofit/>
          </a:bodyPr>
          <a:lstStyle/>
          <a:p>
            <a:r>
              <a:rPr lang="es-MX" sz="3600" b="1" dirty="0">
                <a:solidFill>
                  <a:schemeClr val="accent1"/>
                </a:solidFill>
                <a:latin typeface="Maiandra GD" pitchFamily="34" charset="0"/>
              </a:rPr>
              <a:t>TDM</a:t>
            </a:r>
            <a:endParaRPr lang="es-ES" sz="3600" b="1" dirty="0">
              <a:solidFill>
                <a:schemeClr val="accent1"/>
              </a:solidFill>
              <a:latin typeface="Maiandra GD" pitchFamily="34" charset="0"/>
            </a:endParaRPr>
          </a:p>
        </p:txBody>
      </p:sp>
      <p:sp>
        <p:nvSpPr>
          <p:cNvPr id="69" name="68 Marcador de número de diapositiva"/>
          <p:cNvSpPr>
            <a:spLocks noGrp="1"/>
          </p:cNvSpPr>
          <p:nvPr>
            <p:ph type="sldNum" sz="quarter" idx="12"/>
          </p:nvPr>
        </p:nvSpPr>
        <p:spPr/>
        <p:txBody>
          <a:bodyPr/>
          <a:lstStyle/>
          <a:p>
            <a:fld id="{8E9EA971-267B-4C68-8D7F-AE83A1F219EA}" type="slidenum">
              <a:rPr lang="es-ES" smtClean="0"/>
              <a:pPr/>
              <a:t>45</a:t>
            </a:fld>
            <a:endParaRPr lang="es-ES"/>
          </a:p>
        </p:txBody>
      </p:sp>
      <p:sp>
        <p:nvSpPr>
          <p:cNvPr id="30727" name="Rectangle 7"/>
          <p:cNvSpPr>
            <a:spLocks noChangeArrowheads="1"/>
          </p:cNvSpPr>
          <p:nvPr/>
        </p:nvSpPr>
        <p:spPr bwMode="auto">
          <a:xfrm>
            <a:off x="1403350" y="3289300"/>
            <a:ext cx="504825" cy="215900"/>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30728" name="Text Box 8"/>
          <p:cNvSpPr txBox="1">
            <a:spLocks noChangeArrowheads="1"/>
          </p:cNvSpPr>
          <p:nvPr/>
        </p:nvSpPr>
        <p:spPr bwMode="auto">
          <a:xfrm>
            <a:off x="1481138" y="2876550"/>
            <a:ext cx="341312" cy="396875"/>
          </a:xfrm>
          <a:prstGeom prst="rect">
            <a:avLst/>
          </a:prstGeom>
          <a:noFill/>
          <a:ln w="9525">
            <a:noFill/>
            <a:miter lim="800000"/>
            <a:headEnd/>
            <a:tailEnd/>
          </a:ln>
          <a:effectLst/>
        </p:spPr>
        <p:txBody>
          <a:bodyPr wrap="none">
            <a:spAutoFit/>
          </a:bodyPr>
          <a:lstStyle/>
          <a:p>
            <a:r>
              <a:rPr lang="es-MX" sz="1000">
                <a:latin typeface="Maiandra GD" pitchFamily="34" charset="0"/>
              </a:rPr>
              <a:t>T</a:t>
            </a:r>
          </a:p>
          <a:p>
            <a:r>
              <a:rPr lang="es-MX" sz="1000">
                <a:latin typeface="Maiandra GD" pitchFamily="34" charset="0"/>
              </a:rPr>
              <a:t>A3</a:t>
            </a:r>
            <a:endParaRPr lang="es-ES" sz="1000">
              <a:latin typeface="Maiandra GD" pitchFamily="34" charset="0"/>
            </a:endParaRPr>
          </a:p>
        </p:txBody>
      </p:sp>
      <p:sp>
        <p:nvSpPr>
          <p:cNvPr id="30729" name="Rectangle 9"/>
          <p:cNvSpPr>
            <a:spLocks noChangeArrowheads="1"/>
          </p:cNvSpPr>
          <p:nvPr/>
        </p:nvSpPr>
        <p:spPr bwMode="auto">
          <a:xfrm>
            <a:off x="2051050" y="3289300"/>
            <a:ext cx="504825" cy="215900"/>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30730" name="Text Box 10"/>
          <p:cNvSpPr txBox="1">
            <a:spLocks noChangeArrowheads="1"/>
          </p:cNvSpPr>
          <p:nvPr/>
        </p:nvSpPr>
        <p:spPr bwMode="auto">
          <a:xfrm>
            <a:off x="2128838" y="2876550"/>
            <a:ext cx="341312" cy="396875"/>
          </a:xfrm>
          <a:prstGeom prst="rect">
            <a:avLst/>
          </a:prstGeom>
          <a:noFill/>
          <a:ln w="9525">
            <a:noFill/>
            <a:miter lim="800000"/>
            <a:headEnd/>
            <a:tailEnd/>
          </a:ln>
          <a:effectLst/>
        </p:spPr>
        <p:txBody>
          <a:bodyPr wrap="none">
            <a:spAutoFit/>
          </a:bodyPr>
          <a:lstStyle/>
          <a:p>
            <a:r>
              <a:rPr lang="es-MX" sz="1000">
                <a:latin typeface="Maiandra GD" pitchFamily="34" charset="0"/>
              </a:rPr>
              <a:t>T</a:t>
            </a:r>
          </a:p>
          <a:p>
            <a:r>
              <a:rPr lang="es-MX" sz="1000">
                <a:latin typeface="Maiandra GD" pitchFamily="34" charset="0"/>
              </a:rPr>
              <a:t>A2</a:t>
            </a:r>
            <a:endParaRPr lang="es-ES" sz="1000">
              <a:latin typeface="Maiandra GD" pitchFamily="34" charset="0"/>
            </a:endParaRPr>
          </a:p>
        </p:txBody>
      </p:sp>
      <p:sp>
        <p:nvSpPr>
          <p:cNvPr id="30731" name="Rectangle 11"/>
          <p:cNvSpPr>
            <a:spLocks noChangeArrowheads="1"/>
          </p:cNvSpPr>
          <p:nvPr/>
        </p:nvSpPr>
        <p:spPr bwMode="auto">
          <a:xfrm>
            <a:off x="2698750" y="3289300"/>
            <a:ext cx="504825" cy="215900"/>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30732" name="Text Box 12"/>
          <p:cNvSpPr txBox="1">
            <a:spLocks noChangeArrowheads="1"/>
          </p:cNvSpPr>
          <p:nvPr/>
        </p:nvSpPr>
        <p:spPr bwMode="auto">
          <a:xfrm>
            <a:off x="2776538" y="2876550"/>
            <a:ext cx="319087" cy="396875"/>
          </a:xfrm>
          <a:prstGeom prst="rect">
            <a:avLst/>
          </a:prstGeom>
          <a:noFill/>
          <a:ln w="9525">
            <a:noFill/>
            <a:miter lim="800000"/>
            <a:headEnd/>
            <a:tailEnd/>
          </a:ln>
          <a:effectLst/>
        </p:spPr>
        <p:txBody>
          <a:bodyPr wrap="none">
            <a:spAutoFit/>
          </a:bodyPr>
          <a:lstStyle/>
          <a:p>
            <a:r>
              <a:rPr lang="es-MX" sz="1000">
                <a:latin typeface="Maiandra GD" pitchFamily="34" charset="0"/>
              </a:rPr>
              <a:t>T</a:t>
            </a:r>
          </a:p>
          <a:p>
            <a:r>
              <a:rPr lang="es-MX" sz="1000">
                <a:latin typeface="Maiandra GD" pitchFamily="34" charset="0"/>
              </a:rPr>
              <a:t>A1</a:t>
            </a:r>
            <a:endParaRPr lang="es-ES" sz="1000">
              <a:latin typeface="Maiandra GD" pitchFamily="34" charset="0"/>
            </a:endParaRPr>
          </a:p>
        </p:txBody>
      </p:sp>
      <p:sp>
        <p:nvSpPr>
          <p:cNvPr id="30733" name="Rectangle 13"/>
          <p:cNvSpPr>
            <a:spLocks noChangeArrowheads="1"/>
          </p:cNvSpPr>
          <p:nvPr/>
        </p:nvSpPr>
        <p:spPr bwMode="auto">
          <a:xfrm>
            <a:off x="1403350" y="3722688"/>
            <a:ext cx="504825" cy="215900"/>
          </a:xfrm>
          <a:prstGeom prst="rect">
            <a:avLst/>
          </a:prstGeom>
          <a:solidFill>
            <a:schemeClr val="folHlink"/>
          </a:solidFill>
          <a:ln w="9525">
            <a:solidFill>
              <a:schemeClr val="tx1"/>
            </a:solidFill>
            <a:miter lim="800000"/>
            <a:headEnd/>
            <a:tailEnd/>
          </a:ln>
          <a:effectLst/>
        </p:spPr>
        <p:txBody>
          <a:bodyPr wrap="none" anchor="ctr"/>
          <a:lstStyle/>
          <a:p>
            <a:endParaRPr lang="es-ES"/>
          </a:p>
        </p:txBody>
      </p:sp>
      <p:sp>
        <p:nvSpPr>
          <p:cNvPr id="30734" name="Text Box 14"/>
          <p:cNvSpPr txBox="1">
            <a:spLocks noChangeArrowheads="1"/>
          </p:cNvSpPr>
          <p:nvPr/>
        </p:nvSpPr>
        <p:spPr bwMode="auto">
          <a:xfrm>
            <a:off x="1495425" y="3524250"/>
            <a:ext cx="331788" cy="244475"/>
          </a:xfrm>
          <a:prstGeom prst="rect">
            <a:avLst/>
          </a:prstGeom>
          <a:noFill/>
          <a:ln w="9525">
            <a:noFill/>
            <a:miter lim="800000"/>
            <a:headEnd/>
            <a:tailEnd/>
          </a:ln>
          <a:effectLst/>
        </p:spPr>
        <p:txBody>
          <a:bodyPr wrap="none">
            <a:spAutoFit/>
          </a:bodyPr>
          <a:lstStyle/>
          <a:p>
            <a:r>
              <a:rPr lang="es-MX" sz="1000">
                <a:latin typeface="Maiandra GD" pitchFamily="34" charset="0"/>
              </a:rPr>
              <a:t>B3</a:t>
            </a:r>
            <a:endParaRPr lang="es-ES" sz="1000">
              <a:latin typeface="Maiandra GD" pitchFamily="34" charset="0"/>
            </a:endParaRPr>
          </a:p>
        </p:txBody>
      </p:sp>
      <p:sp>
        <p:nvSpPr>
          <p:cNvPr id="30735" name="Rectangle 15"/>
          <p:cNvSpPr>
            <a:spLocks noChangeArrowheads="1"/>
          </p:cNvSpPr>
          <p:nvPr/>
        </p:nvSpPr>
        <p:spPr bwMode="auto">
          <a:xfrm>
            <a:off x="2051050" y="3722688"/>
            <a:ext cx="504825" cy="215900"/>
          </a:xfrm>
          <a:prstGeom prst="rect">
            <a:avLst/>
          </a:prstGeom>
          <a:solidFill>
            <a:schemeClr val="folHlink"/>
          </a:solidFill>
          <a:ln w="9525">
            <a:solidFill>
              <a:schemeClr val="tx1"/>
            </a:solidFill>
            <a:miter lim="800000"/>
            <a:headEnd/>
            <a:tailEnd/>
          </a:ln>
          <a:effectLst/>
        </p:spPr>
        <p:txBody>
          <a:bodyPr wrap="none" anchor="ctr"/>
          <a:lstStyle/>
          <a:p>
            <a:endParaRPr lang="es-ES"/>
          </a:p>
        </p:txBody>
      </p:sp>
      <p:sp>
        <p:nvSpPr>
          <p:cNvPr id="30736" name="Text Box 16"/>
          <p:cNvSpPr txBox="1">
            <a:spLocks noChangeArrowheads="1"/>
          </p:cNvSpPr>
          <p:nvPr/>
        </p:nvSpPr>
        <p:spPr bwMode="auto">
          <a:xfrm>
            <a:off x="2124075" y="3524250"/>
            <a:ext cx="331788" cy="244475"/>
          </a:xfrm>
          <a:prstGeom prst="rect">
            <a:avLst/>
          </a:prstGeom>
          <a:noFill/>
          <a:ln w="9525">
            <a:noFill/>
            <a:miter lim="800000"/>
            <a:headEnd/>
            <a:tailEnd/>
          </a:ln>
          <a:effectLst/>
        </p:spPr>
        <p:txBody>
          <a:bodyPr wrap="none">
            <a:spAutoFit/>
          </a:bodyPr>
          <a:lstStyle/>
          <a:p>
            <a:r>
              <a:rPr lang="es-MX" sz="1000">
                <a:latin typeface="Maiandra GD" pitchFamily="34" charset="0"/>
              </a:rPr>
              <a:t>B2</a:t>
            </a:r>
            <a:endParaRPr lang="es-ES" sz="1000">
              <a:latin typeface="Maiandra GD" pitchFamily="34" charset="0"/>
            </a:endParaRPr>
          </a:p>
        </p:txBody>
      </p:sp>
      <p:sp>
        <p:nvSpPr>
          <p:cNvPr id="30737" name="Rectangle 17"/>
          <p:cNvSpPr>
            <a:spLocks noChangeArrowheads="1"/>
          </p:cNvSpPr>
          <p:nvPr/>
        </p:nvSpPr>
        <p:spPr bwMode="auto">
          <a:xfrm>
            <a:off x="1403350" y="4154488"/>
            <a:ext cx="504825" cy="215900"/>
          </a:xfrm>
          <a:prstGeom prst="rect">
            <a:avLst/>
          </a:prstGeom>
          <a:solidFill>
            <a:schemeClr val="hlink"/>
          </a:solidFill>
          <a:ln w="9525">
            <a:solidFill>
              <a:schemeClr val="tx1"/>
            </a:solidFill>
            <a:miter lim="800000"/>
            <a:headEnd/>
            <a:tailEnd/>
          </a:ln>
          <a:effectLst/>
        </p:spPr>
        <p:txBody>
          <a:bodyPr wrap="none" anchor="ctr"/>
          <a:lstStyle/>
          <a:p>
            <a:endParaRPr lang="es-ES"/>
          </a:p>
        </p:txBody>
      </p:sp>
      <p:sp>
        <p:nvSpPr>
          <p:cNvPr id="30738" name="Text Box 18"/>
          <p:cNvSpPr txBox="1">
            <a:spLocks noChangeArrowheads="1"/>
          </p:cNvSpPr>
          <p:nvPr/>
        </p:nvSpPr>
        <p:spPr bwMode="auto">
          <a:xfrm>
            <a:off x="1495425" y="3956050"/>
            <a:ext cx="341313" cy="244475"/>
          </a:xfrm>
          <a:prstGeom prst="rect">
            <a:avLst/>
          </a:prstGeom>
          <a:noFill/>
          <a:ln w="9525">
            <a:noFill/>
            <a:miter lim="800000"/>
            <a:headEnd/>
            <a:tailEnd/>
          </a:ln>
          <a:effectLst/>
        </p:spPr>
        <p:txBody>
          <a:bodyPr wrap="none">
            <a:spAutoFit/>
          </a:bodyPr>
          <a:lstStyle/>
          <a:p>
            <a:r>
              <a:rPr lang="es-MX" sz="1000">
                <a:latin typeface="Maiandra GD" pitchFamily="34" charset="0"/>
              </a:rPr>
              <a:t>C3</a:t>
            </a:r>
            <a:endParaRPr lang="es-ES" sz="1000">
              <a:latin typeface="Maiandra GD" pitchFamily="34" charset="0"/>
            </a:endParaRPr>
          </a:p>
        </p:txBody>
      </p:sp>
      <p:sp>
        <p:nvSpPr>
          <p:cNvPr id="30739" name="Rectangle 19"/>
          <p:cNvSpPr>
            <a:spLocks noChangeArrowheads="1"/>
          </p:cNvSpPr>
          <p:nvPr/>
        </p:nvSpPr>
        <p:spPr bwMode="auto">
          <a:xfrm>
            <a:off x="2698750" y="4154488"/>
            <a:ext cx="504825" cy="215900"/>
          </a:xfrm>
          <a:prstGeom prst="rect">
            <a:avLst/>
          </a:prstGeom>
          <a:solidFill>
            <a:schemeClr val="hlink"/>
          </a:solidFill>
          <a:ln w="9525">
            <a:solidFill>
              <a:schemeClr val="tx1"/>
            </a:solidFill>
            <a:miter lim="800000"/>
            <a:headEnd/>
            <a:tailEnd/>
          </a:ln>
          <a:effectLst/>
        </p:spPr>
        <p:txBody>
          <a:bodyPr wrap="none" anchor="ctr"/>
          <a:lstStyle/>
          <a:p>
            <a:endParaRPr lang="es-ES"/>
          </a:p>
        </p:txBody>
      </p:sp>
      <p:sp>
        <p:nvSpPr>
          <p:cNvPr id="30740" name="Text Box 20"/>
          <p:cNvSpPr txBox="1">
            <a:spLocks noChangeArrowheads="1"/>
          </p:cNvSpPr>
          <p:nvPr/>
        </p:nvSpPr>
        <p:spPr bwMode="auto">
          <a:xfrm>
            <a:off x="2771775" y="3956050"/>
            <a:ext cx="319088" cy="244475"/>
          </a:xfrm>
          <a:prstGeom prst="rect">
            <a:avLst/>
          </a:prstGeom>
          <a:noFill/>
          <a:ln w="9525">
            <a:noFill/>
            <a:miter lim="800000"/>
            <a:headEnd/>
            <a:tailEnd/>
          </a:ln>
          <a:effectLst/>
        </p:spPr>
        <p:txBody>
          <a:bodyPr wrap="none">
            <a:spAutoFit/>
          </a:bodyPr>
          <a:lstStyle/>
          <a:p>
            <a:r>
              <a:rPr lang="es-MX" sz="1000">
                <a:latin typeface="Maiandra GD" pitchFamily="34" charset="0"/>
              </a:rPr>
              <a:t>C1</a:t>
            </a:r>
            <a:endParaRPr lang="es-ES" sz="1000">
              <a:latin typeface="Maiandra GD" pitchFamily="34" charset="0"/>
            </a:endParaRPr>
          </a:p>
        </p:txBody>
      </p:sp>
      <p:sp>
        <p:nvSpPr>
          <p:cNvPr id="30741" name="AutoShape 21"/>
          <p:cNvSpPr>
            <a:spLocks noChangeArrowheads="1"/>
          </p:cNvSpPr>
          <p:nvPr/>
        </p:nvSpPr>
        <p:spPr bwMode="auto">
          <a:xfrm rot="5400000">
            <a:off x="2807494" y="3469482"/>
            <a:ext cx="1944687" cy="863600"/>
          </a:xfrm>
          <a:prstGeom prst="triangle">
            <a:avLst>
              <a:gd name="adj" fmla="val 50000"/>
            </a:avLst>
          </a:prstGeom>
          <a:solidFill>
            <a:schemeClr val="folHlink"/>
          </a:solidFill>
          <a:ln w="9525">
            <a:solidFill>
              <a:schemeClr val="tx1"/>
            </a:solidFill>
            <a:miter lim="800000"/>
            <a:headEnd/>
            <a:tailEnd/>
          </a:ln>
          <a:effectLst/>
        </p:spPr>
        <p:txBody>
          <a:bodyPr rot="10800000" vert="eaVert" wrap="none" anchor="ctr"/>
          <a:lstStyle/>
          <a:p>
            <a:pPr algn="ctr"/>
            <a:r>
              <a:rPr lang="es-MX" sz="1200">
                <a:latin typeface="Maiandra GD" pitchFamily="34" charset="0"/>
              </a:rPr>
              <a:t>MUX</a:t>
            </a:r>
            <a:endParaRPr lang="es-ES" sz="1200">
              <a:latin typeface="Maiandra GD" pitchFamily="34" charset="0"/>
            </a:endParaRPr>
          </a:p>
        </p:txBody>
      </p:sp>
      <p:sp>
        <p:nvSpPr>
          <p:cNvPr id="30742" name="Line 22"/>
          <p:cNvSpPr>
            <a:spLocks noChangeShapeType="1"/>
          </p:cNvSpPr>
          <p:nvPr/>
        </p:nvSpPr>
        <p:spPr bwMode="auto">
          <a:xfrm>
            <a:off x="971550" y="3578225"/>
            <a:ext cx="2376488" cy="0"/>
          </a:xfrm>
          <a:prstGeom prst="line">
            <a:avLst/>
          </a:prstGeom>
          <a:noFill/>
          <a:ln w="9525">
            <a:solidFill>
              <a:schemeClr val="tx1"/>
            </a:solidFill>
            <a:round/>
            <a:headEnd/>
            <a:tailEnd/>
          </a:ln>
          <a:effectLst/>
        </p:spPr>
        <p:txBody>
          <a:bodyPr/>
          <a:lstStyle/>
          <a:p>
            <a:endParaRPr lang="es-ES"/>
          </a:p>
        </p:txBody>
      </p:sp>
      <p:sp>
        <p:nvSpPr>
          <p:cNvPr id="30743" name="Line 23"/>
          <p:cNvSpPr>
            <a:spLocks noChangeShapeType="1"/>
          </p:cNvSpPr>
          <p:nvPr/>
        </p:nvSpPr>
        <p:spPr bwMode="auto">
          <a:xfrm>
            <a:off x="971550" y="4010025"/>
            <a:ext cx="2376488" cy="0"/>
          </a:xfrm>
          <a:prstGeom prst="line">
            <a:avLst/>
          </a:prstGeom>
          <a:noFill/>
          <a:ln w="9525">
            <a:solidFill>
              <a:schemeClr val="tx1"/>
            </a:solidFill>
            <a:round/>
            <a:headEnd/>
            <a:tailEnd/>
          </a:ln>
          <a:effectLst/>
        </p:spPr>
        <p:txBody>
          <a:bodyPr/>
          <a:lstStyle/>
          <a:p>
            <a:endParaRPr lang="es-ES"/>
          </a:p>
        </p:txBody>
      </p:sp>
      <p:sp>
        <p:nvSpPr>
          <p:cNvPr id="30744" name="Line 24"/>
          <p:cNvSpPr>
            <a:spLocks noChangeShapeType="1"/>
          </p:cNvSpPr>
          <p:nvPr/>
        </p:nvSpPr>
        <p:spPr bwMode="auto">
          <a:xfrm>
            <a:off x="971550" y="4441825"/>
            <a:ext cx="2376488" cy="0"/>
          </a:xfrm>
          <a:prstGeom prst="line">
            <a:avLst/>
          </a:prstGeom>
          <a:noFill/>
          <a:ln w="9525">
            <a:solidFill>
              <a:schemeClr val="tx1"/>
            </a:solidFill>
            <a:round/>
            <a:headEnd/>
            <a:tailEnd/>
          </a:ln>
          <a:effectLst/>
        </p:spPr>
        <p:txBody>
          <a:bodyPr/>
          <a:lstStyle/>
          <a:p>
            <a:endParaRPr lang="es-ES"/>
          </a:p>
        </p:txBody>
      </p:sp>
      <p:sp>
        <p:nvSpPr>
          <p:cNvPr id="30745" name="Line 25"/>
          <p:cNvSpPr>
            <a:spLocks noChangeShapeType="1"/>
          </p:cNvSpPr>
          <p:nvPr/>
        </p:nvSpPr>
        <p:spPr bwMode="auto">
          <a:xfrm>
            <a:off x="1331913" y="3001963"/>
            <a:ext cx="0" cy="1439862"/>
          </a:xfrm>
          <a:prstGeom prst="line">
            <a:avLst/>
          </a:prstGeom>
          <a:noFill/>
          <a:ln w="9525">
            <a:solidFill>
              <a:schemeClr val="tx1"/>
            </a:solidFill>
            <a:prstDash val="dash"/>
            <a:round/>
            <a:headEnd/>
            <a:tailEnd/>
          </a:ln>
          <a:effectLst/>
        </p:spPr>
        <p:txBody>
          <a:bodyPr/>
          <a:lstStyle/>
          <a:p>
            <a:endParaRPr lang="es-ES"/>
          </a:p>
        </p:txBody>
      </p:sp>
      <p:sp>
        <p:nvSpPr>
          <p:cNvPr id="30746" name="Line 26"/>
          <p:cNvSpPr>
            <a:spLocks noChangeShapeType="1"/>
          </p:cNvSpPr>
          <p:nvPr/>
        </p:nvSpPr>
        <p:spPr bwMode="auto">
          <a:xfrm>
            <a:off x="1979613" y="3001963"/>
            <a:ext cx="0" cy="1439862"/>
          </a:xfrm>
          <a:prstGeom prst="line">
            <a:avLst/>
          </a:prstGeom>
          <a:noFill/>
          <a:ln w="9525">
            <a:solidFill>
              <a:schemeClr val="tx1"/>
            </a:solidFill>
            <a:prstDash val="dash"/>
            <a:round/>
            <a:headEnd/>
            <a:tailEnd/>
          </a:ln>
          <a:effectLst/>
        </p:spPr>
        <p:txBody>
          <a:bodyPr/>
          <a:lstStyle/>
          <a:p>
            <a:endParaRPr lang="es-ES"/>
          </a:p>
        </p:txBody>
      </p:sp>
      <p:sp>
        <p:nvSpPr>
          <p:cNvPr id="30747" name="Line 27"/>
          <p:cNvSpPr>
            <a:spLocks noChangeShapeType="1"/>
          </p:cNvSpPr>
          <p:nvPr/>
        </p:nvSpPr>
        <p:spPr bwMode="auto">
          <a:xfrm>
            <a:off x="2627313" y="3001963"/>
            <a:ext cx="0" cy="1439862"/>
          </a:xfrm>
          <a:prstGeom prst="line">
            <a:avLst/>
          </a:prstGeom>
          <a:noFill/>
          <a:ln w="9525">
            <a:solidFill>
              <a:schemeClr val="tx1"/>
            </a:solidFill>
            <a:prstDash val="dash"/>
            <a:round/>
            <a:headEnd/>
            <a:tailEnd/>
          </a:ln>
          <a:effectLst/>
        </p:spPr>
        <p:txBody>
          <a:bodyPr/>
          <a:lstStyle/>
          <a:p>
            <a:endParaRPr lang="es-ES"/>
          </a:p>
        </p:txBody>
      </p:sp>
      <p:sp>
        <p:nvSpPr>
          <p:cNvPr id="30748" name="Text Box 28"/>
          <p:cNvSpPr txBox="1">
            <a:spLocks noChangeArrowheads="1"/>
          </p:cNvSpPr>
          <p:nvPr/>
        </p:nvSpPr>
        <p:spPr bwMode="auto">
          <a:xfrm>
            <a:off x="1042988" y="4513263"/>
            <a:ext cx="2232025" cy="457200"/>
          </a:xfrm>
          <a:prstGeom prst="rect">
            <a:avLst/>
          </a:prstGeom>
          <a:noFill/>
          <a:ln w="9525">
            <a:noFill/>
            <a:miter lim="800000"/>
            <a:headEnd/>
            <a:tailEnd/>
          </a:ln>
          <a:effectLst/>
        </p:spPr>
        <p:txBody>
          <a:bodyPr>
            <a:spAutoFit/>
          </a:bodyPr>
          <a:lstStyle/>
          <a:p>
            <a:pPr algn="ctr"/>
            <a:r>
              <a:rPr lang="es-MX" sz="1200">
                <a:latin typeface="Maiandra GD" pitchFamily="34" charset="0"/>
              </a:rPr>
              <a:t>Los datos son tomados de la línea cada T segundos</a:t>
            </a:r>
            <a:endParaRPr lang="es-ES" sz="1200">
              <a:latin typeface="Maiandra GD" pitchFamily="34" charset="0"/>
            </a:endParaRPr>
          </a:p>
        </p:txBody>
      </p:sp>
      <p:sp>
        <p:nvSpPr>
          <p:cNvPr id="30749" name="Line 29"/>
          <p:cNvSpPr>
            <a:spLocks noChangeShapeType="1"/>
          </p:cNvSpPr>
          <p:nvPr/>
        </p:nvSpPr>
        <p:spPr bwMode="auto">
          <a:xfrm>
            <a:off x="4211638" y="3889375"/>
            <a:ext cx="4105275" cy="0"/>
          </a:xfrm>
          <a:prstGeom prst="line">
            <a:avLst/>
          </a:prstGeom>
          <a:noFill/>
          <a:ln w="9525">
            <a:solidFill>
              <a:schemeClr val="tx1"/>
            </a:solidFill>
            <a:round/>
            <a:headEnd/>
            <a:tailEnd/>
          </a:ln>
          <a:effectLst/>
        </p:spPr>
        <p:txBody>
          <a:bodyPr/>
          <a:lstStyle/>
          <a:p>
            <a:endParaRPr lang="es-ES"/>
          </a:p>
        </p:txBody>
      </p:sp>
      <p:sp>
        <p:nvSpPr>
          <p:cNvPr id="30751" name="Rectangle 31"/>
          <p:cNvSpPr>
            <a:spLocks noChangeArrowheads="1"/>
          </p:cNvSpPr>
          <p:nvPr/>
        </p:nvSpPr>
        <p:spPr bwMode="auto">
          <a:xfrm>
            <a:off x="4643438" y="3602038"/>
            <a:ext cx="215900" cy="144462"/>
          </a:xfrm>
          <a:prstGeom prst="rect">
            <a:avLst/>
          </a:prstGeom>
          <a:solidFill>
            <a:schemeClr val="hlink"/>
          </a:solidFill>
          <a:ln w="9525">
            <a:solidFill>
              <a:schemeClr val="tx1"/>
            </a:solidFill>
            <a:miter lim="800000"/>
            <a:headEnd/>
            <a:tailEnd/>
          </a:ln>
          <a:effectLst/>
        </p:spPr>
        <p:txBody>
          <a:bodyPr wrap="none" anchor="ctr"/>
          <a:lstStyle/>
          <a:p>
            <a:endParaRPr lang="es-ES"/>
          </a:p>
        </p:txBody>
      </p:sp>
      <p:sp>
        <p:nvSpPr>
          <p:cNvPr id="30752" name="Rectangle 32"/>
          <p:cNvSpPr>
            <a:spLocks noChangeArrowheads="1"/>
          </p:cNvSpPr>
          <p:nvPr/>
        </p:nvSpPr>
        <p:spPr bwMode="auto">
          <a:xfrm>
            <a:off x="5003800" y="3602038"/>
            <a:ext cx="215900" cy="144462"/>
          </a:xfrm>
          <a:prstGeom prst="rect">
            <a:avLst/>
          </a:prstGeom>
          <a:solidFill>
            <a:schemeClr val="folHlink"/>
          </a:solidFill>
          <a:ln w="9525">
            <a:solidFill>
              <a:schemeClr val="tx1"/>
            </a:solidFill>
            <a:miter lim="800000"/>
            <a:headEnd/>
            <a:tailEnd/>
          </a:ln>
          <a:effectLst/>
        </p:spPr>
        <p:txBody>
          <a:bodyPr wrap="none" anchor="ctr"/>
          <a:lstStyle/>
          <a:p>
            <a:endParaRPr lang="es-ES"/>
          </a:p>
        </p:txBody>
      </p:sp>
      <p:sp>
        <p:nvSpPr>
          <p:cNvPr id="30753" name="Rectangle 33"/>
          <p:cNvSpPr>
            <a:spLocks noChangeArrowheads="1"/>
          </p:cNvSpPr>
          <p:nvPr/>
        </p:nvSpPr>
        <p:spPr bwMode="auto">
          <a:xfrm>
            <a:off x="4572000" y="3386138"/>
            <a:ext cx="1079500" cy="431800"/>
          </a:xfrm>
          <a:prstGeom prst="rect">
            <a:avLst/>
          </a:prstGeom>
          <a:noFill/>
          <a:ln w="9525">
            <a:solidFill>
              <a:schemeClr val="tx1"/>
            </a:solidFill>
            <a:miter lim="800000"/>
            <a:headEnd/>
            <a:tailEnd/>
          </a:ln>
          <a:effectLst/>
        </p:spPr>
        <p:txBody>
          <a:bodyPr wrap="none" anchor="ctr"/>
          <a:lstStyle/>
          <a:p>
            <a:endParaRPr lang="es-ES"/>
          </a:p>
        </p:txBody>
      </p:sp>
      <p:sp>
        <p:nvSpPr>
          <p:cNvPr id="30754" name="Line 34"/>
          <p:cNvSpPr>
            <a:spLocks noChangeShapeType="1"/>
          </p:cNvSpPr>
          <p:nvPr/>
        </p:nvSpPr>
        <p:spPr bwMode="auto">
          <a:xfrm>
            <a:off x="4932363" y="3386138"/>
            <a:ext cx="1587" cy="431800"/>
          </a:xfrm>
          <a:prstGeom prst="line">
            <a:avLst/>
          </a:prstGeom>
          <a:noFill/>
          <a:ln w="9525">
            <a:solidFill>
              <a:schemeClr val="tx1"/>
            </a:solidFill>
            <a:prstDash val="dash"/>
            <a:round/>
            <a:headEnd/>
            <a:tailEnd/>
          </a:ln>
          <a:effectLst/>
        </p:spPr>
        <p:txBody>
          <a:bodyPr/>
          <a:lstStyle/>
          <a:p>
            <a:endParaRPr lang="es-ES"/>
          </a:p>
        </p:txBody>
      </p:sp>
      <p:sp>
        <p:nvSpPr>
          <p:cNvPr id="30755" name="Rectangle 35"/>
          <p:cNvSpPr>
            <a:spLocks noChangeArrowheads="1"/>
          </p:cNvSpPr>
          <p:nvPr/>
        </p:nvSpPr>
        <p:spPr bwMode="auto">
          <a:xfrm>
            <a:off x="5364163" y="3602038"/>
            <a:ext cx="215900" cy="144462"/>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30756" name="Line 36"/>
          <p:cNvSpPr>
            <a:spLocks noChangeShapeType="1"/>
          </p:cNvSpPr>
          <p:nvPr/>
        </p:nvSpPr>
        <p:spPr bwMode="auto">
          <a:xfrm>
            <a:off x="5292725" y="3386138"/>
            <a:ext cx="1588" cy="431800"/>
          </a:xfrm>
          <a:prstGeom prst="line">
            <a:avLst/>
          </a:prstGeom>
          <a:noFill/>
          <a:ln w="9525">
            <a:solidFill>
              <a:schemeClr val="tx1"/>
            </a:solidFill>
            <a:prstDash val="dash"/>
            <a:round/>
            <a:headEnd/>
            <a:tailEnd/>
          </a:ln>
          <a:effectLst/>
        </p:spPr>
        <p:txBody>
          <a:bodyPr/>
          <a:lstStyle/>
          <a:p>
            <a:endParaRPr lang="es-ES"/>
          </a:p>
        </p:txBody>
      </p:sp>
      <p:sp>
        <p:nvSpPr>
          <p:cNvPr id="30757" name="Text Box 37"/>
          <p:cNvSpPr txBox="1">
            <a:spLocks noChangeArrowheads="1"/>
          </p:cNvSpPr>
          <p:nvPr/>
        </p:nvSpPr>
        <p:spPr bwMode="auto">
          <a:xfrm>
            <a:off x="5291138" y="3381375"/>
            <a:ext cx="373062" cy="274638"/>
          </a:xfrm>
          <a:prstGeom prst="rect">
            <a:avLst/>
          </a:prstGeom>
          <a:noFill/>
          <a:ln w="9525">
            <a:noFill/>
            <a:miter lim="800000"/>
            <a:headEnd/>
            <a:tailEnd/>
          </a:ln>
          <a:effectLst/>
        </p:spPr>
        <p:txBody>
          <a:bodyPr wrap="none">
            <a:spAutoFit/>
          </a:bodyPr>
          <a:lstStyle/>
          <a:p>
            <a:r>
              <a:rPr lang="es-MX" sz="1200">
                <a:latin typeface="Maiandra GD" pitchFamily="34" charset="0"/>
              </a:rPr>
              <a:t>A3</a:t>
            </a:r>
            <a:endParaRPr lang="es-ES" sz="1200">
              <a:latin typeface="Maiandra GD" pitchFamily="34" charset="0"/>
            </a:endParaRPr>
          </a:p>
        </p:txBody>
      </p:sp>
      <p:sp>
        <p:nvSpPr>
          <p:cNvPr id="30758" name="Text Box 38"/>
          <p:cNvSpPr txBox="1">
            <a:spLocks noChangeArrowheads="1"/>
          </p:cNvSpPr>
          <p:nvPr/>
        </p:nvSpPr>
        <p:spPr bwMode="auto">
          <a:xfrm>
            <a:off x="4932363" y="3381375"/>
            <a:ext cx="360362" cy="274638"/>
          </a:xfrm>
          <a:prstGeom prst="rect">
            <a:avLst/>
          </a:prstGeom>
          <a:noFill/>
          <a:ln w="9525">
            <a:noFill/>
            <a:miter lim="800000"/>
            <a:headEnd/>
            <a:tailEnd/>
          </a:ln>
          <a:effectLst/>
        </p:spPr>
        <p:txBody>
          <a:bodyPr wrap="none">
            <a:spAutoFit/>
          </a:bodyPr>
          <a:lstStyle/>
          <a:p>
            <a:r>
              <a:rPr lang="es-MX" sz="1200">
                <a:latin typeface="Maiandra GD" pitchFamily="34" charset="0"/>
              </a:rPr>
              <a:t>B3</a:t>
            </a:r>
            <a:endParaRPr lang="es-ES" sz="1200">
              <a:latin typeface="Maiandra GD" pitchFamily="34" charset="0"/>
            </a:endParaRPr>
          </a:p>
        </p:txBody>
      </p:sp>
      <p:sp>
        <p:nvSpPr>
          <p:cNvPr id="30759" name="Text Box 39"/>
          <p:cNvSpPr txBox="1">
            <a:spLocks noChangeArrowheads="1"/>
          </p:cNvSpPr>
          <p:nvPr/>
        </p:nvSpPr>
        <p:spPr bwMode="auto">
          <a:xfrm>
            <a:off x="4572000" y="3381375"/>
            <a:ext cx="371475" cy="274638"/>
          </a:xfrm>
          <a:prstGeom prst="rect">
            <a:avLst/>
          </a:prstGeom>
          <a:noFill/>
          <a:ln w="9525">
            <a:noFill/>
            <a:miter lim="800000"/>
            <a:headEnd/>
            <a:tailEnd/>
          </a:ln>
          <a:effectLst/>
        </p:spPr>
        <p:txBody>
          <a:bodyPr wrap="none">
            <a:spAutoFit/>
          </a:bodyPr>
          <a:lstStyle/>
          <a:p>
            <a:r>
              <a:rPr lang="es-MX" sz="1200">
                <a:latin typeface="Maiandra GD" pitchFamily="34" charset="0"/>
              </a:rPr>
              <a:t>C3</a:t>
            </a:r>
            <a:endParaRPr lang="es-ES" sz="1200">
              <a:latin typeface="Maiandra GD" pitchFamily="34" charset="0"/>
            </a:endParaRPr>
          </a:p>
        </p:txBody>
      </p:sp>
      <p:sp>
        <p:nvSpPr>
          <p:cNvPr id="30761" name="Rectangle 41"/>
          <p:cNvSpPr>
            <a:spLocks noChangeArrowheads="1"/>
          </p:cNvSpPr>
          <p:nvPr/>
        </p:nvSpPr>
        <p:spPr bwMode="auto">
          <a:xfrm>
            <a:off x="6227763" y="3602038"/>
            <a:ext cx="215900" cy="144462"/>
          </a:xfrm>
          <a:prstGeom prst="rect">
            <a:avLst/>
          </a:prstGeom>
          <a:solidFill>
            <a:schemeClr val="folHlink"/>
          </a:solidFill>
          <a:ln w="9525">
            <a:solidFill>
              <a:schemeClr val="tx1"/>
            </a:solidFill>
            <a:miter lim="800000"/>
            <a:headEnd/>
            <a:tailEnd/>
          </a:ln>
          <a:effectLst/>
        </p:spPr>
        <p:txBody>
          <a:bodyPr wrap="none" anchor="ctr"/>
          <a:lstStyle/>
          <a:p>
            <a:endParaRPr lang="es-ES"/>
          </a:p>
        </p:txBody>
      </p:sp>
      <p:sp>
        <p:nvSpPr>
          <p:cNvPr id="30762" name="Rectangle 42"/>
          <p:cNvSpPr>
            <a:spLocks noChangeArrowheads="1"/>
          </p:cNvSpPr>
          <p:nvPr/>
        </p:nvSpPr>
        <p:spPr bwMode="auto">
          <a:xfrm>
            <a:off x="5795963" y="3386138"/>
            <a:ext cx="1079500" cy="431800"/>
          </a:xfrm>
          <a:prstGeom prst="rect">
            <a:avLst/>
          </a:prstGeom>
          <a:noFill/>
          <a:ln w="9525">
            <a:solidFill>
              <a:schemeClr val="tx1"/>
            </a:solidFill>
            <a:miter lim="800000"/>
            <a:headEnd/>
            <a:tailEnd/>
          </a:ln>
          <a:effectLst/>
        </p:spPr>
        <p:txBody>
          <a:bodyPr wrap="none" anchor="ctr"/>
          <a:lstStyle/>
          <a:p>
            <a:endParaRPr lang="es-ES"/>
          </a:p>
        </p:txBody>
      </p:sp>
      <p:sp>
        <p:nvSpPr>
          <p:cNvPr id="30763" name="Line 43"/>
          <p:cNvSpPr>
            <a:spLocks noChangeShapeType="1"/>
          </p:cNvSpPr>
          <p:nvPr/>
        </p:nvSpPr>
        <p:spPr bwMode="auto">
          <a:xfrm>
            <a:off x="6156325" y="3386138"/>
            <a:ext cx="1588" cy="431800"/>
          </a:xfrm>
          <a:prstGeom prst="line">
            <a:avLst/>
          </a:prstGeom>
          <a:noFill/>
          <a:ln w="9525">
            <a:solidFill>
              <a:schemeClr val="tx1"/>
            </a:solidFill>
            <a:prstDash val="dash"/>
            <a:round/>
            <a:headEnd/>
            <a:tailEnd/>
          </a:ln>
          <a:effectLst/>
        </p:spPr>
        <p:txBody>
          <a:bodyPr/>
          <a:lstStyle/>
          <a:p>
            <a:endParaRPr lang="es-ES"/>
          </a:p>
        </p:txBody>
      </p:sp>
      <p:sp>
        <p:nvSpPr>
          <p:cNvPr id="30764" name="Rectangle 44"/>
          <p:cNvSpPr>
            <a:spLocks noChangeArrowheads="1"/>
          </p:cNvSpPr>
          <p:nvPr/>
        </p:nvSpPr>
        <p:spPr bwMode="auto">
          <a:xfrm>
            <a:off x="6588125" y="3602038"/>
            <a:ext cx="215900" cy="144462"/>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30765" name="Line 45"/>
          <p:cNvSpPr>
            <a:spLocks noChangeShapeType="1"/>
          </p:cNvSpPr>
          <p:nvPr/>
        </p:nvSpPr>
        <p:spPr bwMode="auto">
          <a:xfrm>
            <a:off x="6516688" y="3386138"/>
            <a:ext cx="1587" cy="431800"/>
          </a:xfrm>
          <a:prstGeom prst="line">
            <a:avLst/>
          </a:prstGeom>
          <a:noFill/>
          <a:ln w="9525">
            <a:solidFill>
              <a:schemeClr val="tx1"/>
            </a:solidFill>
            <a:prstDash val="dash"/>
            <a:round/>
            <a:headEnd/>
            <a:tailEnd/>
          </a:ln>
          <a:effectLst/>
        </p:spPr>
        <p:txBody>
          <a:bodyPr/>
          <a:lstStyle/>
          <a:p>
            <a:endParaRPr lang="es-ES"/>
          </a:p>
        </p:txBody>
      </p:sp>
      <p:sp>
        <p:nvSpPr>
          <p:cNvPr id="30766" name="Text Box 46"/>
          <p:cNvSpPr txBox="1">
            <a:spLocks noChangeArrowheads="1"/>
          </p:cNvSpPr>
          <p:nvPr/>
        </p:nvSpPr>
        <p:spPr bwMode="auto">
          <a:xfrm>
            <a:off x="6515100" y="3381375"/>
            <a:ext cx="373063" cy="274638"/>
          </a:xfrm>
          <a:prstGeom prst="rect">
            <a:avLst/>
          </a:prstGeom>
          <a:noFill/>
          <a:ln w="9525">
            <a:noFill/>
            <a:miter lim="800000"/>
            <a:headEnd/>
            <a:tailEnd/>
          </a:ln>
          <a:effectLst/>
        </p:spPr>
        <p:txBody>
          <a:bodyPr wrap="none">
            <a:spAutoFit/>
          </a:bodyPr>
          <a:lstStyle/>
          <a:p>
            <a:r>
              <a:rPr lang="es-MX" sz="1200">
                <a:latin typeface="Maiandra GD" pitchFamily="34" charset="0"/>
              </a:rPr>
              <a:t>A2</a:t>
            </a:r>
            <a:endParaRPr lang="es-ES" sz="1200">
              <a:latin typeface="Maiandra GD" pitchFamily="34" charset="0"/>
            </a:endParaRPr>
          </a:p>
        </p:txBody>
      </p:sp>
      <p:sp>
        <p:nvSpPr>
          <p:cNvPr id="30767" name="Text Box 47"/>
          <p:cNvSpPr txBox="1">
            <a:spLocks noChangeArrowheads="1"/>
          </p:cNvSpPr>
          <p:nvPr/>
        </p:nvSpPr>
        <p:spPr bwMode="auto">
          <a:xfrm>
            <a:off x="6156325" y="3381375"/>
            <a:ext cx="360363" cy="274638"/>
          </a:xfrm>
          <a:prstGeom prst="rect">
            <a:avLst/>
          </a:prstGeom>
          <a:noFill/>
          <a:ln w="9525">
            <a:noFill/>
            <a:miter lim="800000"/>
            <a:headEnd/>
            <a:tailEnd/>
          </a:ln>
          <a:effectLst/>
        </p:spPr>
        <p:txBody>
          <a:bodyPr wrap="none">
            <a:spAutoFit/>
          </a:bodyPr>
          <a:lstStyle/>
          <a:p>
            <a:r>
              <a:rPr lang="es-MX" sz="1200">
                <a:latin typeface="Maiandra GD" pitchFamily="34" charset="0"/>
              </a:rPr>
              <a:t>B2</a:t>
            </a:r>
            <a:endParaRPr lang="es-ES" sz="1200">
              <a:latin typeface="Maiandra GD" pitchFamily="34" charset="0"/>
            </a:endParaRPr>
          </a:p>
        </p:txBody>
      </p:sp>
      <p:sp>
        <p:nvSpPr>
          <p:cNvPr id="30768" name="Text Box 48"/>
          <p:cNvSpPr txBox="1">
            <a:spLocks noChangeArrowheads="1"/>
          </p:cNvSpPr>
          <p:nvPr/>
        </p:nvSpPr>
        <p:spPr bwMode="auto">
          <a:xfrm>
            <a:off x="6011863" y="2997200"/>
            <a:ext cx="709612" cy="274638"/>
          </a:xfrm>
          <a:prstGeom prst="rect">
            <a:avLst/>
          </a:prstGeom>
          <a:noFill/>
          <a:ln w="9525">
            <a:noFill/>
            <a:miter lim="800000"/>
            <a:headEnd/>
            <a:tailEnd/>
          </a:ln>
          <a:effectLst/>
        </p:spPr>
        <p:txBody>
          <a:bodyPr wrap="none">
            <a:spAutoFit/>
          </a:bodyPr>
          <a:lstStyle/>
          <a:p>
            <a:r>
              <a:rPr lang="es-MX" sz="1200" b="1">
                <a:latin typeface="Maiandra GD" pitchFamily="34" charset="0"/>
              </a:rPr>
              <a:t>Tramas </a:t>
            </a:r>
            <a:endParaRPr lang="es-ES" sz="1200" b="1">
              <a:latin typeface="Maiandra GD" pitchFamily="34" charset="0"/>
            </a:endParaRPr>
          </a:p>
        </p:txBody>
      </p:sp>
      <p:sp>
        <p:nvSpPr>
          <p:cNvPr id="30769" name="Rectangle 49"/>
          <p:cNvSpPr>
            <a:spLocks noChangeArrowheads="1"/>
          </p:cNvSpPr>
          <p:nvPr/>
        </p:nvSpPr>
        <p:spPr bwMode="auto">
          <a:xfrm>
            <a:off x="7091363" y="3602038"/>
            <a:ext cx="215900" cy="144462"/>
          </a:xfrm>
          <a:prstGeom prst="rect">
            <a:avLst/>
          </a:prstGeom>
          <a:solidFill>
            <a:schemeClr val="hlink"/>
          </a:solidFill>
          <a:ln w="9525">
            <a:solidFill>
              <a:schemeClr val="tx1"/>
            </a:solidFill>
            <a:miter lim="800000"/>
            <a:headEnd/>
            <a:tailEnd/>
          </a:ln>
          <a:effectLst/>
        </p:spPr>
        <p:txBody>
          <a:bodyPr wrap="none" anchor="ctr"/>
          <a:lstStyle/>
          <a:p>
            <a:endParaRPr lang="es-ES"/>
          </a:p>
        </p:txBody>
      </p:sp>
      <p:sp>
        <p:nvSpPr>
          <p:cNvPr id="30770" name="Rectangle 50"/>
          <p:cNvSpPr>
            <a:spLocks noChangeArrowheads="1"/>
          </p:cNvSpPr>
          <p:nvPr/>
        </p:nvSpPr>
        <p:spPr bwMode="auto">
          <a:xfrm>
            <a:off x="7019925" y="3386138"/>
            <a:ext cx="1079500" cy="431800"/>
          </a:xfrm>
          <a:prstGeom prst="rect">
            <a:avLst/>
          </a:prstGeom>
          <a:noFill/>
          <a:ln w="9525">
            <a:solidFill>
              <a:schemeClr val="tx1"/>
            </a:solidFill>
            <a:miter lim="800000"/>
            <a:headEnd/>
            <a:tailEnd/>
          </a:ln>
          <a:effectLst/>
        </p:spPr>
        <p:txBody>
          <a:bodyPr wrap="none" anchor="ctr"/>
          <a:lstStyle/>
          <a:p>
            <a:endParaRPr lang="es-ES"/>
          </a:p>
        </p:txBody>
      </p:sp>
      <p:sp>
        <p:nvSpPr>
          <p:cNvPr id="30771" name="Line 51"/>
          <p:cNvSpPr>
            <a:spLocks noChangeShapeType="1"/>
          </p:cNvSpPr>
          <p:nvPr/>
        </p:nvSpPr>
        <p:spPr bwMode="auto">
          <a:xfrm>
            <a:off x="7380288" y="3386138"/>
            <a:ext cx="1587" cy="431800"/>
          </a:xfrm>
          <a:prstGeom prst="line">
            <a:avLst/>
          </a:prstGeom>
          <a:noFill/>
          <a:ln w="9525">
            <a:solidFill>
              <a:schemeClr val="tx1"/>
            </a:solidFill>
            <a:prstDash val="dash"/>
            <a:round/>
            <a:headEnd/>
            <a:tailEnd/>
          </a:ln>
          <a:effectLst/>
        </p:spPr>
        <p:txBody>
          <a:bodyPr/>
          <a:lstStyle/>
          <a:p>
            <a:endParaRPr lang="es-ES"/>
          </a:p>
        </p:txBody>
      </p:sp>
      <p:sp>
        <p:nvSpPr>
          <p:cNvPr id="30772" name="Rectangle 52"/>
          <p:cNvSpPr>
            <a:spLocks noChangeArrowheads="1"/>
          </p:cNvSpPr>
          <p:nvPr/>
        </p:nvSpPr>
        <p:spPr bwMode="auto">
          <a:xfrm>
            <a:off x="7812088" y="3602038"/>
            <a:ext cx="215900" cy="144462"/>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30773" name="Line 53"/>
          <p:cNvSpPr>
            <a:spLocks noChangeShapeType="1"/>
          </p:cNvSpPr>
          <p:nvPr/>
        </p:nvSpPr>
        <p:spPr bwMode="auto">
          <a:xfrm>
            <a:off x="7740650" y="3386138"/>
            <a:ext cx="1588" cy="431800"/>
          </a:xfrm>
          <a:prstGeom prst="line">
            <a:avLst/>
          </a:prstGeom>
          <a:noFill/>
          <a:ln w="9525">
            <a:solidFill>
              <a:schemeClr val="tx1"/>
            </a:solidFill>
            <a:prstDash val="dash"/>
            <a:round/>
            <a:headEnd/>
            <a:tailEnd/>
          </a:ln>
          <a:effectLst/>
        </p:spPr>
        <p:txBody>
          <a:bodyPr/>
          <a:lstStyle/>
          <a:p>
            <a:endParaRPr lang="es-ES"/>
          </a:p>
        </p:txBody>
      </p:sp>
      <p:sp>
        <p:nvSpPr>
          <p:cNvPr id="30774" name="Text Box 54"/>
          <p:cNvSpPr txBox="1">
            <a:spLocks noChangeArrowheads="1"/>
          </p:cNvSpPr>
          <p:nvPr/>
        </p:nvSpPr>
        <p:spPr bwMode="auto">
          <a:xfrm>
            <a:off x="7739063" y="3381375"/>
            <a:ext cx="346075" cy="274638"/>
          </a:xfrm>
          <a:prstGeom prst="rect">
            <a:avLst/>
          </a:prstGeom>
          <a:noFill/>
          <a:ln w="9525">
            <a:noFill/>
            <a:miter lim="800000"/>
            <a:headEnd/>
            <a:tailEnd/>
          </a:ln>
          <a:effectLst/>
        </p:spPr>
        <p:txBody>
          <a:bodyPr wrap="none">
            <a:spAutoFit/>
          </a:bodyPr>
          <a:lstStyle/>
          <a:p>
            <a:r>
              <a:rPr lang="es-MX" sz="1200">
                <a:latin typeface="Maiandra GD" pitchFamily="34" charset="0"/>
              </a:rPr>
              <a:t>A1</a:t>
            </a:r>
            <a:endParaRPr lang="es-ES" sz="1200">
              <a:latin typeface="Maiandra GD" pitchFamily="34" charset="0"/>
            </a:endParaRPr>
          </a:p>
        </p:txBody>
      </p:sp>
      <p:sp>
        <p:nvSpPr>
          <p:cNvPr id="30775" name="Text Box 55"/>
          <p:cNvSpPr txBox="1">
            <a:spLocks noChangeArrowheads="1"/>
          </p:cNvSpPr>
          <p:nvPr/>
        </p:nvSpPr>
        <p:spPr bwMode="auto">
          <a:xfrm>
            <a:off x="7019925" y="3381375"/>
            <a:ext cx="344488" cy="274638"/>
          </a:xfrm>
          <a:prstGeom prst="rect">
            <a:avLst/>
          </a:prstGeom>
          <a:noFill/>
          <a:ln w="9525">
            <a:noFill/>
            <a:miter lim="800000"/>
            <a:headEnd/>
            <a:tailEnd/>
          </a:ln>
          <a:effectLst/>
        </p:spPr>
        <p:txBody>
          <a:bodyPr wrap="none">
            <a:spAutoFit/>
          </a:bodyPr>
          <a:lstStyle/>
          <a:p>
            <a:r>
              <a:rPr lang="es-MX" sz="1200">
                <a:latin typeface="Maiandra GD" pitchFamily="34" charset="0"/>
              </a:rPr>
              <a:t>C1</a:t>
            </a:r>
            <a:endParaRPr lang="es-ES" sz="1200">
              <a:latin typeface="Maiandra GD" pitchFamily="34" charset="0"/>
            </a:endParaRPr>
          </a:p>
        </p:txBody>
      </p:sp>
      <p:sp>
        <p:nvSpPr>
          <p:cNvPr id="30777" name="Line 57"/>
          <p:cNvSpPr>
            <a:spLocks noChangeShapeType="1"/>
          </p:cNvSpPr>
          <p:nvPr/>
        </p:nvSpPr>
        <p:spPr bwMode="auto">
          <a:xfrm>
            <a:off x="7021513" y="2997200"/>
            <a:ext cx="1079500" cy="1588"/>
          </a:xfrm>
          <a:prstGeom prst="line">
            <a:avLst/>
          </a:prstGeom>
          <a:noFill/>
          <a:ln w="9525">
            <a:solidFill>
              <a:schemeClr val="tx1"/>
            </a:solidFill>
            <a:round/>
            <a:headEnd/>
            <a:tailEnd/>
          </a:ln>
          <a:effectLst/>
        </p:spPr>
        <p:txBody>
          <a:bodyPr/>
          <a:lstStyle/>
          <a:p>
            <a:endParaRPr lang="es-ES"/>
          </a:p>
        </p:txBody>
      </p:sp>
      <p:sp>
        <p:nvSpPr>
          <p:cNvPr id="30778" name="Line 58"/>
          <p:cNvSpPr>
            <a:spLocks noChangeShapeType="1"/>
          </p:cNvSpPr>
          <p:nvPr/>
        </p:nvSpPr>
        <p:spPr bwMode="auto">
          <a:xfrm>
            <a:off x="7021513" y="2852738"/>
            <a:ext cx="1587" cy="288925"/>
          </a:xfrm>
          <a:prstGeom prst="line">
            <a:avLst/>
          </a:prstGeom>
          <a:noFill/>
          <a:ln w="9525">
            <a:solidFill>
              <a:schemeClr val="tx1"/>
            </a:solidFill>
            <a:round/>
            <a:headEnd/>
            <a:tailEnd/>
          </a:ln>
          <a:effectLst/>
        </p:spPr>
        <p:txBody>
          <a:bodyPr/>
          <a:lstStyle/>
          <a:p>
            <a:endParaRPr lang="es-ES"/>
          </a:p>
        </p:txBody>
      </p:sp>
      <p:sp>
        <p:nvSpPr>
          <p:cNvPr id="30779" name="Line 59"/>
          <p:cNvSpPr>
            <a:spLocks noChangeShapeType="1"/>
          </p:cNvSpPr>
          <p:nvPr/>
        </p:nvSpPr>
        <p:spPr bwMode="auto">
          <a:xfrm>
            <a:off x="8101013" y="2852738"/>
            <a:ext cx="1587" cy="288925"/>
          </a:xfrm>
          <a:prstGeom prst="line">
            <a:avLst/>
          </a:prstGeom>
          <a:noFill/>
          <a:ln w="9525">
            <a:solidFill>
              <a:schemeClr val="tx1"/>
            </a:solidFill>
            <a:round/>
            <a:headEnd/>
            <a:tailEnd/>
          </a:ln>
          <a:effectLst/>
        </p:spPr>
        <p:txBody>
          <a:bodyPr/>
          <a:lstStyle/>
          <a:p>
            <a:endParaRPr lang="es-ES"/>
          </a:p>
        </p:txBody>
      </p:sp>
      <p:sp>
        <p:nvSpPr>
          <p:cNvPr id="30780" name="Text Box 60"/>
          <p:cNvSpPr txBox="1">
            <a:spLocks noChangeArrowheads="1"/>
          </p:cNvSpPr>
          <p:nvPr/>
        </p:nvSpPr>
        <p:spPr bwMode="auto">
          <a:xfrm>
            <a:off x="7381875" y="2708275"/>
            <a:ext cx="290513" cy="304800"/>
          </a:xfrm>
          <a:prstGeom prst="rect">
            <a:avLst/>
          </a:prstGeom>
          <a:noFill/>
          <a:ln w="9525">
            <a:noFill/>
            <a:miter lim="800000"/>
            <a:headEnd/>
            <a:tailEnd/>
          </a:ln>
          <a:effectLst/>
        </p:spPr>
        <p:txBody>
          <a:bodyPr wrap="none">
            <a:spAutoFit/>
          </a:bodyPr>
          <a:lstStyle/>
          <a:p>
            <a:r>
              <a:rPr lang="es-MX" sz="1400" b="1">
                <a:latin typeface="Maiandra GD" pitchFamily="34" charset="0"/>
              </a:rPr>
              <a:t>T</a:t>
            </a:r>
            <a:endParaRPr lang="es-ES" sz="1400" b="1">
              <a:latin typeface="Maiandra GD" pitchFamily="34" charset="0"/>
            </a:endParaRPr>
          </a:p>
        </p:txBody>
      </p:sp>
      <p:sp>
        <p:nvSpPr>
          <p:cNvPr id="30784" name="Line 64"/>
          <p:cNvSpPr>
            <a:spLocks noChangeShapeType="1"/>
          </p:cNvSpPr>
          <p:nvPr/>
        </p:nvSpPr>
        <p:spPr bwMode="auto">
          <a:xfrm>
            <a:off x="4572000" y="3284538"/>
            <a:ext cx="360363" cy="0"/>
          </a:xfrm>
          <a:prstGeom prst="line">
            <a:avLst/>
          </a:prstGeom>
          <a:noFill/>
          <a:ln w="9525">
            <a:solidFill>
              <a:srgbClr val="FF3300"/>
            </a:solidFill>
            <a:round/>
            <a:headEnd type="triangle" w="med" len="med"/>
            <a:tailEnd type="triangle" w="med" len="med"/>
          </a:ln>
          <a:effectLst/>
        </p:spPr>
        <p:txBody>
          <a:bodyPr/>
          <a:lstStyle/>
          <a:p>
            <a:endParaRPr lang="es-ES"/>
          </a:p>
        </p:txBody>
      </p:sp>
      <p:sp>
        <p:nvSpPr>
          <p:cNvPr id="30785" name="Text Box 65"/>
          <p:cNvSpPr txBox="1">
            <a:spLocks noChangeArrowheads="1"/>
          </p:cNvSpPr>
          <p:nvPr/>
        </p:nvSpPr>
        <p:spPr bwMode="auto">
          <a:xfrm>
            <a:off x="4005263" y="1971675"/>
            <a:ext cx="1512887" cy="304800"/>
          </a:xfrm>
          <a:prstGeom prst="rect">
            <a:avLst/>
          </a:prstGeom>
          <a:noFill/>
          <a:ln w="9525">
            <a:noFill/>
            <a:miter lim="800000"/>
            <a:headEnd/>
            <a:tailEnd/>
          </a:ln>
          <a:effectLst/>
        </p:spPr>
        <p:txBody>
          <a:bodyPr wrap="none">
            <a:spAutoFit/>
          </a:bodyPr>
          <a:lstStyle/>
          <a:p>
            <a:pPr algn="ctr"/>
            <a:r>
              <a:rPr lang="es-MX" sz="1400" b="1">
                <a:latin typeface="Tempus Sans ITC" pitchFamily="82" charset="0"/>
              </a:rPr>
              <a:t>Ranura de tiempo</a:t>
            </a:r>
            <a:endParaRPr lang="es-ES" sz="1400">
              <a:latin typeface="Tempus Sans ITC" pitchFamily="82" charset="0"/>
            </a:endParaRPr>
          </a:p>
        </p:txBody>
      </p:sp>
      <p:sp>
        <p:nvSpPr>
          <p:cNvPr id="30786" name="Text Box 66"/>
          <p:cNvSpPr txBox="1">
            <a:spLocks noChangeArrowheads="1"/>
          </p:cNvSpPr>
          <p:nvPr/>
        </p:nvSpPr>
        <p:spPr bwMode="auto">
          <a:xfrm>
            <a:off x="1174750" y="1978025"/>
            <a:ext cx="1935163" cy="517525"/>
          </a:xfrm>
          <a:prstGeom prst="rect">
            <a:avLst/>
          </a:prstGeom>
          <a:noFill/>
          <a:ln w="9525">
            <a:noFill/>
            <a:miter lim="800000"/>
            <a:headEnd/>
            <a:tailEnd/>
          </a:ln>
          <a:effectLst/>
        </p:spPr>
        <p:txBody>
          <a:bodyPr wrap="none">
            <a:spAutoFit/>
          </a:bodyPr>
          <a:lstStyle/>
          <a:p>
            <a:pPr algn="ctr"/>
            <a:r>
              <a:rPr lang="es-MX" sz="1400">
                <a:latin typeface="Tempus Sans ITC" pitchFamily="82" charset="0"/>
              </a:rPr>
              <a:t>La duración </a:t>
            </a:r>
          </a:p>
          <a:p>
            <a:pPr algn="ctr"/>
            <a:r>
              <a:rPr lang="es-MX" sz="1400">
                <a:latin typeface="Tempus Sans ITC" pitchFamily="82" charset="0"/>
              </a:rPr>
              <a:t>del bit de entrada será T</a:t>
            </a:r>
            <a:endParaRPr lang="es-ES" sz="1400">
              <a:latin typeface="Tempus Sans ITC" pitchFamily="82" charset="0"/>
            </a:endParaRPr>
          </a:p>
        </p:txBody>
      </p:sp>
      <p:sp>
        <p:nvSpPr>
          <p:cNvPr id="30787" name="Line 67"/>
          <p:cNvSpPr>
            <a:spLocks noChangeShapeType="1"/>
          </p:cNvSpPr>
          <p:nvPr/>
        </p:nvSpPr>
        <p:spPr bwMode="auto">
          <a:xfrm flipV="1">
            <a:off x="1692275" y="2420938"/>
            <a:ext cx="358775" cy="503237"/>
          </a:xfrm>
          <a:prstGeom prst="line">
            <a:avLst/>
          </a:prstGeom>
          <a:noFill/>
          <a:ln w="9525">
            <a:solidFill>
              <a:schemeClr val="tx1"/>
            </a:solidFill>
            <a:round/>
            <a:headEnd/>
            <a:tailEnd type="triangle" w="med" len="med"/>
          </a:ln>
          <a:effectLst/>
        </p:spPr>
        <p:txBody>
          <a:bodyPr/>
          <a:lstStyle/>
          <a:p>
            <a:endParaRPr lang="es-ES"/>
          </a:p>
        </p:txBody>
      </p:sp>
      <p:sp>
        <p:nvSpPr>
          <p:cNvPr id="30788" name="Line 68"/>
          <p:cNvSpPr>
            <a:spLocks noChangeShapeType="1"/>
          </p:cNvSpPr>
          <p:nvPr/>
        </p:nvSpPr>
        <p:spPr bwMode="auto">
          <a:xfrm flipV="1">
            <a:off x="4716463" y="2276475"/>
            <a:ext cx="0" cy="936625"/>
          </a:xfrm>
          <a:prstGeom prst="line">
            <a:avLst/>
          </a:prstGeom>
          <a:noFill/>
          <a:ln w="9525">
            <a:solidFill>
              <a:schemeClr val="tx1"/>
            </a:solidFill>
            <a:round/>
            <a:headEnd/>
            <a:tailEnd type="triangle" w="med" len="med"/>
          </a:ln>
          <a:effectLst/>
        </p:spPr>
        <p:txBody>
          <a:bodyPr/>
          <a:lstStyle/>
          <a:p>
            <a:endParaRPr lang="es-ES"/>
          </a:p>
        </p:txBody>
      </p:sp>
      <p:sp>
        <p:nvSpPr>
          <p:cNvPr id="30790" name="Text Box 70"/>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M. en C. Gabriela Campos</a:t>
            </a:r>
            <a:endParaRPr lang="es-ES" sz="1000">
              <a:solidFill>
                <a:schemeClr val="bg1"/>
              </a:solidFill>
              <a:latin typeface="Pristina" pitchFamily="66" charset="0"/>
            </a:endParaRPr>
          </a:p>
        </p:txBody>
      </p:sp>
      <p:sp>
        <p:nvSpPr>
          <p:cNvPr id="30795" name="Text Box 75"/>
          <p:cNvSpPr txBox="1">
            <a:spLocks noChangeArrowheads="1"/>
          </p:cNvSpPr>
          <p:nvPr/>
        </p:nvSpPr>
        <p:spPr bwMode="auto">
          <a:xfrm>
            <a:off x="439738" y="5734050"/>
            <a:ext cx="5208587" cy="806450"/>
          </a:xfrm>
          <a:prstGeom prst="rect">
            <a:avLst/>
          </a:prstGeom>
          <a:noFill/>
          <a:ln w="9525">
            <a:noFill/>
            <a:miter lim="800000"/>
            <a:headEnd/>
            <a:tailEnd/>
          </a:ln>
          <a:effectLst/>
        </p:spPr>
        <p:txBody>
          <a:bodyPr wrap="none">
            <a:spAutoFit/>
          </a:bodyPr>
          <a:lstStyle/>
          <a:p>
            <a:pPr algn="ctr">
              <a:lnSpc>
                <a:spcPct val="130000"/>
              </a:lnSpc>
            </a:pPr>
            <a:r>
              <a:rPr lang="es-MX">
                <a:latin typeface="Maiandra GD" pitchFamily="34" charset="0"/>
              </a:rPr>
              <a:t>duración del bit = duración de la trama</a:t>
            </a:r>
          </a:p>
          <a:p>
            <a:pPr algn="ctr">
              <a:lnSpc>
                <a:spcPct val="130000"/>
              </a:lnSpc>
            </a:pPr>
            <a:r>
              <a:rPr lang="es-MX">
                <a:latin typeface="Maiandra GD" pitchFamily="34" charset="0"/>
              </a:rPr>
              <a:t>tasa de la trama = velocidad de entrada del canal </a:t>
            </a:r>
            <a:endParaRPr lang="es-ES">
              <a:latin typeface="Maiandra GD" pitchFamily="34" charset="0"/>
            </a:endParaRPr>
          </a:p>
        </p:txBody>
      </p:sp>
      <p:grpSp>
        <p:nvGrpSpPr>
          <p:cNvPr id="2" name="Group 77"/>
          <p:cNvGrpSpPr>
            <a:grpSpLocks/>
          </p:cNvGrpSpPr>
          <p:nvPr/>
        </p:nvGrpSpPr>
        <p:grpSpPr bwMode="auto">
          <a:xfrm>
            <a:off x="3995738" y="4725988"/>
            <a:ext cx="4327525" cy="574675"/>
            <a:chOff x="657" y="3037"/>
            <a:chExt cx="2726" cy="362"/>
          </a:xfrm>
        </p:grpSpPr>
        <p:sp>
          <p:nvSpPr>
            <p:cNvPr id="30798" name="Text Box 78"/>
            <p:cNvSpPr txBox="1">
              <a:spLocks noChangeArrowheads="1"/>
            </p:cNvSpPr>
            <p:nvPr/>
          </p:nvSpPr>
          <p:spPr bwMode="auto">
            <a:xfrm>
              <a:off x="657" y="3097"/>
              <a:ext cx="2726" cy="212"/>
            </a:xfrm>
            <a:prstGeom prst="rect">
              <a:avLst/>
            </a:prstGeom>
            <a:noFill/>
            <a:ln w="9525">
              <a:noFill/>
              <a:miter lim="800000"/>
              <a:headEnd/>
              <a:tailEnd/>
            </a:ln>
            <a:effectLst/>
          </p:spPr>
          <p:txBody>
            <a:bodyPr wrap="none">
              <a:spAutoFit/>
            </a:bodyPr>
            <a:lstStyle/>
            <a:p>
              <a:r>
                <a:rPr lang="es-MX" sz="1600" b="1">
                  <a:latin typeface="Maiandra GD" pitchFamily="34" charset="0"/>
                </a:rPr>
                <a:t>duración ranura de tiempo</a:t>
              </a:r>
              <a:r>
                <a:rPr lang="es-MX" sz="1600">
                  <a:latin typeface="Maiandra GD" pitchFamily="34" charset="0"/>
                </a:rPr>
                <a:t> = -------------- en </a:t>
              </a:r>
              <a:r>
                <a:rPr lang="es-MX" sz="1600" b="1">
                  <a:latin typeface="Maiandra GD" pitchFamily="34" charset="0"/>
                </a:rPr>
                <a:t>seg</a:t>
              </a:r>
              <a:endParaRPr lang="es-ES" sz="1600" b="1">
                <a:latin typeface="Maiandra GD" pitchFamily="34" charset="0"/>
              </a:endParaRPr>
            </a:p>
          </p:txBody>
        </p:sp>
        <p:sp>
          <p:nvSpPr>
            <p:cNvPr id="30799" name="Text Box 79"/>
            <p:cNvSpPr txBox="1">
              <a:spLocks noChangeArrowheads="1"/>
            </p:cNvSpPr>
            <p:nvPr/>
          </p:nvSpPr>
          <p:spPr bwMode="auto">
            <a:xfrm>
              <a:off x="2552" y="3037"/>
              <a:ext cx="192" cy="212"/>
            </a:xfrm>
            <a:prstGeom prst="rect">
              <a:avLst/>
            </a:prstGeom>
            <a:noFill/>
            <a:ln w="9525">
              <a:noFill/>
              <a:miter lim="800000"/>
              <a:headEnd/>
              <a:tailEnd/>
            </a:ln>
            <a:effectLst/>
          </p:spPr>
          <p:txBody>
            <a:bodyPr wrap="none">
              <a:spAutoFit/>
            </a:bodyPr>
            <a:lstStyle/>
            <a:p>
              <a:r>
                <a:rPr lang="es-MX" sz="1600">
                  <a:latin typeface="Maiandra GD" pitchFamily="34" charset="0"/>
                </a:rPr>
                <a:t>T</a:t>
              </a:r>
              <a:endParaRPr lang="es-ES" sz="1600">
                <a:latin typeface="Maiandra GD" pitchFamily="34" charset="0"/>
              </a:endParaRPr>
            </a:p>
          </p:txBody>
        </p:sp>
        <p:sp>
          <p:nvSpPr>
            <p:cNvPr id="30800" name="Text Box 80"/>
            <p:cNvSpPr txBox="1">
              <a:spLocks noChangeArrowheads="1"/>
            </p:cNvSpPr>
            <p:nvPr/>
          </p:nvSpPr>
          <p:spPr bwMode="auto">
            <a:xfrm>
              <a:off x="2381" y="3187"/>
              <a:ext cx="593" cy="212"/>
            </a:xfrm>
            <a:prstGeom prst="rect">
              <a:avLst/>
            </a:prstGeom>
            <a:noFill/>
            <a:ln w="9525">
              <a:noFill/>
              <a:miter lim="800000"/>
              <a:headEnd/>
              <a:tailEnd/>
            </a:ln>
            <a:effectLst/>
          </p:spPr>
          <p:txBody>
            <a:bodyPr wrap="none">
              <a:spAutoFit/>
            </a:bodyPr>
            <a:lstStyle/>
            <a:p>
              <a:r>
                <a:rPr lang="es-MX" sz="1600">
                  <a:latin typeface="Maiandra GD" pitchFamily="34" charset="0"/>
                </a:rPr>
                <a:t>#ranuras</a:t>
              </a:r>
              <a:endParaRPr lang="es-ES" sz="1600">
                <a:latin typeface="Maiandra GD" pitchFamily="34" charset="0"/>
              </a:endParaRPr>
            </a:p>
          </p:txBody>
        </p:sp>
      </p:grpSp>
      <p:sp>
        <p:nvSpPr>
          <p:cNvPr id="30801" name="Text Box 81"/>
          <p:cNvSpPr txBox="1">
            <a:spLocks noChangeArrowheads="1"/>
          </p:cNvSpPr>
          <p:nvPr/>
        </p:nvSpPr>
        <p:spPr bwMode="auto">
          <a:xfrm>
            <a:off x="5940425" y="5432425"/>
            <a:ext cx="2513013" cy="517525"/>
          </a:xfrm>
          <a:prstGeom prst="rect">
            <a:avLst/>
          </a:prstGeom>
          <a:noFill/>
          <a:ln w="9525">
            <a:noFill/>
            <a:miter lim="800000"/>
            <a:headEnd/>
            <a:tailEnd/>
          </a:ln>
          <a:effectLst/>
        </p:spPr>
        <p:txBody>
          <a:bodyPr wrap="none">
            <a:spAutoFit/>
          </a:bodyPr>
          <a:lstStyle/>
          <a:p>
            <a:r>
              <a:rPr lang="es-MX" sz="1400">
                <a:latin typeface="Maiandra GD" pitchFamily="34" charset="0"/>
              </a:rPr>
              <a:t>Donde:</a:t>
            </a:r>
          </a:p>
          <a:p>
            <a:r>
              <a:rPr lang="es-MX" sz="1400">
                <a:latin typeface="Maiandra GD" pitchFamily="34" charset="0"/>
              </a:rPr>
              <a:t>        T = a la duración del bit</a:t>
            </a:r>
            <a:endParaRPr lang="es-ES" sz="1400">
              <a:latin typeface="Maiandra GD" pitchFamily="34" charset="0"/>
            </a:endParaRPr>
          </a:p>
        </p:txBody>
      </p:sp>
      <p:sp>
        <p:nvSpPr>
          <p:cNvPr id="30803" name="Freeform 83"/>
          <p:cNvSpPr>
            <a:spLocks/>
          </p:cNvSpPr>
          <p:nvPr/>
        </p:nvSpPr>
        <p:spPr bwMode="auto">
          <a:xfrm>
            <a:off x="2124075" y="993775"/>
            <a:ext cx="5759450" cy="1811338"/>
          </a:xfrm>
          <a:custGeom>
            <a:avLst/>
            <a:gdLst/>
            <a:ahLst/>
            <a:cxnLst>
              <a:cxn ang="0">
                <a:pos x="0" y="627"/>
              </a:cxn>
              <a:cxn ang="0">
                <a:pos x="726" y="219"/>
              </a:cxn>
              <a:cxn ang="0">
                <a:pos x="1769" y="128"/>
              </a:cxn>
              <a:cxn ang="0">
                <a:pos x="3356" y="990"/>
              </a:cxn>
              <a:cxn ang="0">
                <a:pos x="3402" y="1035"/>
              </a:cxn>
            </a:cxnLst>
            <a:rect l="0" t="0" r="r" b="b"/>
            <a:pathLst>
              <a:path w="3628" h="1141">
                <a:moveTo>
                  <a:pt x="0" y="627"/>
                </a:moveTo>
                <a:cubicBezTo>
                  <a:pt x="215" y="464"/>
                  <a:pt x="431" y="302"/>
                  <a:pt x="726" y="219"/>
                </a:cubicBezTo>
                <a:cubicBezTo>
                  <a:pt x="1021" y="136"/>
                  <a:pt x="1331" y="0"/>
                  <a:pt x="1769" y="128"/>
                </a:cubicBezTo>
                <a:cubicBezTo>
                  <a:pt x="2207" y="256"/>
                  <a:pt x="3084" y="839"/>
                  <a:pt x="3356" y="990"/>
                </a:cubicBezTo>
                <a:cubicBezTo>
                  <a:pt x="3628" y="1141"/>
                  <a:pt x="3515" y="1088"/>
                  <a:pt x="3402" y="1035"/>
                </a:cubicBezTo>
              </a:path>
            </a:pathLst>
          </a:custGeom>
          <a:noFill/>
          <a:ln w="9525">
            <a:solidFill>
              <a:schemeClr val="tx1"/>
            </a:solidFill>
            <a:round/>
            <a:headEnd type="triangle" w="med" len="med"/>
            <a:tailEnd type="triangle" w="med" len="med"/>
          </a:ln>
          <a:effectLst/>
        </p:spPr>
        <p:txBody>
          <a:bodyPr/>
          <a:lstStyle/>
          <a:p>
            <a:endParaRPr lang="es-ES"/>
          </a:p>
        </p:txBody>
      </p:sp>
      <p:sp>
        <p:nvSpPr>
          <p:cNvPr id="30804" name="Text Box 84"/>
          <p:cNvSpPr txBox="1">
            <a:spLocks noChangeArrowheads="1"/>
          </p:cNvSpPr>
          <p:nvPr/>
        </p:nvSpPr>
        <p:spPr bwMode="auto">
          <a:xfrm>
            <a:off x="4225925" y="822325"/>
            <a:ext cx="452438" cy="579438"/>
          </a:xfrm>
          <a:prstGeom prst="rect">
            <a:avLst/>
          </a:prstGeom>
          <a:noFill/>
          <a:ln w="9525">
            <a:noFill/>
            <a:miter lim="800000"/>
            <a:headEnd/>
            <a:tailEnd/>
          </a:ln>
          <a:effectLst/>
        </p:spPr>
        <p:txBody>
          <a:bodyPr wrap="none">
            <a:spAutoFit/>
          </a:bodyPr>
          <a:lstStyle/>
          <a:p>
            <a:r>
              <a:rPr lang="es-MX" sz="3200" b="1">
                <a:latin typeface="Arial Black" pitchFamily="34" charset="0"/>
              </a:rPr>
              <a:t>=</a:t>
            </a:r>
            <a:endParaRPr lang="es-ES" sz="3200" b="1">
              <a:latin typeface="Arial Black" pitchFamily="34" charset="0"/>
            </a:endParaRPr>
          </a:p>
        </p:txBody>
      </p:sp>
      <p:sp>
        <p:nvSpPr>
          <p:cNvPr id="30805" name="Text Box 85"/>
          <p:cNvSpPr txBox="1">
            <a:spLocks noChangeArrowheads="1"/>
          </p:cNvSpPr>
          <p:nvPr/>
        </p:nvSpPr>
        <p:spPr bwMode="auto">
          <a:xfrm>
            <a:off x="447675" y="3108325"/>
            <a:ext cx="669925" cy="366713"/>
          </a:xfrm>
          <a:prstGeom prst="rect">
            <a:avLst/>
          </a:prstGeom>
          <a:noFill/>
          <a:ln w="9525">
            <a:noFill/>
            <a:miter lim="800000"/>
            <a:headEnd/>
            <a:tailEnd/>
          </a:ln>
          <a:effectLst/>
        </p:spPr>
        <p:txBody>
          <a:bodyPr wrap="none">
            <a:spAutoFit/>
          </a:bodyPr>
          <a:lstStyle/>
          <a:p>
            <a:r>
              <a:rPr lang="es-MX">
                <a:latin typeface="Tempus Sans ITC" pitchFamily="82" charset="0"/>
              </a:rPr>
              <a:t>canal</a:t>
            </a:r>
            <a:endParaRPr lang="es-ES">
              <a:latin typeface="Tempus Sans ITC" pitchFamily="82"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s-MX" sz="3600" b="1" dirty="0">
                <a:solidFill>
                  <a:schemeClr val="accent1"/>
                </a:solidFill>
                <a:latin typeface="Maiandra GD" pitchFamily="34" charset="0"/>
              </a:rPr>
              <a:t>Cálculos de TDM</a:t>
            </a:r>
            <a:endParaRPr lang="es-ES" sz="3600" b="1" dirty="0">
              <a:solidFill>
                <a:schemeClr val="accent1"/>
              </a:solidFill>
              <a:latin typeface="Maiandra GD" pitchFamily="34" charset="0"/>
            </a:endParaRPr>
          </a:p>
        </p:txBody>
      </p:sp>
      <p:sp>
        <p:nvSpPr>
          <p:cNvPr id="19" name="18 Marcador de número de diapositiva"/>
          <p:cNvSpPr>
            <a:spLocks noGrp="1"/>
          </p:cNvSpPr>
          <p:nvPr>
            <p:ph type="sldNum" sz="quarter" idx="12"/>
          </p:nvPr>
        </p:nvSpPr>
        <p:spPr/>
        <p:txBody>
          <a:bodyPr/>
          <a:lstStyle/>
          <a:p>
            <a:fld id="{8E9EA971-267B-4C68-8D7F-AE83A1F219EA}" type="slidenum">
              <a:rPr lang="es-ES" smtClean="0"/>
              <a:pPr/>
              <a:t>46</a:t>
            </a:fld>
            <a:endParaRPr lang="es-ES"/>
          </a:p>
        </p:txBody>
      </p:sp>
      <p:sp>
        <p:nvSpPr>
          <p:cNvPr id="31807" name="Text Box 63"/>
          <p:cNvSpPr txBox="1">
            <a:spLocks noChangeArrowheads="1"/>
          </p:cNvSpPr>
          <p:nvPr/>
        </p:nvSpPr>
        <p:spPr bwMode="auto">
          <a:xfrm>
            <a:off x="1601788" y="1651000"/>
            <a:ext cx="6483350" cy="366713"/>
          </a:xfrm>
          <a:prstGeom prst="rect">
            <a:avLst/>
          </a:prstGeom>
          <a:noFill/>
          <a:ln w="9525">
            <a:noFill/>
            <a:miter lim="800000"/>
            <a:headEnd/>
            <a:tailEnd/>
          </a:ln>
          <a:effectLst/>
        </p:spPr>
        <p:txBody>
          <a:bodyPr wrap="none">
            <a:spAutoFit/>
          </a:bodyPr>
          <a:lstStyle/>
          <a:p>
            <a:r>
              <a:rPr lang="es-MX" b="1">
                <a:latin typeface="Maiandra GD" pitchFamily="34" charset="0"/>
              </a:rPr>
              <a:t>tamaño de la trama</a:t>
            </a:r>
            <a:r>
              <a:rPr lang="es-MX" sz="1600">
                <a:latin typeface="Maiandra GD" pitchFamily="34" charset="0"/>
              </a:rPr>
              <a:t> = número de canales * ranura de tiempo </a:t>
            </a:r>
            <a:r>
              <a:rPr lang="es-MX" sz="1600">
                <a:latin typeface="Maiandra GD" pitchFamily="34" charset="0"/>
                <a:sym typeface="Wingdings" pitchFamily="2" charset="2"/>
              </a:rPr>
              <a:t></a:t>
            </a:r>
            <a:r>
              <a:rPr lang="es-MX" sz="1600">
                <a:latin typeface="Maiandra GD" pitchFamily="34" charset="0"/>
              </a:rPr>
              <a:t> </a:t>
            </a:r>
            <a:r>
              <a:rPr lang="es-MX" sz="1600" b="1">
                <a:latin typeface="Maiandra GD" pitchFamily="34" charset="0"/>
              </a:rPr>
              <a:t>bits</a:t>
            </a:r>
            <a:endParaRPr lang="es-ES" sz="1600" b="1">
              <a:latin typeface="Maiandra GD" pitchFamily="34" charset="0"/>
            </a:endParaRPr>
          </a:p>
        </p:txBody>
      </p:sp>
      <p:sp>
        <p:nvSpPr>
          <p:cNvPr id="31814" name="Text Box 70"/>
          <p:cNvSpPr txBox="1">
            <a:spLocks noChangeArrowheads="1"/>
          </p:cNvSpPr>
          <p:nvPr/>
        </p:nvSpPr>
        <p:spPr bwMode="auto">
          <a:xfrm>
            <a:off x="1979613" y="4933950"/>
            <a:ext cx="5186362" cy="366713"/>
          </a:xfrm>
          <a:prstGeom prst="rect">
            <a:avLst/>
          </a:prstGeom>
          <a:noFill/>
          <a:ln w="9525">
            <a:noFill/>
            <a:miter lim="800000"/>
            <a:headEnd/>
            <a:tailEnd/>
          </a:ln>
          <a:effectLst/>
        </p:spPr>
        <p:txBody>
          <a:bodyPr wrap="none">
            <a:spAutoFit/>
          </a:bodyPr>
          <a:lstStyle/>
          <a:p>
            <a:r>
              <a:rPr lang="es-MX" b="1">
                <a:latin typeface="Maiandra GD" pitchFamily="34" charset="0"/>
              </a:rPr>
              <a:t>bit rate</a:t>
            </a:r>
            <a:r>
              <a:rPr lang="es-MX" sz="1600">
                <a:latin typeface="Maiandra GD" pitchFamily="34" charset="0"/>
              </a:rPr>
              <a:t> = tasa de la trama * tamaño de la trama </a:t>
            </a:r>
            <a:r>
              <a:rPr lang="es-MX" sz="1600">
                <a:latin typeface="Maiandra GD" pitchFamily="34" charset="0"/>
                <a:sym typeface="Wingdings" pitchFamily="2" charset="2"/>
              </a:rPr>
              <a:t></a:t>
            </a:r>
            <a:r>
              <a:rPr lang="es-MX" sz="1600">
                <a:latin typeface="Maiandra GD" pitchFamily="34" charset="0"/>
              </a:rPr>
              <a:t> </a:t>
            </a:r>
            <a:r>
              <a:rPr lang="es-MX" sz="1600" b="1">
                <a:latin typeface="Maiandra GD" pitchFamily="34" charset="0"/>
              </a:rPr>
              <a:t>bps</a:t>
            </a:r>
            <a:endParaRPr lang="es-ES" sz="1600" b="1">
              <a:latin typeface="Maiandra GD" pitchFamily="34" charset="0"/>
            </a:endParaRPr>
          </a:p>
        </p:txBody>
      </p:sp>
      <p:grpSp>
        <p:nvGrpSpPr>
          <p:cNvPr id="2" name="Group 105"/>
          <p:cNvGrpSpPr>
            <a:grpSpLocks/>
          </p:cNvGrpSpPr>
          <p:nvPr/>
        </p:nvGrpSpPr>
        <p:grpSpPr bwMode="auto">
          <a:xfrm>
            <a:off x="1519238" y="2349500"/>
            <a:ext cx="6637337" cy="596900"/>
            <a:chOff x="703" y="1915"/>
            <a:chExt cx="4181" cy="376"/>
          </a:xfrm>
        </p:grpSpPr>
        <p:sp>
          <p:nvSpPr>
            <p:cNvPr id="31808" name="Text Box 64"/>
            <p:cNvSpPr txBox="1">
              <a:spLocks noChangeArrowheads="1"/>
            </p:cNvSpPr>
            <p:nvPr/>
          </p:nvSpPr>
          <p:spPr bwMode="auto">
            <a:xfrm>
              <a:off x="2100" y="1915"/>
              <a:ext cx="1589" cy="212"/>
            </a:xfrm>
            <a:prstGeom prst="rect">
              <a:avLst/>
            </a:prstGeom>
            <a:noFill/>
            <a:ln w="9525">
              <a:noFill/>
              <a:miter lim="800000"/>
              <a:headEnd/>
              <a:tailEnd/>
            </a:ln>
            <a:effectLst/>
          </p:spPr>
          <p:txBody>
            <a:bodyPr wrap="none">
              <a:spAutoFit/>
            </a:bodyPr>
            <a:lstStyle/>
            <a:p>
              <a:r>
                <a:rPr lang="es-MX" sz="1600">
                  <a:latin typeface="Maiandra GD" pitchFamily="34" charset="0"/>
                </a:rPr>
                <a:t>velocidad del canal en </a:t>
              </a:r>
              <a:r>
                <a:rPr lang="es-MX" sz="1600" b="1">
                  <a:latin typeface="Maiandra GD" pitchFamily="34" charset="0"/>
                </a:rPr>
                <a:t>bps</a:t>
              </a:r>
              <a:endParaRPr lang="es-ES" sz="1600" b="1">
                <a:latin typeface="Maiandra GD" pitchFamily="34" charset="0"/>
              </a:endParaRPr>
            </a:p>
          </p:txBody>
        </p:sp>
        <p:sp>
          <p:nvSpPr>
            <p:cNvPr id="31840" name="Text Box 96"/>
            <p:cNvSpPr txBox="1">
              <a:spLocks noChangeArrowheads="1"/>
            </p:cNvSpPr>
            <p:nvPr/>
          </p:nvSpPr>
          <p:spPr bwMode="auto">
            <a:xfrm>
              <a:off x="703" y="1979"/>
              <a:ext cx="4181" cy="231"/>
            </a:xfrm>
            <a:prstGeom prst="rect">
              <a:avLst/>
            </a:prstGeom>
            <a:noFill/>
            <a:ln w="9525">
              <a:noFill/>
              <a:miter lim="800000"/>
              <a:headEnd/>
              <a:tailEnd/>
            </a:ln>
            <a:effectLst/>
          </p:spPr>
          <p:txBody>
            <a:bodyPr wrap="none">
              <a:spAutoFit/>
            </a:bodyPr>
            <a:lstStyle/>
            <a:p>
              <a:r>
                <a:rPr lang="es-MX" b="1">
                  <a:latin typeface="Maiandra GD" pitchFamily="34" charset="0"/>
                </a:rPr>
                <a:t>tasa de la trama</a:t>
              </a:r>
              <a:r>
                <a:rPr lang="es-MX" sz="1600" b="1">
                  <a:latin typeface="Maiandra GD" pitchFamily="34" charset="0"/>
                </a:rPr>
                <a:t> </a:t>
              </a:r>
              <a:r>
                <a:rPr lang="es-MX" sz="1600">
                  <a:latin typeface="Maiandra GD" pitchFamily="34" charset="0"/>
                </a:rPr>
                <a:t>= -----------------------------------------------  </a:t>
              </a:r>
              <a:r>
                <a:rPr lang="es-MX" sz="1600">
                  <a:latin typeface="Maiandra GD" pitchFamily="34" charset="0"/>
                  <a:sym typeface="Wingdings" pitchFamily="2" charset="2"/>
                </a:rPr>
                <a:t></a:t>
              </a:r>
              <a:r>
                <a:rPr lang="es-MX" sz="1600">
                  <a:latin typeface="Maiandra GD" pitchFamily="34" charset="0"/>
                </a:rPr>
                <a:t> </a:t>
              </a:r>
              <a:r>
                <a:rPr lang="es-MX" sz="1600" b="1">
                  <a:latin typeface="Maiandra GD" pitchFamily="34" charset="0"/>
                </a:rPr>
                <a:t>tramas por seg</a:t>
              </a:r>
              <a:endParaRPr lang="es-ES" sz="1600" b="1">
                <a:latin typeface="Maiandra GD" pitchFamily="34" charset="0"/>
              </a:endParaRPr>
            </a:p>
          </p:txBody>
        </p:sp>
        <p:sp>
          <p:nvSpPr>
            <p:cNvPr id="31841" name="Text Box 97"/>
            <p:cNvSpPr txBox="1">
              <a:spLocks noChangeArrowheads="1"/>
            </p:cNvSpPr>
            <p:nvPr/>
          </p:nvSpPr>
          <p:spPr bwMode="auto">
            <a:xfrm>
              <a:off x="2154" y="2079"/>
              <a:ext cx="1488" cy="212"/>
            </a:xfrm>
            <a:prstGeom prst="rect">
              <a:avLst/>
            </a:prstGeom>
            <a:noFill/>
            <a:ln w="9525">
              <a:noFill/>
              <a:miter lim="800000"/>
              <a:headEnd/>
              <a:tailEnd/>
            </a:ln>
            <a:effectLst/>
          </p:spPr>
          <p:txBody>
            <a:bodyPr wrap="none">
              <a:spAutoFit/>
            </a:bodyPr>
            <a:lstStyle/>
            <a:p>
              <a:r>
                <a:rPr lang="es-MX" sz="1600">
                  <a:latin typeface="Maiandra GD" pitchFamily="34" charset="0"/>
                </a:rPr>
                <a:t>ranura de tiempo en </a:t>
              </a:r>
              <a:r>
                <a:rPr lang="es-MX" sz="1600" b="1">
                  <a:latin typeface="Maiandra GD" pitchFamily="34" charset="0"/>
                </a:rPr>
                <a:t>bits</a:t>
              </a:r>
              <a:endParaRPr lang="es-ES" sz="1600" b="1">
                <a:latin typeface="Maiandra GD" pitchFamily="34" charset="0"/>
              </a:endParaRPr>
            </a:p>
          </p:txBody>
        </p:sp>
      </p:grpSp>
      <p:grpSp>
        <p:nvGrpSpPr>
          <p:cNvPr id="3" name="Group 104"/>
          <p:cNvGrpSpPr>
            <a:grpSpLocks/>
          </p:cNvGrpSpPr>
          <p:nvPr/>
        </p:nvGrpSpPr>
        <p:grpSpPr bwMode="auto">
          <a:xfrm>
            <a:off x="1187450" y="3933825"/>
            <a:ext cx="6789738" cy="595313"/>
            <a:chOff x="793" y="2314"/>
            <a:chExt cx="4277" cy="375"/>
          </a:xfrm>
        </p:grpSpPr>
        <p:sp>
          <p:nvSpPr>
            <p:cNvPr id="31811" name="Text Box 67"/>
            <p:cNvSpPr txBox="1">
              <a:spLocks noChangeArrowheads="1"/>
            </p:cNvSpPr>
            <p:nvPr/>
          </p:nvSpPr>
          <p:spPr bwMode="auto">
            <a:xfrm>
              <a:off x="3306" y="2314"/>
              <a:ext cx="167" cy="212"/>
            </a:xfrm>
            <a:prstGeom prst="rect">
              <a:avLst/>
            </a:prstGeom>
            <a:noFill/>
            <a:ln w="9525">
              <a:noFill/>
              <a:miter lim="800000"/>
              <a:headEnd/>
              <a:tailEnd/>
            </a:ln>
            <a:effectLst/>
          </p:spPr>
          <p:txBody>
            <a:bodyPr wrap="none">
              <a:spAutoFit/>
            </a:bodyPr>
            <a:lstStyle/>
            <a:p>
              <a:r>
                <a:rPr lang="es-MX" sz="1600">
                  <a:latin typeface="Maiandra GD" pitchFamily="34" charset="0"/>
                </a:rPr>
                <a:t>1</a:t>
              </a:r>
              <a:endParaRPr lang="es-ES" sz="1600">
                <a:latin typeface="Maiandra GD" pitchFamily="34" charset="0"/>
              </a:endParaRPr>
            </a:p>
          </p:txBody>
        </p:sp>
        <p:sp>
          <p:nvSpPr>
            <p:cNvPr id="31845" name="Text Box 101"/>
            <p:cNvSpPr txBox="1">
              <a:spLocks noChangeArrowheads="1"/>
            </p:cNvSpPr>
            <p:nvPr/>
          </p:nvSpPr>
          <p:spPr bwMode="auto">
            <a:xfrm>
              <a:off x="793" y="2387"/>
              <a:ext cx="4277" cy="231"/>
            </a:xfrm>
            <a:prstGeom prst="rect">
              <a:avLst/>
            </a:prstGeom>
            <a:noFill/>
            <a:ln w="9525">
              <a:noFill/>
              <a:miter lim="800000"/>
              <a:headEnd/>
              <a:tailEnd/>
            </a:ln>
            <a:effectLst/>
          </p:spPr>
          <p:txBody>
            <a:bodyPr wrap="none">
              <a:spAutoFit/>
            </a:bodyPr>
            <a:lstStyle/>
            <a:p>
              <a:r>
                <a:rPr lang="es-MX" b="1">
                  <a:latin typeface="Maiandra GD" pitchFamily="34" charset="0"/>
                </a:rPr>
                <a:t>duración de la trama</a:t>
              </a:r>
              <a:r>
                <a:rPr lang="es-MX" sz="1600" b="1">
                  <a:latin typeface="Maiandra GD" pitchFamily="34" charset="0"/>
                </a:rPr>
                <a:t> </a:t>
              </a:r>
              <a:r>
                <a:rPr lang="es-MX" sz="1600">
                  <a:latin typeface="Maiandra GD" pitchFamily="34" charset="0"/>
                </a:rPr>
                <a:t>= ----------------------------------------------------------  </a:t>
              </a:r>
              <a:r>
                <a:rPr lang="es-MX" sz="1600">
                  <a:latin typeface="Maiandra GD" pitchFamily="34" charset="0"/>
                  <a:sym typeface="Wingdings" pitchFamily="2" charset="2"/>
                </a:rPr>
                <a:t></a:t>
              </a:r>
              <a:r>
                <a:rPr lang="es-MX" sz="1600">
                  <a:latin typeface="Maiandra GD" pitchFamily="34" charset="0"/>
                </a:rPr>
                <a:t> </a:t>
              </a:r>
              <a:r>
                <a:rPr lang="es-MX" sz="1600" b="1">
                  <a:latin typeface="Maiandra GD" pitchFamily="34" charset="0"/>
                </a:rPr>
                <a:t>seg</a:t>
              </a:r>
              <a:endParaRPr lang="es-ES" sz="1600" b="1">
                <a:latin typeface="Maiandra GD" pitchFamily="34" charset="0"/>
              </a:endParaRPr>
            </a:p>
          </p:txBody>
        </p:sp>
        <p:sp>
          <p:nvSpPr>
            <p:cNvPr id="31846" name="Text Box 102"/>
            <p:cNvSpPr txBox="1">
              <a:spLocks noChangeArrowheads="1"/>
            </p:cNvSpPr>
            <p:nvPr/>
          </p:nvSpPr>
          <p:spPr bwMode="auto">
            <a:xfrm>
              <a:off x="2462" y="2477"/>
              <a:ext cx="2027" cy="212"/>
            </a:xfrm>
            <a:prstGeom prst="rect">
              <a:avLst/>
            </a:prstGeom>
            <a:noFill/>
            <a:ln w="9525">
              <a:noFill/>
              <a:miter lim="800000"/>
              <a:headEnd/>
              <a:tailEnd/>
            </a:ln>
            <a:effectLst/>
          </p:spPr>
          <p:txBody>
            <a:bodyPr wrap="none">
              <a:spAutoFit/>
            </a:bodyPr>
            <a:lstStyle/>
            <a:p>
              <a:r>
                <a:rPr lang="es-MX" sz="1600">
                  <a:latin typeface="Maiandra GD" pitchFamily="34" charset="0"/>
                </a:rPr>
                <a:t>tasa de la trama en </a:t>
              </a:r>
              <a:r>
                <a:rPr lang="es-MX" sz="1600" b="1">
                  <a:latin typeface="Maiandra GD" pitchFamily="34" charset="0"/>
                </a:rPr>
                <a:t>tramas por seg</a:t>
              </a:r>
              <a:endParaRPr lang="es-ES" sz="1600" b="1">
                <a:latin typeface="Maiandra GD" pitchFamily="34" charset="0"/>
              </a:endParaRPr>
            </a:p>
          </p:txBody>
        </p:sp>
      </p:grpSp>
      <p:grpSp>
        <p:nvGrpSpPr>
          <p:cNvPr id="4" name="Group 110"/>
          <p:cNvGrpSpPr>
            <a:grpSpLocks/>
          </p:cNvGrpSpPr>
          <p:nvPr/>
        </p:nvGrpSpPr>
        <p:grpSpPr bwMode="auto">
          <a:xfrm>
            <a:off x="2195513" y="5641975"/>
            <a:ext cx="4559300" cy="595313"/>
            <a:chOff x="1047" y="3339"/>
            <a:chExt cx="2872" cy="375"/>
          </a:xfrm>
        </p:grpSpPr>
        <p:sp>
          <p:nvSpPr>
            <p:cNvPr id="31851" name="Text Box 107"/>
            <p:cNvSpPr txBox="1">
              <a:spLocks noChangeArrowheads="1"/>
            </p:cNvSpPr>
            <p:nvPr/>
          </p:nvSpPr>
          <p:spPr bwMode="auto">
            <a:xfrm>
              <a:off x="2699" y="3339"/>
              <a:ext cx="167" cy="212"/>
            </a:xfrm>
            <a:prstGeom prst="rect">
              <a:avLst/>
            </a:prstGeom>
            <a:noFill/>
            <a:ln w="9525">
              <a:noFill/>
              <a:miter lim="800000"/>
              <a:headEnd/>
              <a:tailEnd/>
            </a:ln>
            <a:effectLst/>
          </p:spPr>
          <p:txBody>
            <a:bodyPr wrap="none">
              <a:spAutoFit/>
            </a:bodyPr>
            <a:lstStyle/>
            <a:p>
              <a:r>
                <a:rPr lang="es-MX" sz="1600">
                  <a:latin typeface="Maiandra GD" pitchFamily="34" charset="0"/>
                </a:rPr>
                <a:t>1</a:t>
              </a:r>
              <a:endParaRPr lang="es-ES" sz="1600">
                <a:latin typeface="Maiandra GD" pitchFamily="34" charset="0"/>
              </a:endParaRPr>
            </a:p>
          </p:txBody>
        </p:sp>
        <p:sp>
          <p:nvSpPr>
            <p:cNvPr id="31852" name="Text Box 108"/>
            <p:cNvSpPr txBox="1">
              <a:spLocks noChangeArrowheads="1"/>
            </p:cNvSpPr>
            <p:nvPr/>
          </p:nvSpPr>
          <p:spPr bwMode="auto">
            <a:xfrm>
              <a:off x="1047" y="3385"/>
              <a:ext cx="2872" cy="231"/>
            </a:xfrm>
            <a:prstGeom prst="rect">
              <a:avLst/>
            </a:prstGeom>
            <a:noFill/>
            <a:ln w="9525">
              <a:noFill/>
              <a:miter lim="800000"/>
              <a:headEnd/>
              <a:tailEnd/>
            </a:ln>
            <a:effectLst/>
          </p:spPr>
          <p:txBody>
            <a:bodyPr wrap="none">
              <a:spAutoFit/>
            </a:bodyPr>
            <a:lstStyle/>
            <a:p>
              <a:r>
                <a:rPr lang="es-MX" b="1">
                  <a:latin typeface="Maiandra GD" pitchFamily="34" charset="0"/>
                </a:rPr>
                <a:t>duración del bit </a:t>
              </a:r>
              <a:r>
                <a:rPr lang="es-MX" sz="1600">
                  <a:latin typeface="Maiandra GD" pitchFamily="34" charset="0"/>
                </a:rPr>
                <a:t>= ------------------------------  </a:t>
              </a:r>
              <a:r>
                <a:rPr lang="es-MX" sz="1600">
                  <a:latin typeface="Maiandra GD" pitchFamily="34" charset="0"/>
                  <a:sym typeface="Wingdings" pitchFamily="2" charset="2"/>
                </a:rPr>
                <a:t></a:t>
              </a:r>
              <a:r>
                <a:rPr lang="es-MX" sz="1600">
                  <a:latin typeface="Maiandra GD" pitchFamily="34" charset="0"/>
                </a:rPr>
                <a:t> </a:t>
              </a:r>
              <a:r>
                <a:rPr lang="es-MX" sz="1600" b="1">
                  <a:latin typeface="Maiandra GD" pitchFamily="34" charset="0"/>
                </a:rPr>
                <a:t>seg</a:t>
              </a:r>
              <a:endParaRPr lang="es-ES" sz="1600" b="1">
                <a:latin typeface="Maiandra GD" pitchFamily="34" charset="0"/>
              </a:endParaRPr>
            </a:p>
          </p:txBody>
        </p:sp>
        <p:sp>
          <p:nvSpPr>
            <p:cNvPr id="31853" name="Text Box 109"/>
            <p:cNvSpPr txBox="1">
              <a:spLocks noChangeArrowheads="1"/>
            </p:cNvSpPr>
            <p:nvPr/>
          </p:nvSpPr>
          <p:spPr bwMode="auto">
            <a:xfrm>
              <a:off x="2427" y="3502"/>
              <a:ext cx="915" cy="212"/>
            </a:xfrm>
            <a:prstGeom prst="rect">
              <a:avLst/>
            </a:prstGeom>
            <a:noFill/>
            <a:ln w="9525">
              <a:noFill/>
              <a:miter lim="800000"/>
              <a:headEnd/>
              <a:tailEnd/>
            </a:ln>
            <a:effectLst/>
          </p:spPr>
          <p:txBody>
            <a:bodyPr wrap="none">
              <a:spAutoFit/>
            </a:bodyPr>
            <a:lstStyle/>
            <a:p>
              <a:r>
                <a:rPr lang="es-MX" sz="1600">
                  <a:latin typeface="Maiandra GD" pitchFamily="34" charset="0"/>
                </a:rPr>
                <a:t>bit rate en</a:t>
              </a:r>
              <a:r>
                <a:rPr lang="es-MX" sz="1600" b="1">
                  <a:latin typeface="Maiandra GD" pitchFamily="34" charset="0"/>
                </a:rPr>
                <a:t> bps</a:t>
              </a:r>
              <a:endParaRPr lang="es-ES" sz="1600" b="1">
                <a:latin typeface="Maiandra GD" pitchFamily="34" charset="0"/>
              </a:endParaRPr>
            </a:p>
          </p:txBody>
        </p:sp>
      </p:grpSp>
      <p:sp>
        <p:nvSpPr>
          <p:cNvPr id="31855" name="Text Box 111"/>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M. en C. Gabriela Campos</a:t>
            </a:r>
            <a:endParaRPr lang="es-ES" sz="1000">
              <a:solidFill>
                <a:schemeClr val="bg1"/>
              </a:solidFill>
              <a:latin typeface="Pristina" pitchFamily="66" charset="0"/>
            </a:endParaRPr>
          </a:p>
        </p:txBody>
      </p:sp>
      <p:sp>
        <p:nvSpPr>
          <p:cNvPr id="31861" name="Text Box 117"/>
          <p:cNvSpPr txBox="1">
            <a:spLocks noChangeArrowheads="1"/>
          </p:cNvSpPr>
          <p:nvPr/>
        </p:nvSpPr>
        <p:spPr bwMode="auto">
          <a:xfrm>
            <a:off x="1597025" y="3284538"/>
            <a:ext cx="6127750" cy="366712"/>
          </a:xfrm>
          <a:prstGeom prst="rect">
            <a:avLst/>
          </a:prstGeom>
          <a:noFill/>
          <a:ln w="9525">
            <a:noFill/>
            <a:miter lim="800000"/>
            <a:headEnd/>
            <a:tailEnd/>
          </a:ln>
          <a:effectLst/>
        </p:spPr>
        <p:txBody>
          <a:bodyPr wrap="none">
            <a:spAutoFit/>
          </a:bodyPr>
          <a:lstStyle/>
          <a:p>
            <a:r>
              <a:rPr lang="es-MX" b="1">
                <a:latin typeface="Maiandra GD" pitchFamily="34" charset="0"/>
              </a:rPr>
              <a:t>tasa del enlace </a:t>
            </a:r>
            <a:r>
              <a:rPr lang="es-MX" sz="1600">
                <a:latin typeface="Maiandra GD" pitchFamily="34" charset="0"/>
              </a:rPr>
              <a:t>= número de canales * velocidad del canal </a:t>
            </a:r>
            <a:r>
              <a:rPr lang="es-MX" sz="1600">
                <a:latin typeface="Maiandra GD" pitchFamily="34" charset="0"/>
                <a:sym typeface="Wingdings" pitchFamily="2" charset="2"/>
              </a:rPr>
              <a:t></a:t>
            </a:r>
            <a:r>
              <a:rPr lang="es-MX" sz="1600">
                <a:latin typeface="Maiandra GD" pitchFamily="34" charset="0"/>
              </a:rPr>
              <a:t> </a:t>
            </a:r>
            <a:r>
              <a:rPr lang="es-MX" sz="1600" b="1">
                <a:latin typeface="Maiandra GD" pitchFamily="34" charset="0"/>
              </a:rPr>
              <a:t>bps</a:t>
            </a:r>
            <a:endParaRPr lang="es-ES" sz="1600" b="1">
              <a:latin typeface="Maiandra GD"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71538" y="71414"/>
            <a:ext cx="7313612" cy="1143000"/>
          </a:xfrm>
        </p:spPr>
        <p:txBody>
          <a:bodyPr>
            <a:normAutofit/>
          </a:bodyPr>
          <a:lstStyle/>
          <a:p>
            <a:r>
              <a:rPr lang="es-MX" sz="3600" b="1" dirty="0" smtClean="0">
                <a:solidFill>
                  <a:schemeClr val="accent1"/>
                </a:solidFill>
                <a:latin typeface="Maiandra GD" pitchFamily="34" charset="0"/>
              </a:rPr>
              <a:t>Ejemplo 1</a:t>
            </a:r>
            <a:endParaRPr lang="es-ES" sz="3600" b="1" dirty="0">
              <a:solidFill>
                <a:schemeClr val="accent1"/>
              </a:solidFill>
              <a:latin typeface="Maiandra GD" pitchFamily="34" charset="0"/>
            </a:endParaRPr>
          </a:p>
        </p:txBody>
      </p:sp>
      <p:pic>
        <p:nvPicPr>
          <p:cNvPr id="33860" name="Picture 68" descr="mux"/>
          <p:cNvPicPr>
            <a:picLocks noGrp="1" noChangeAspect="1" noChangeArrowheads="1"/>
          </p:cNvPicPr>
          <p:nvPr>
            <p:ph sz="half" idx="1"/>
          </p:nvPr>
        </p:nvPicPr>
        <p:blipFill>
          <a:blip r:embed="rId2"/>
          <a:srcRect/>
          <a:stretch>
            <a:fillRect/>
          </a:stretch>
        </p:blipFill>
        <p:spPr>
          <a:xfrm>
            <a:off x="1285852" y="1285860"/>
            <a:ext cx="7213600" cy="1981200"/>
          </a:xfrm>
          <a:noFill/>
          <a:ln/>
        </p:spPr>
      </p:pic>
      <p:sp>
        <p:nvSpPr>
          <p:cNvPr id="33857" name="Rectangle 65"/>
          <p:cNvSpPr>
            <a:spLocks noGrp="1" noChangeArrowheads="1"/>
          </p:cNvSpPr>
          <p:nvPr>
            <p:ph type="body" sz="half" idx="2"/>
          </p:nvPr>
        </p:nvSpPr>
        <p:spPr>
          <a:xfrm>
            <a:off x="428596" y="3571876"/>
            <a:ext cx="8255029" cy="2928957"/>
          </a:xfrm>
        </p:spPr>
        <p:txBody>
          <a:bodyPr>
            <a:normAutofit/>
          </a:bodyPr>
          <a:lstStyle/>
          <a:p>
            <a:pPr algn="just">
              <a:lnSpc>
                <a:spcPct val="110000"/>
              </a:lnSpc>
              <a:spcAft>
                <a:spcPct val="50000"/>
              </a:spcAft>
              <a:buNone/>
            </a:pPr>
            <a:r>
              <a:rPr lang="es-MX" sz="1800" dirty="0" smtClean="0">
                <a:latin typeface="Maiandra GD" pitchFamily="34" charset="0"/>
              </a:rPr>
              <a:t>	Cuatro </a:t>
            </a:r>
            <a:r>
              <a:rPr lang="es-MX" sz="1800" dirty="0">
                <a:latin typeface="Maiandra GD" pitchFamily="34" charset="0"/>
              </a:rPr>
              <a:t>conexiones de 1-Mbps son </a:t>
            </a:r>
            <a:r>
              <a:rPr lang="es-MX" sz="1800" dirty="0" err="1">
                <a:latin typeface="Maiandra GD" pitchFamily="34" charset="0"/>
              </a:rPr>
              <a:t>multicanalizadas</a:t>
            </a:r>
            <a:r>
              <a:rPr lang="es-MX" sz="1800" dirty="0">
                <a:latin typeface="Maiandra GD" pitchFamily="34" charset="0"/>
              </a:rPr>
              <a:t> juntas. Una unidad es 1 bit. </a:t>
            </a:r>
          </a:p>
          <a:p>
            <a:pPr lvl="1" algn="just">
              <a:lnSpc>
                <a:spcPct val="110000"/>
              </a:lnSpc>
              <a:spcAft>
                <a:spcPct val="50000"/>
              </a:spcAft>
              <a:buFont typeface="Wingdings" pitchFamily="2" charset="2"/>
              <a:buChar char="§"/>
            </a:pPr>
            <a:r>
              <a:rPr lang="es-MX" sz="1600" dirty="0">
                <a:latin typeface="Maiandra GD" pitchFamily="34" charset="0"/>
              </a:rPr>
              <a:t>(1) Encontrar la duración de un bit antes de </a:t>
            </a:r>
            <a:r>
              <a:rPr lang="es-MX" sz="1600" dirty="0" err="1">
                <a:latin typeface="Maiandra GD" pitchFamily="34" charset="0"/>
              </a:rPr>
              <a:t>multicanalizar</a:t>
            </a:r>
            <a:r>
              <a:rPr lang="es-MX" sz="1600" dirty="0">
                <a:latin typeface="Maiandra GD" pitchFamily="34" charset="0"/>
              </a:rPr>
              <a:t>, </a:t>
            </a:r>
          </a:p>
          <a:p>
            <a:pPr lvl="1" algn="just">
              <a:lnSpc>
                <a:spcPct val="110000"/>
              </a:lnSpc>
              <a:spcAft>
                <a:spcPct val="50000"/>
              </a:spcAft>
              <a:buFont typeface="Wingdings" pitchFamily="2" charset="2"/>
              <a:buChar char="§"/>
            </a:pPr>
            <a:r>
              <a:rPr lang="es-MX" sz="1600" dirty="0">
                <a:latin typeface="Maiandra GD" pitchFamily="34" charset="0"/>
              </a:rPr>
              <a:t>(2) la tasa de transmisión del enlace, </a:t>
            </a:r>
          </a:p>
          <a:p>
            <a:pPr lvl="1" algn="just">
              <a:lnSpc>
                <a:spcPct val="110000"/>
              </a:lnSpc>
              <a:spcAft>
                <a:spcPct val="50000"/>
              </a:spcAft>
              <a:buFont typeface="Wingdings" pitchFamily="2" charset="2"/>
              <a:buChar char="§"/>
            </a:pPr>
            <a:r>
              <a:rPr lang="es-MX" sz="1600" dirty="0">
                <a:latin typeface="Maiandra GD" pitchFamily="34" charset="0"/>
              </a:rPr>
              <a:t>(3) la duración de una ranura de tiempo y </a:t>
            </a:r>
          </a:p>
          <a:p>
            <a:pPr lvl="1" algn="just">
              <a:lnSpc>
                <a:spcPct val="110000"/>
              </a:lnSpc>
              <a:spcAft>
                <a:spcPct val="50000"/>
              </a:spcAft>
              <a:buFont typeface="Wingdings" pitchFamily="2" charset="2"/>
              <a:buChar char="§"/>
            </a:pPr>
            <a:r>
              <a:rPr lang="es-MX" sz="1600" dirty="0">
                <a:latin typeface="Maiandra GD" pitchFamily="34" charset="0"/>
              </a:rPr>
              <a:t>(4) la duración de una trama.</a:t>
            </a:r>
          </a:p>
          <a:p>
            <a:pPr algn="just">
              <a:lnSpc>
                <a:spcPct val="110000"/>
              </a:lnSpc>
              <a:spcAft>
                <a:spcPct val="50000"/>
              </a:spcAft>
            </a:pPr>
            <a:endParaRPr lang="es-ES" sz="1800" dirty="0">
              <a:latin typeface="Maiandra GD" pitchFamily="34" charset="0"/>
            </a:endParaRPr>
          </a:p>
        </p:txBody>
      </p:sp>
      <p:sp>
        <p:nvSpPr>
          <p:cNvPr id="6" name="5 Marcador de número de diapositiva"/>
          <p:cNvSpPr>
            <a:spLocks noGrp="1"/>
          </p:cNvSpPr>
          <p:nvPr>
            <p:ph type="sldNum" sz="quarter" idx="12"/>
          </p:nvPr>
        </p:nvSpPr>
        <p:spPr/>
        <p:txBody>
          <a:bodyPr/>
          <a:lstStyle/>
          <a:p>
            <a:fld id="{58D73BA8-2976-4882-B4A4-98BC0FCDCB75}" type="slidenum">
              <a:rPr lang="es-ES" smtClean="0"/>
              <a:pPr/>
              <a:t>47</a:t>
            </a:fld>
            <a:endParaRPr lang="es-ES"/>
          </a:p>
        </p:txBody>
      </p:sp>
      <p:sp>
        <p:nvSpPr>
          <p:cNvPr id="33861" name="Text Box 69"/>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M. en C. Gabriela Campos</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1448" y="-24"/>
            <a:ext cx="2400288" cy="1143000"/>
          </a:xfrm>
        </p:spPr>
        <p:txBody>
          <a:bodyPr>
            <a:normAutofit/>
          </a:bodyPr>
          <a:lstStyle/>
          <a:p>
            <a:pPr algn="l"/>
            <a:r>
              <a:rPr lang="es-MX" sz="3600" b="1" dirty="0">
                <a:solidFill>
                  <a:schemeClr val="accent1"/>
                </a:solidFill>
                <a:latin typeface="Maiandra GD" pitchFamily="34" charset="0"/>
              </a:rPr>
              <a:t>Solución</a:t>
            </a:r>
            <a:endParaRPr lang="es-ES" sz="3600" b="1" dirty="0">
              <a:solidFill>
                <a:schemeClr val="accent1"/>
              </a:solidFill>
              <a:latin typeface="Maiandra GD" pitchFamily="34" charset="0"/>
            </a:endParaRPr>
          </a:p>
        </p:txBody>
      </p:sp>
      <p:sp>
        <p:nvSpPr>
          <p:cNvPr id="26" name="25 Marcador de número de diapositiva"/>
          <p:cNvSpPr>
            <a:spLocks noGrp="1"/>
          </p:cNvSpPr>
          <p:nvPr>
            <p:ph type="sldNum" sz="quarter" idx="12"/>
          </p:nvPr>
        </p:nvSpPr>
        <p:spPr/>
        <p:txBody>
          <a:bodyPr/>
          <a:lstStyle/>
          <a:p>
            <a:fld id="{8E9EA971-267B-4C68-8D7F-AE83A1F219EA}" type="slidenum">
              <a:rPr lang="es-ES" smtClean="0"/>
              <a:pPr/>
              <a:t>48</a:t>
            </a:fld>
            <a:endParaRPr lang="es-ES"/>
          </a:p>
        </p:txBody>
      </p:sp>
      <p:pic>
        <p:nvPicPr>
          <p:cNvPr id="25" name="Picture 68" descr="mux"/>
          <p:cNvPicPr>
            <a:picLocks noGrp="1" noChangeAspect="1" noChangeArrowheads="1"/>
          </p:cNvPicPr>
          <p:nvPr>
            <p:ph sz="quarter" idx="1"/>
          </p:nvPr>
        </p:nvPicPr>
        <p:blipFill>
          <a:blip r:embed="rId2"/>
          <a:srcRect/>
          <a:stretch>
            <a:fillRect/>
          </a:stretch>
        </p:blipFill>
        <p:spPr>
          <a:xfrm>
            <a:off x="3357554" y="285728"/>
            <a:ext cx="5427650" cy="1490693"/>
          </a:xfrm>
          <a:noFill/>
          <a:ln/>
        </p:spPr>
      </p:pic>
      <p:sp>
        <p:nvSpPr>
          <p:cNvPr id="88111" name="Text Box 47"/>
          <p:cNvSpPr txBox="1">
            <a:spLocks noChangeArrowheads="1"/>
          </p:cNvSpPr>
          <p:nvPr/>
        </p:nvSpPr>
        <p:spPr bwMode="auto">
          <a:xfrm>
            <a:off x="971550" y="1722438"/>
            <a:ext cx="2082800" cy="366712"/>
          </a:xfrm>
          <a:prstGeom prst="rect">
            <a:avLst/>
          </a:prstGeom>
          <a:noFill/>
          <a:ln w="9525">
            <a:noFill/>
            <a:miter lim="800000"/>
            <a:headEnd/>
            <a:tailEnd/>
          </a:ln>
          <a:effectLst/>
        </p:spPr>
        <p:txBody>
          <a:bodyPr wrap="none">
            <a:spAutoFit/>
          </a:bodyPr>
          <a:lstStyle/>
          <a:p>
            <a:r>
              <a:rPr lang="es-MX" b="1">
                <a:latin typeface="Maiandra GD" pitchFamily="34" charset="0"/>
              </a:rPr>
              <a:t>1) </a:t>
            </a:r>
            <a:r>
              <a:rPr lang="es-MX" sz="1600">
                <a:latin typeface="Maiandra GD" pitchFamily="34" charset="0"/>
              </a:rPr>
              <a:t>Duración de un bit</a:t>
            </a:r>
            <a:endParaRPr lang="es-ES" sz="1600">
              <a:latin typeface="Maiandra GD" pitchFamily="34" charset="0"/>
            </a:endParaRPr>
          </a:p>
        </p:txBody>
      </p:sp>
      <p:sp>
        <p:nvSpPr>
          <p:cNvPr id="88113" name="Text Box 49"/>
          <p:cNvSpPr txBox="1">
            <a:spLocks noChangeArrowheads="1"/>
          </p:cNvSpPr>
          <p:nvPr/>
        </p:nvSpPr>
        <p:spPr bwMode="auto">
          <a:xfrm>
            <a:off x="958850" y="3236913"/>
            <a:ext cx="6926263" cy="336550"/>
          </a:xfrm>
          <a:prstGeom prst="rect">
            <a:avLst/>
          </a:prstGeom>
          <a:noFill/>
          <a:ln w="9525">
            <a:noFill/>
            <a:miter lim="800000"/>
            <a:headEnd/>
            <a:tailEnd/>
          </a:ln>
          <a:effectLst/>
        </p:spPr>
        <p:txBody>
          <a:bodyPr wrap="none">
            <a:spAutoFit/>
          </a:bodyPr>
          <a:lstStyle/>
          <a:p>
            <a:r>
              <a:rPr lang="es-MX" sz="1600" b="1">
                <a:latin typeface="Maiandra GD" pitchFamily="34" charset="0"/>
              </a:rPr>
              <a:t>2)</a:t>
            </a:r>
            <a:r>
              <a:rPr lang="es-MX" sz="1400">
                <a:latin typeface="Maiandra GD" pitchFamily="34" charset="0"/>
              </a:rPr>
              <a:t> </a:t>
            </a:r>
            <a:r>
              <a:rPr lang="es-MX" sz="1400" b="1">
                <a:latin typeface="Maiandra GD" pitchFamily="34" charset="0"/>
              </a:rPr>
              <a:t>tasa del enlace </a:t>
            </a:r>
            <a:r>
              <a:rPr lang="es-MX" sz="1400">
                <a:latin typeface="Maiandra GD" pitchFamily="34" charset="0"/>
              </a:rPr>
              <a:t>= número de canales * velocidad del canal  = 4 * 1 Mbps = 4 Mbps</a:t>
            </a:r>
            <a:endParaRPr lang="es-ES" sz="1400">
              <a:latin typeface="Maiandra GD" pitchFamily="34" charset="0"/>
            </a:endParaRPr>
          </a:p>
        </p:txBody>
      </p:sp>
      <p:grpSp>
        <p:nvGrpSpPr>
          <p:cNvPr id="2" name="Group 71"/>
          <p:cNvGrpSpPr>
            <a:grpSpLocks/>
          </p:cNvGrpSpPr>
          <p:nvPr/>
        </p:nvGrpSpPr>
        <p:grpSpPr bwMode="auto">
          <a:xfrm>
            <a:off x="1835150" y="2133600"/>
            <a:ext cx="6229350" cy="595313"/>
            <a:chOff x="1338" y="1344"/>
            <a:chExt cx="3924" cy="375"/>
          </a:xfrm>
        </p:grpSpPr>
        <p:sp>
          <p:nvSpPr>
            <p:cNvPr id="88127" name="Text Box 63"/>
            <p:cNvSpPr txBox="1">
              <a:spLocks noChangeArrowheads="1"/>
            </p:cNvSpPr>
            <p:nvPr/>
          </p:nvSpPr>
          <p:spPr bwMode="auto">
            <a:xfrm>
              <a:off x="4105" y="1349"/>
              <a:ext cx="167" cy="212"/>
            </a:xfrm>
            <a:prstGeom prst="rect">
              <a:avLst/>
            </a:prstGeom>
            <a:noFill/>
            <a:ln w="9525">
              <a:noFill/>
              <a:miter lim="800000"/>
              <a:headEnd/>
              <a:tailEnd/>
            </a:ln>
            <a:effectLst/>
          </p:spPr>
          <p:txBody>
            <a:bodyPr wrap="none">
              <a:spAutoFit/>
            </a:bodyPr>
            <a:lstStyle/>
            <a:p>
              <a:r>
                <a:rPr lang="es-MX" sz="1600">
                  <a:latin typeface="Maiandra GD" pitchFamily="34" charset="0"/>
                </a:rPr>
                <a:t>1</a:t>
              </a:r>
              <a:endParaRPr lang="es-ES" sz="1600">
                <a:latin typeface="Maiandra GD" pitchFamily="34" charset="0"/>
              </a:endParaRPr>
            </a:p>
          </p:txBody>
        </p:sp>
        <p:sp>
          <p:nvSpPr>
            <p:cNvPr id="88129" name="Text Box 65"/>
            <p:cNvSpPr txBox="1">
              <a:spLocks noChangeArrowheads="1"/>
            </p:cNvSpPr>
            <p:nvPr/>
          </p:nvSpPr>
          <p:spPr bwMode="auto">
            <a:xfrm>
              <a:off x="3923" y="1498"/>
              <a:ext cx="516" cy="212"/>
            </a:xfrm>
            <a:prstGeom prst="rect">
              <a:avLst/>
            </a:prstGeom>
            <a:noFill/>
            <a:ln w="9525">
              <a:noFill/>
              <a:miter lim="800000"/>
              <a:headEnd/>
              <a:tailEnd/>
            </a:ln>
            <a:effectLst/>
          </p:spPr>
          <p:txBody>
            <a:bodyPr wrap="none">
              <a:spAutoFit/>
            </a:bodyPr>
            <a:lstStyle/>
            <a:p>
              <a:r>
                <a:rPr lang="es-MX" sz="1600">
                  <a:latin typeface="Maiandra GD" pitchFamily="34" charset="0"/>
                </a:rPr>
                <a:t>1 Mbps</a:t>
              </a:r>
              <a:endParaRPr lang="es-ES" sz="1600" b="1">
                <a:latin typeface="Maiandra GD" pitchFamily="34" charset="0"/>
              </a:endParaRPr>
            </a:p>
          </p:txBody>
        </p:sp>
        <p:grpSp>
          <p:nvGrpSpPr>
            <p:cNvPr id="3" name="Group 67"/>
            <p:cNvGrpSpPr>
              <a:grpSpLocks/>
            </p:cNvGrpSpPr>
            <p:nvPr/>
          </p:nvGrpSpPr>
          <p:grpSpPr bwMode="auto">
            <a:xfrm>
              <a:off x="1338" y="1344"/>
              <a:ext cx="3924" cy="375"/>
              <a:chOff x="1047" y="3339"/>
              <a:chExt cx="3924" cy="375"/>
            </a:xfrm>
          </p:grpSpPr>
          <p:sp>
            <p:nvSpPr>
              <p:cNvPr id="88132" name="Text Box 68"/>
              <p:cNvSpPr txBox="1">
                <a:spLocks noChangeArrowheads="1"/>
              </p:cNvSpPr>
              <p:nvPr/>
            </p:nvSpPr>
            <p:spPr bwMode="auto">
              <a:xfrm>
                <a:off x="2699" y="3339"/>
                <a:ext cx="167" cy="212"/>
              </a:xfrm>
              <a:prstGeom prst="rect">
                <a:avLst/>
              </a:prstGeom>
              <a:noFill/>
              <a:ln w="9525">
                <a:noFill/>
                <a:miter lim="800000"/>
                <a:headEnd/>
                <a:tailEnd/>
              </a:ln>
              <a:effectLst/>
            </p:spPr>
            <p:txBody>
              <a:bodyPr wrap="none">
                <a:spAutoFit/>
              </a:bodyPr>
              <a:lstStyle/>
              <a:p>
                <a:r>
                  <a:rPr lang="es-MX" sz="1600">
                    <a:latin typeface="Maiandra GD" pitchFamily="34" charset="0"/>
                  </a:rPr>
                  <a:t>1</a:t>
                </a:r>
                <a:endParaRPr lang="es-ES" sz="1600">
                  <a:latin typeface="Maiandra GD" pitchFamily="34" charset="0"/>
                </a:endParaRPr>
              </a:p>
            </p:txBody>
          </p:sp>
          <p:sp>
            <p:nvSpPr>
              <p:cNvPr id="88133" name="Text Box 69"/>
              <p:cNvSpPr txBox="1">
                <a:spLocks noChangeArrowheads="1"/>
              </p:cNvSpPr>
              <p:nvPr/>
            </p:nvSpPr>
            <p:spPr bwMode="auto">
              <a:xfrm>
                <a:off x="1047" y="3385"/>
                <a:ext cx="3924" cy="231"/>
              </a:xfrm>
              <a:prstGeom prst="rect">
                <a:avLst/>
              </a:prstGeom>
              <a:noFill/>
              <a:ln w="9525">
                <a:noFill/>
                <a:miter lim="800000"/>
                <a:headEnd/>
                <a:tailEnd/>
              </a:ln>
              <a:effectLst/>
            </p:spPr>
            <p:txBody>
              <a:bodyPr wrap="none">
                <a:spAutoFit/>
              </a:bodyPr>
              <a:lstStyle/>
              <a:p>
                <a:r>
                  <a:rPr lang="es-MX" b="1">
                    <a:latin typeface="Maiandra GD" pitchFamily="34" charset="0"/>
                  </a:rPr>
                  <a:t>duración del bit </a:t>
                </a:r>
                <a:r>
                  <a:rPr lang="es-MX" sz="1600">
                    <a:latin typeface="Maiandra GD" pitchFamily="34" charset="0"/>
                  </a:rPr>
                  <a:t>= ------------------------------ = ------------- = 1 microSeg</a:t>
                </a:r>
                <a:endParaRPr lang="es-ES" sz="1600" b="1">
                  <a:latin typeface="Maiandra GD" pitchFamily="34" charset="0"/>
                </a:endParaRPr>
              </a:p>
            </p:txBody>
          </p:sp>
          <p:sp>
            <p:nvSpPr>
              <p:cNvPr id="88134" name="Text Box 70"/>
              <p:cNvSpPr txBox="1">
                <a:spLocks noChangeArrowheads="1"/>
              </p:cNvSpPr>
              <p:nvPr/>
            </p:nvSpPr>
            <p:spPr bwMode="auto">
              <a:xfrm>
                <a:off x="2427" y="3502"/>
                <a:ext cx="915" cy="212"/>
              </a:xfrm>
              <a:prstGeom prst="rect">
                <a:avLst/>
              </a:prstGeom>
              <a:noFill/>
              <a:ln w="9525">
                <a:noFill/>
                <a:miter lim="800000"/>
                <a:headEnd/>
                <a:tailEnd/>
              </a:ln>
              <a:effectLst/>
            </p:spPr>
            <p:txBody>
              <a:bodyPr wrap="none">
                <a:spAutoFit/>
              </a:bodyPr>
              <a:lstStyle/>
              <a:p>
                <a:r>
                  <a:rPr lang="es-MX" sz="1600">
                    <a:latin typeface="Maiandra GD" pitchFamily="34" charset="0"/>
                  </a:rPr>
                  <a:t>bit rate en</a:t>
                </a:r>
                <a:r>
                  <a:rPr lang="es-MX" sz="1600" b="1">
                    <a:latin typeface="Maiandra GD" pitchFamily="34" charset="0"/>
                  </a:rPr>
                  <a:t> bps</a:t>
                </a:r>
                <a:endParaRPr lang="es-ES" sz="1600" b="1">
                  <a:latin typeface="Maiandra GD" pitchFamily="34" charset="0"/>
                </a:endParaRPr>
              </a:p>
            </p:txBody>
          </p:sp>
        </p:grpSp>
      </p:grpSp>
      <p:grpSp>
        <p:nvGrpSpPr>
          <p:cNvPr id="4" name="Group 81"/>
          <p:cNvGrpSpPr>
            <a:grpSpLocks/>
          </p:cNvGrpSpPr>
          <p:nvPr/>
        </p:nvGrpSpPr>
        <p:grpSpPr bwMode="auto">
          <a:xfrm>
            <a:off x="925513" y="4003675"/>
            <a:ext cx="7462837" cy="1081088"/>
            <a:chOff x="567" y="2432"/>
            <a:chExt cx="4701" cy="681"/>
          </a:xfrm>
        </p:grpSpPr>
        <p:sp>
          <p:nvSpPr>
            <p:cNvPr id="88114" name="Text Box 50"/>
            <p:cNvSpPr txBox="1">
              <a:spLocks noChangeArrowheads="1"/>
            </p:cNvSpPr>
            <p:nvPr/>
          </p:nvSpPr>
          <p:spPr bwMode="auto">
            <a:xfrm>
              <a:off x="567" y="2432"/>
              <a:ext cx="2228" cy="231"/>
            </a:xfrm>
            <a:prstGeom prst="rect">
              <a:avLst/>
            </a:prstGeom>
            <a:noFill/>
            <a:ln w="9525">
              <a:noFill/>
              <a:miter lim="800000"/>
              <a:headEnd/>
              <a:tailEnd/>
            </a:ln>
            <a:effectLst/>
          </p:spPr>
          <p:txBody>
            <a:bodyPr wrap="none">
              <a:spAutoFit/>
            </a:bodyPr>
            <a:lstStyle/>
            <a:p>
              <a:r>
                <a:rPr lang="es-MX" b="1">
                  <a:latin typeface="Maiandra GD" pitchFamily="34" charset="0"/>
                </a:rPr>
                <a:t>3) </a:t>
              </a:r>
              <a:r>
                <a:rPr lang="es-MX" sz="1600">
                  <a:latin typeface="Maiandra GD" pitchFamily="34" charset="0"/>
                </a:rPr>
                <a:t>Duración de una ranura de tiempo</a:t>
              </a:r>
              <a:endParaRPr lang="es-ES" sz="1600">
                <a:latin typeface="Maiandra GD" pitchFamily="34" charset="0"/>
              </a:endParaRPr>
            </a:p>
          </p:txBody>
        </p:sp>
        <p:grpSp>
          <p:nvGrpSpPr>
            <p:cNvPr id="5" name="Group 74"/>
            <p:cNvGrpSpPr>
              <a:grpSpLocks/>
            </p:cNvGrpSpPr>
            <p:nvPr/>
          </p:nvGrpSpPr>
          <p:grpSpPr bwMode="auto">
            <a:xfrm>
              <a:off x="1020" y="2750"/>
              <a:ext cx="4248" cy="362"/>
              <a:chOff x="657" y="3037"/>
              <a:chExt cx="4248" cy="362"/>
            </a:xfrm>
          </p:grpSpPr>
          <p:sp>
            <p:nvSpPr>
              <p:cNvPr id="88115" name="Text Box 51"/>
              <p:cNvSpPr txBox="1">
                <a:spLocks noChangeArrowheads="1"/>
              </p:cNvSpPr>
              <p:nvPr/>
            </p:nvSpPr>
            <p:spPr bwMode="auto">
              <a:xfrm>
                <a:off x="657" y="3097"/>
                <a:ext cx="4248" cy="212"/>
              </a:xfrm>
              <a:prstGeom prst="rect">
                <a:avLst/>
              </a:prstGeom>
              <a:noFill/>
              <a:ln w="9525">
                <a:noFill/>
                <a:miter lim="800000"/>
                <a:headEnd/>
                <a:tailEnd/>
              </a:ln>
              <a:effectLst/>
            </p:spPr>
            <p:txBody>
              <a:bodyPr wrap="none">
                <a:spAutoFit/>
              </a:bodyPr>
              <a:lstStyle/>
              <a:p>
                <a:r>
                  <a:rPr lang="es-MX" sz="1600" b="1">
                    <a:latin typeface="Maiandra GD" pitchFamily="34" charset="0"/>
                  </a:rPr>
                  <a:t>duración ranura de tiempo</a:t>
                </a:r>
                <a:r>
                  <a:rPr lang="es-MX" sz="1600">
                    <a:latin typeface="Maiandra GD" pitchFamily="34" charset="0"/>
                  </a:rPr>
                  <a:t> = -------------- = -------------------  = 250 microSeg</a:t>
                </a:r>
                <a:endParaRPr lang="es-ES" sz="1600" b="1">
                  <a:latin typeface="Maiandra GD" pitchFamily="34" charset="0"/>
                </a:endParaRPr>
              </a:p>
            </p:txBody>
          </p:sp>
          <p:sp>
            <p:nvSpPr>
              <p:cNvPr id="88116" name="Text Box 52"/>
              <p:cNvSpPr txBox="1">
                <a:spLocks noChangeArrowheads="1"/>
              </p:cNvSpPr>
              <p:nvPr/>
            </p:nvSpPr>
            <p:spPr bwMode="auto">
              <a:xfrm>
                <a:off x="2552" y="3037"/>
                <a:ext cx="192" cy="212"/>
              </a:xfrm>
              <a:prstGeom prst="rect">
                <a:avLst/>
              </a:prstGeom>
              <a:noFill/>
              <a:ln w="9525">
                <a:noFill/>
                <a:miter lim="800000"/>
                <a:headEnd/>
                <a:tailEnd/>
              </a:ln>
              <a:effectLst/>
            </p:spPr>
            <p:txBody>
              <a:bodyPr wrap="none">
                <a:spAutoFit/>
              </a:bodyPr>
              <a:lstStyle/>
              <a:p>
                <a:r>
                  <a:rPr lang="es-MX" sz="1600">
                    <a:latin typeface="Maiandra GD" pitchFamily="34" charset="0"/>
                  </a:rPr>
                  <a:t>T</a:t>
                </a:r>
                <a:endParaRPr lang="es-ES" sz="1600">
                  <a:latin typeface="Maiandra GD" pitchFamily="34" charset="0"/>
                </a:endParaRPr>
              </a:p>
            </p:txBody>
          </p:sp>
          <p:sp>
            <p:nvSpPr>
              <p:cNvPr id="88136" name="Text Box 72"/>
              <p:cNvSpPr txBox="1">
                <a:spLocks noChangeArrowheads="1"/>
              </p:cNvSpPr>
              <p:nvPr/>
            </p:nvSpPr>
            <p:spPr bwMode="auto">
              <a:xfrm>
                <a:off x="2381" y="3187"/>
                <a:ext cx="593" cy="212"/>
              </a:xfrm>
              <a:prstGeom prst="rect">
                <a:avLst/>
              </a:prstGeom>
              <a:noFill/>
              <a:ln w="9525">
                <a:noFill/>
                <a:miter lim="800000"/>
                <a:headEnd/>
                <a:tailEnd/>
              </a:ln>
              <a:effectLst/>
            </p:spPr>
            <p:txBody>
              <a:bodyPr wrap="none">
                <a:spAutoFit/>
              </a:bodyPr>
              <a:lstStyle/>
              <a:p>
                <a:r>
                  <a:rPr lang="es-MX" sz="1600">
                    <a:latin typeface="Maiandra GD" pitchFamily="34" charset="0"/>
                  </a:rPr>
                  <a:t>#ranuras</a:t>
                </a:r>
                <a:endParaRPr lang="es-ES" sz="1600">
                  <a:latin typeface="Maiandra GD" pitchFamily="34" charset="0"/>
                </a:endParaRPr>
              </a:p>
            </p:txBody>
          </p:sp>
        </p:grpSp>
        <p:sp>
          <p:nvSpPr>
            <p:cNvPr id="88139" name="Text Box 75"/>
            <p:cNvSpPr txBox="1">
              <a:spLocks noChangeArrowheads="1"/>
            </p:cNvSpPr>
            <p:nvPr/>
          </p:nvSpPr>
          <p:spPr bwMode="auto">
            <a:xfrm>
              <a:off x="3490" y="2750"/>
              <a:ext cx="705" cy="212"/>
            </a:xfrm>
            <a:prstGeom prst="rect">
              <a:avLst/>
            </a:prstGeom>
            <a:noFill/>
            <a:ln w="9525">
              <a:noFill/>
              <a:miter lim="800000"/>
              <a:headEnd/>
              <a:tailEnd/>
            </a:ln>
            <a:effectLst/>
          </p:spPr>
          <p:txBody>
            <a:bodyPr wrap="none">
              <a:spAutoFit/>
            </a:bodyPr>
            <a:lstStyle/>
            <a:p>
              <a:r>
                <a:rPr lang="es-MX" sz="1600">
                  <a:latin typeface="Maiandra GD" pitchFamily="34" charset="0"/>
                </a:rPr>
                <a:t>1 microSeg</a:t>
              </a:r>
              <a:endParaRPr lang="es-ES" sz="1600">
                <a:latin typeface="Maiandra GD" pitchFamily="34" charset="0"/>
              </a:endParaRPr>
            </a:p>
          </p:txBody>
        </p:sp>
        <p:sp>
          <p:nvSpPr>
            <p:cNvPr id="88140" name="Text Box 76"/>
            <p:cNvSpPr txBox="1">
              <a:spLocks noChangeArrowheads="1"/>
            </p:cNvSpPr>
            <p:nvPr/>
          </p:nvSpPr>
          <p:spPr bwMode="auto">
            <a:xfrm>
              <a:off x="3742" y="2901"/>
              <a:ext cx="189" cy="212"/>
            </a:xfrm>
            <a:prstGeom prst="rect">
              <a:avLst/>
            </a:prstGeom>
            <a:noFill/>
            <a:ln w="9525">
              <a:noFill/>
              <a:miter lim="800000"/>
              <a:headEnd/>
              <a:tailEnd/>
            </a:ln>
            <a:effectLst/>
          </p:spPr>
          <p:txBody>
            <a:bodyPr wrap="none">
              <a:spAutoFit/>
            </a:bodyPr>
            <a:lstStyle/>
            <a:p>
              <a:r>
                <a:rPr lang="es-MX" sz="1600">
                  <a:latin typeface="Maiandra GD" pitchFamily="34" charset="0"/>
                </a:rPr>
                <a:t>4</a:t>
              </a:r>
              <a:endParaRPr lang="es-ES" sz="1600">
                <a:latin typeface="Maiandra GD" pitchFamily="34" charset="0"/>
              </a:endParaRPr>
            </a:p>
          </p:txBody>
        </p:sp>
      </p:grpSp>
      <p:grpSp>
        <p:nvGrpSpPr>
          <p:cNvPr id="6" name="Group 80"/>
          <p:cNvGrpSpPr>
            <a:grpSpLocks/>
          </p:cNvGrpSpPr>
          <p:nvPr/>
        </p:nvGrpSpPr>
        <p:grpSpPr bwMode="auto">
          <a:xfrm>
            <a:off x="900113" y="5424488"/>
            <a:ext cx="5857875" cy="812800"/>
            <a:chOff x="657" y="3385"/>
            <a:chExt cx="3690" cy="512"/>
          </a:xfrm>
        </p:grpSpPr>
        <p:sp>
          <p:nvSpPr>
            <p:cNvPr id="88142" name="Text Box 78"/>
            <p:cNvSpPr txBox="1">
              <a:spLocks noChangeArrowheads="1"/>
            </p:cNvSpPr>
            <p:nvPr/>
          </p:nvSpPr>
          <p:spPr bwMode="auto">
            <a:xfrm>
              <a:off x="657" y="3385"/>
              <a:ext cx="1472" cy="231"/>
            </a:xfrm>
            <a:prstGeom prst="rect">
              <a:avLst/>
            </a:prstGeom>
            <a:noFill/>
            <a:ln w="9525">
              <a:noFill/>
              <a:miter lim="800000"/>
              <a:headEnd/>
              <a:tailEnd/>
            </a:ln>
            <a:effectLst/>
          </p:spPr>
          <p:txBody>
            <a:bodyPr wrap="none">
              <a:spAutoFit/>
            </a:bodyPr>
            <a:lstStyle/>
            <a:p>
              <a:r>
                <a:rPr lang="es-MX" b="1">
                  <a:latin typeface="Maiandra GD" pitchFamily="34" charset="0"/>
                </a:rPr>
                <a:t>4) </a:t>
              </a:r>
              <a:r>
                <a:rPr lang="es-MX" sz="1600">
                  <a:latin typeface="Maiandra GD" pitchFamily="34" charset="0"/>
                </a:rPr>
                <a:t>Duración de la trama</a:t>
              </a:r>
              <a:endParaRPr lang="es-ES" sz="1600">
                <a:latin typeface="Maiandra GD" pitchFamily="34" charset="0"/>
              </a:endParaRPr>
            </a:p>
          </p:txBody>
        </p:sp>
        <p:sp>
          <p:nvSpPr>
            <p:cNvPr id="88143" name="Text Box 79"/>
            <p:cNvSpPr txBox="1">
              <a:spLocks noChangeArrowheads="1"/>
            </p:cNvSpPr>
            <p:nvPr/>
          </p:nvSpPr>
          <p:spPr bwMode="auto">
            <a:xfrm>
              <a:off x="1234" y="3685"/>
              <a:ext cx="3113" cy="212"/>
            </a:xfrm>
            <a:prstGeom prst="rect">
              <a:avLst/>
            </a:prstGeom>
            <a:noFill/>
            <a:ln w="9525">
              <a:noFill/>
              <a:miter lim="800000"/>
              <a:headEnd/>
              <a:tailEnd/>
            </a:ln>
            <a:effectLst/>
          </p:spPr>
          <p:txBody>
            <a:bodyPr wrap="none">
              <a:spAutoFit/>
            </a:bodyPr>
            <a:lstStyle/>
            <a:p>
              <a:r>
                <a:rPr lang="es-MX" sz="1600">
                  <a:latin typeface="Maiandra GD" pitchFamily="34" charset="0"/>
                </a:rPr>
                <a:t>duración de la trama = duración del bit = 1 microSeg</a:t>
              </a:r>
              <a:endParaRPr lang="es-ES" sz="1600">
                <a:latin typeface="Maiandra GD" pitchFamily="34" charset="0"/>
              </a:endParaRPr>
            </a:p>
          </p:txBody>
        </p:sp>
      </p:grpSp>
      <p:sp>
        <p:nvSpPr>
          <p:cNvPr id="88147" name="Text Box 83"/>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M. en C. Gabriela Campos</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4"/>
            <a:ext cx="8229600" cy="1143000"/>
          </a:xfrm>
        </p:spPr>
        <p:txBody>
          <a:bodyPr>
            <a:normAutofit/>
          </a:bodyPr>
          <a:lstStyle/>
          <a:p>
            <a:r>
              <a:rPr lang="es-MX" sz="3200" b="1" dirty="0" smtClean="0">
                <a:solidFill>
                  <a:schemeClr val="accent1"/>
                </a:solidFill>
                <a:latin typeface="Maiandra GD" pitchFamily="34" charset="0"/>
              </a:rPr>
              <a:t>Ejemplo 2</a:t>
            </a:r>
            <a:endParaRPr lang="es-ES" sz="3200" b="1" dirty="0">
              <a:solidFill>
                <a:schemeClr val="accent1"/>
              </a:solidFill>
              <a:latin typeface="Maiandra GD" pitchFamily="34" charset="0"/>
            </a:endParaRPr>
          </a:p>
        </p:txBody>
      </p:sp>
      <p:sp>
        <p:nvSpPr>
          <p:cNvPr id="5" name="4 Marcador de número de diapositiva"/>
          <p:cNvSpPr>
            <a:spLocks noGrp="1"/>
          </p:cNvSpPr>
          <p:nvPr>
            <p:ph type="sldNum" sz="quarter" idx="12"/>
          </p:nvPr>
        </p:nvSpPr>
        <p:spPr/>
        <p:txBody>
          <a:bodyPr/>
          <a:lstStyle/>
          <a:p>
            <a:fld id="{8E9EA971-267B-4C68-8D7F-AE83A1F219EA}" type="slidenum">
              <a:rPr lang="es-ES" smtClean="0"/>
              <a:pPr/>
              <a:t>49</a:t>
            </a:fld>
            <a:endParaRPr lang="es-ES"/>
          </a:p>
        </p:txBody>
      </p:sp>
      <p:sp>
        <p:nvSpPr>
          <p:cNvPr id="37891" name="Rectangle 3"/>
          <p:cNvSpPr>
            <a:spLocks noGrp="1" noChangeArrowheads="1"/>
          </p:cNvSpPr>
          <p:nvPr>
            <p:ph sz="quarter" idx="1"/>
          </p:nvPr>
        </p:nvSpPr>
        <p:spPr>
          <a:xfrm>
            <a:off x="214282" y="1643050"/>
            <a:ext cx="8643998" cy="4286280"/>
          </a:xfrm>
        </p:spPr>
        <p:txBody>
          <a:bodyPr/>
          <a:lstStyle/>
          <a:p>
            <a:pPr algn="just">
              <a:lnSpc>
                <a:spcPct val="110000"/>
              </a:lnSpc>
              <a:spcAft>
                <a:spcPct val="30000"/>
              </a:spcAft>
              <a:buNone/>
            </a:pPr>
            <a:r>
              <a:rPr lang="es-MX" sz="2500" dirty="0" smtClean="0">
                <a:latin typeface="Maiandra GD" pitchFamily="34" charset="0"/>
              </a:rPr>
              <a:t>	Un </a:t>
            </a:r>
            <a:r>
              <a:rPr lang="es-MX" sz="2500" dirty="0">
                <a:latin typeface="Maiandra GD" pitchFamily="34" charset="0"/>
              </a:rPr>
              <a:t>multicanal combina cuatro canales de 100 Kbps utilizando una ranura de tiempo de 2 bits. Mostrar la salida para cuatro entradas arbitrarias</a:t>
            </a:r>
          </a:p>
          <a:p>
            <a:pPr lvl="1" algn="just">
              <a:lnSpc>
                <a:spcPct val="110000"/>
              </a:lnSpc>
              <a:spcAft>
                <a:spcPct val="30000"/>
              </a:spcAft>
              <a:buFont typeface="Wingdings" pitchFamily="2" charset="2"/>
              <a:buChar char="§"/>
            </a:pPr>
            <a:r>
              <a:rPr lang="es-MX" sz="2100" dirty="0">
                <a:latin typeface="Maiandra GD" pitchFamily="34" charset="0"/>
              </a:rPr>
              <a:t>¿Cuál es la tasa de la trama?</a:t>
            </a:r>
          </a:p>
          <a:p>
            <a:pPr lvl="1" algn="just">
              <a:lnSpc>
                <a:spcPct val="110000"/>
              </a:lnSpc>
              <a:spcAft>
                <a:spcPct val="30000"/>
              </a:spcAft>
              <a:buFont typeface="Wingdings" pitchFamily="2" charset="2"/>
              <a:buChar char="§"/>
            </a:pPr>
            <a:r>
              <a:rPr lang="es-MX" sz="2100" dirty="0">
                <a:latin typeface="Maiandra GD" pitchFamily="34" charset="0"/>
              </a:rPr>
              <a:t>¿Cuál es la duración de la trama?</a:t>
            </a:r>
          </a:p>
          <a:p>
            <a:pPr lvl="1" algn="just">
              <a:lnSpc>
                <a:spcPct val="110000"/>
              </a:lnSpc>
              <a:spcAft>
                <a:spcPct val="30000"/>
              </a:spcAft>
              <a:buFont typeface="Wingdings" pitchFamily="2" charset="2"/>
              <a:buChar char="§"/>
            </a:pPr>
            <a:r>
              <a:rPr lang="es-MX" sz="2100" dirty="0">
                <a:latin typeface="Maiandra GD" pitchFamily="34" charset="0"/>
              </a:rPr>
              <a:t>¿Cuál es la tasa del bit (bit </a:t>
            </a:r>
            <a:r>
              <a:rPr lang="es-MX" sz="2100" dirty="0" err="1">
                <a:latin typeface="Maiandra GD" pitchFamily="34" charset="0"/>
              </a:rPr>
              <a:t>rate</a:t>
            </a:r>
            <a:r>
              <a:rPr lang="es-MX" sz="2100" dirty="0">
                <a:latin typeface="Maiandra GD" pitchFamily="34" charset="0"/>
              </a:rPr>
              <a:t>)?</a:t>
            </a:r>
          </a:p>
          <a:p>
            <a:pPr lvl="1" algn="just">
              <a:lnSpc>
                <a:spcPct val="110000"/>
              </a:lnSpc>
              <a:spcAft>
                <a:spcPct val="30000"/>
              </a:spcAft>
              <a:buFont typeface="Wingdings" pitchFamily="2" charset="2"/>
              <a:buChar char="§"/>
            </a:pPr>
            <a:r>
              <a:rPr lang="es-MX" sz="2100" dirty="0">
                <a:latin typeface="Maiandra GD" pitchFamily="34" charset="0"/>
              </a:rPr>
              <a:t>¿Cuál es la duración del bit?</a:t>
            </a:r>
            <a:endParaRPr lang="es-ES" sz="2100" dirty="0">
              <a:latin typeface="Maiandra GD" pitchFamily="34" charset="0"/>
            </a:endParaRPr>
          </a:p>
        </p:txBody>
      </p:sp>
      <p:sp>
        <p:nvSpPr>
          <p:cNvPr id="37892" name="Text Box 4"/>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Dra.</a:t>
            </a:r>
          </a:p>
          <a:p>
            <a:pPr algn="ctr"/>
            <a:r>
              <a:rPr lang="es-MX" sz="1000">
                <a:solidFill>
                  <a:schemeClr val="bg1"/>
                </a:solidFill>
                <a:latin typeface="Pristina" pitchFamily="66" charset="0"/>
              </a:rPr>
              <a:t>Erika</a:t>
            </a:r>
          </a:p>
          <a:p>
            <a:pPr algn="ctr"/>
            <a:r>
              <a:rPr lang="es-MX" sz="1000">
                <a:solidFill>
                  <a:schemeClr val="bg1"/>
                </a:solidFill>
                <a:latin typeface="Pristina" pitchFamily="66" charset="0"/>
              </a:rPr>
              <a:t>Sánchez</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Marcador de número de diapositiva"/>
          <p:cNvSpPr>
            <a:spLocks noGrp="1"/>
          </p:cNvSpPr>
          <p:nvPr>
            <p:ph type="sldNum" sz="quarter" idx="12"/>
          </p:nvPr>
        </p:nvSpPr>
        <p:spPr/>
        <p:txBody>
          <a:bodyPr/>
          <a:lstStyle/>
          <a:p>
            <a:fld id="{8E9EA971-267B-4C68-8D7F-AE83A1F219EA}" type="slidenum">
              <a:rPr lang="es-ES" smtClean="0"/>
              <a:pPr/>
              <a:t>5</a:t>
            </a:fld>
            <a:endParaRPr lang="es-ES"/>
          </a:p>
        </p:txBody>
      </p:sp>
      <p:sp>
        <p:nvSpPr>
          <p:cNvPr id="3" name="2 Marcador de contenido"/>
          <p:cNvSpPr>
            <a:spLocks noGrp="1"/>
          </p:cNvSpPr>
          <p:nvPr>
            <p:ph sz="quarter" idx="1"/>
          </p:nvPr>
        </p:nvSpPr>
        <p:spPr>
          <a:xfrm>
            <a:off x="214282" y="214290"/>
            <a:ext cx="8715436" cy="6357982"/>
          </a:xfrm>
        </p:spPr>
        <p:txBody>
          <a:bodyPr>
            <a:normAutofit/>
          </a:bodyPr>
          <a:lstStyle/>
          <a:p>
            <a:pPr algn="just">
              <a:buClr>
                <a:schemeClr val="accent1"/>
              </a:buClr>
              <a:buSzPct val="80000"/>
              <a:buFont typeface="Wingdings" pitchFamily="2" charset="2"/>
              <a:buChar char="q"/>
            </a:pPr>
            <a:r>
              <a:rPr lang="es-MX" sz="2000" dirty="0" smtClean="0">
                <a:latin typeface="Maiandra GD" pitchFamily="34" charset="0"/>
              </a:rPr>
              <a:t>Los dos protocolos en los que </a:t>
            </a:r>
            <a:r>
              <a:rPr lang="es-MX" sz="2000" smtClean="0">
                <a:latin typeface="Maiandra GD" pitchFamily="34" charset="0"/>
              </a:rPr>
              <a:t>se basa Internet </a:t>
            </a:r>
            <a:r>
              <a:rPr lang="es-MX" sz="2000" dirty="0" smtClean="0">
                <a:latin typeface="Maiandra GD" pitchFamily="34" charset="0"/>
              </a:rPr>
              <a:t>son: </a:t>
            </a:r>
            <a:r>
              <a:rPr lang="es-MX" sz="2000" b="1" dirty="0" smtClean="0">
                <a:solidFill>
                  <a:srgbClr val="FF0000"/>
                </a:solidFill>
                <a:latin typeface="Maiandra GD" pitchFamily="34" charset="0"/>
              </a:rPr>
              <a:t>TCP</a:t>
            </a:r>
            <a:r>
              <a:rPr lang="es-MX" sz="1600" i="1" dirty="0" smtClean="0">
                <a:latin typeface="Maiandra GD" pitchFamily="34" charset="0"/>
              </a:rPr>
              <a:t>(</a:t>
            </a:r>
            <a:r>
              <a:rPr lang="es-MX" sz="1600" i="1" dirty="0" err="1" smtClean="0">
                <a:latin typeface="Maiandra GD" pitchFamily="34" charset="0"/>
              </a:rPr>
              <a:t>T</a:t>
            </a:r>
            <a:r>
              <a:rPr lang="es-MX" sz="1600" b="1" i="1" dirty="0" err="1" smtClean="0">
                <a:latin typeface="Maiandra GD" pitchFamily="34" charset="0"/>
              </a:rPr>
              <a:t>ransport</a:t>
            </a:r>
            <a:r>
              <a:rPr lang="es-MX" sz="1600" b="1" i="1" dirty="0" smtClean="0">
                <a:latin typeface="Maiandra GD" pitchFamily="34" charset="0"/>
              </a:rPr>
              <a:t> Control </a:t>
            </a:r>
            <a:r>
              <a:rPr lang="es-MX" sz="1600" b="1" i="1" dirty="0" err="1" smtClean="0">
                <a:latin typeface="Maiandra GD" pitchFamily="34" charset="0"/>
              </a:rPr>
              <a:t>Protocol</a:t>
            </a:r>
            <a:r>
              <a:rPr lang="es-MX" sz="2000" dirty="0" smtClean="0">
                <a:latin typeface="Maiandra GD" pitchFamily="34" charset="0"/>
              </a:rPr>
              <a:t>) e </a:t>
            </a:r>
            <a:r>
              <a:rPr lang="es-MX" sz="2000" b="1" dirty="0" smtClean="0">
                <a:solidFill>
                  <a:srgbClr val="FF0000"/>
                </a:solidFill>
                <a:latin typeface="Maiandra GD" pitchFamily="34" charset="0"/>
              </a:rPr>
              <a:t>IP</a:t>
            </a:r>
            <a:r>
              <a:rPr lang="es-MX" sz="2000" dirty="0" smtClean="0">
                <a:latin typeface="Maiandra GD" pitchFamily="34" charset="0"/>
              </a:rPr>
              <a:t>(</a:t>
            </a:r>
            <a:r>
              <a:rPr lang="es-MX" sz="1600" b="1" i="1" dirty="0" smtClean="0">
                <a:latin typeface="Maiandra GD" pitchFamily="34" charset="0"/>
              </a:rPr>
              <a:t>Internet </a:t>
            </a:r>
            <a:r>
              <a:rPr lang="es-MX" sz="1600" b="1" i="1" dirty="0" err="1" smtClean="0">
                <a:latin typeface="Maiandra GD" pitchFamily="34" charset="0"/>
              </a:rPr>
              <a:t>Protocol</a:t>
            </a:r>
            <a:r>
              <a:rPr lang="es-MX" sz="2000" dirty="0" smtClean="0">
                <a:latin typeface="Maiandra GD" pitchFamily="34" charset="0"/>
              </a:rPr>
              <a:t>).</a:t>
            </a:r>
          </a:p>
          <a:p>
            <a:pPr algn="just">
              <a:buClr>
                <a:schemeClr val="accent1"/>
              </a:buClr>
              <a:buSzPct val="80000"/>
              <a:buFont typeface="Wingdings" pitchFamily="2" charset="2"/>
              <a:buChar char="q"/>
            </a:pPr>
            <a:endParaRPr lang="es-MX" sz="2000" dirty="0" smtClean="0">
              <a:latin typeface="Maiandra GD" pitchFamily="34" charset="0"/>
            </a:endParaRPr>
          </a:p>
          <a:p>
            <a:pPr algn="just">
              <a:buClr>
                <a:schemeClr val="accent1"/>
              </a:buClr>
              <a:buSzPct val="80000"/>
              <a:buFont typeface="Wingdings" pitchFamily="2" charset="2"/>
              <a:buChar char="q"/>
            </a:pPr>
            <a:r>
              <a:rPr lang="es-MX" sz="2000" dirty="0" smtClean="0">
                <a:latin typeface="Maiandra GD" pitchFamily="34" charset="0"/>
              </a:rPr>
              <a:t>Los protocolos han sido estandarizados en documentos llamados </a:t>
            </a:r>
            <a:r>
              <a:rPr lang="es-MX" sz="2000" b="1" dirty="0" err="1" smtClean="0">
                <a:solidFill>
                  <a:srgbClr val="FF0000"/>
                </a:solidFill>
                <a:latin typeface="Maiandra GD" pitchFamily="34" charset="0"/>
              </a:rPr>
              <a:t>RFCs</a:t>
            </a:r>
            <a:r>
              <a:rPr lang="es-MX" sz="2000" dirty="0" smtClean="0">
                <a:latin typeface="Maiandra GD" pitchFamily="34" charset="0"/>
              </a:rPr>
              <a:t>(</a:t>
            </a:r>
            <a:r>
              <a:rPr lang="es-MX" sz="1600" b="1" i="1" dirty="0" err="1" smtClean="0">
                <a:latin typeface="Maiandra GD" pitchFamily="34" charset="0"/>
              </a:rPr>
              <a:t>Request</a:t>
            </a:r>
            <a:r>
              <a:rPr lang="es-MX" sz="1600" b="1" i="1" dirty="0" smtClean="0">
                <a:latin typeface="Maiandra GD" pitchFamily="34" charset="0"/>
              </a:rPr>
              <a:t> </a:t>
            </a:r>
            <a:r>
              <a:rPr lang="es-MX" sz="1600" b="1" i="1" dirty="0" err="1" smtClean="0">
                <a:latin typeface="Maiandra GD" pitchFamily="34" charset="0"/>
              </a:rPr>
              <a:t>For</a:t>
            </a:r>
            <a:r>
              <a:rPr lang="es-MX" sz="1600" b="1" i="1" dirty="0" smtClean="0">
                <a:latin typeface="Maiandra GD" pitchFamily="34" charset="0"/>
              </a:rPr>
              <a:t> </a:t>
            </a:r>
            <a:r>
              <a:rPr lang="es-MX" sz="1600" b="1" i="1" dirty="0" err="1" smtClean="0">
                <a:latin typeface="Maiandra GD" pitchFamily="34" charset="0"/>
              </a:rPr>
              <a:t>Comments</a:t>
            </a:r>
            <a:r>
              <a:rPr lang="es-MX" sz="2000" dirty="0" smtClean="0">
                <a:latin typeface="Maiandra GD" pitchFamily="34" charset="0"/>
              </a:rPr>
              <a:t>), los cuales ha sido desarrollados por la </a:t>
            </a:r>
            <a:r>
              <a:rPr lang="es-MX" sz="2000" b="1" dirty="0" smtClean="0">
                <a:solidFill>
                  <a:srgbClr val="FF0000"/>
                </a:solidFill>
                <a:latin typeface="Maiandra GD" pitchFamily="34" charset="0"/>
              </a:rPr>
              <a:t>IETF</a:t>
            </a:r>
            <a:r>
              <a:rPr lang="es-MX" sz="2000" dirty="0" smtClean="0">
                <a:latin typeface="Maiandra GD" pitchFamily="34" charset="0"/>
              </a:rPr>
              <a:t>(</a:t>
            </a:r>
            <a:r>
              <a:rPr lang="es-MX" sz="1600" b="1" i="1" dirty="0" smtClean="0">
                <a:latin typeface="Maiandra GD" pitchFamily="34" charset="0"/>
              </a:rPr>
              <a:t>Internet </a:t>
            </a:r>
            <a:r>
              <a:rPr lang="es-MX" sz="1600" b="1" i="1" dirty="0" err="1" smtClean="0">
                <a:latin typeface="Maiandra GD" pitchFamily="34" charset="0"/>
              </a:rPr>
              <a:t>Engineering</a:t>
            </a:r>
            <a:r>
              <a:rPr lang="es-MX" sz="1600" b="1" i="1" dirty="0" smtClean="0">
                <a:latin typeface="Maiandra GD" pitchFamily="34" charset="0"/>
              </a:rPr>
              <a:t> </a:t>
            </a:r>
            <a:r>
              <a:rPr lang="es-MX" sz="1600" b="1" i="1" dirty="0" err="1" smtClean="0">
                <a:latin typeface="Maiandra GD" pitchFamily="34" charset="0"/>
              </a:rPr>
              <a:t>Task</a:t>
            </a:r>
            <a:r>
              <a:rPr lang="es-MX" sz="1600" b="1" i="1" dirty="0" smtClean="0">
                <a:latin typeface="Maiandra GD" pitchFamily="34" charset="0"/>
              </a:rPr>
              <a:t> </a:t>
            </a:r>
            <a:r>
              <a:rPr lang="es-MX" sz="1600" b="1" i="1" dirty="0" err="1" smtClean="0">
                <a:latin typeface="Maiandra GD" pitchFamily="34" charset="0"/>
              </a:rPr>
              <a:t>Force</a:t>
            </a:r>
            <a:r>
              <a:rPr lang="es-MX" sz="2000" dirty="0" smtClean="0">
                <a:latin typeface="Maiandra GD" pitchFamily="34" charset="0"/>
              </a:rPr>
              <a:t>).</a:t>
            </a:r>
          </a:p>
          <a:p>
            <a:pPr algn="just">
              <a:buClr>
                <a:schemeClr val="accent1"/>
              </a:buClr>
              <a:buSzPct val="80000"/>
              <a:buFont typeface="Wingdings" pitchFamily="2" charset="2"/>
              <a:buChar char="q"/>
            </a:pPr>
            <a:endParaRPr lang="es-MX" sz="2000" dirty="0" smtClean="0">
              <a:latin typeface="Maiandra GD" pitchFamily="34" charset="0"/>
            </a:endParaRPr>
          </a:p>
          <a:p>
            <a:pPr algn="just">
              <a:buClr>
                <a:schemeClr val="accent1"/>
              </a:buClr>
              <a:buSzPct val="80000"/>
              <a:buFont typeface="Wingdings" pitchFamily="2" charset="2"/>
              <a:buChar char="q"/>
            </a:pPr>
            <a:r>
              <a:rPr lang="es-MX" sz="2000" dirty="0" smtClean="0">
                <a:latin typeface="Maiandra GD" pitchFamily="34" charset="0"/>
              </a:rPr>
              <a:t>Red pública </a:t>
            </a:r>
            <a:r>
              <a:rPr lang="es-MX" sz="2000" dirty="0" smtClean="0">
                <a:latin typeface="Maiandra GD" pitchFamily="34" charset="0"/>
                <a:sym typeface="Wingdings" pitchFamily="2" charset="2"/>
              </a:rPr>
              <a:t></a:t>
            </a:r>
            <a:r>
              <a:rPr lang="es-MX" sz="2000" b="1" dirty="0" smtClean="0">
                <a:solidFill>
                  <a:srgbClr val="FF0000"/>
                </a:solidFill>
                <a:latin typeface="Maiandra GD" pitchFamily="34" charset="0"/>
                <a:sym typeface="Wingdings" pitchFamily="2" charset="2"/>
              </a:rPr>
              <a:t>Internet</a:t>
            </a:r>
          </a:p>
          <a:p>
            <a:pPr algn="just">
              <a:buClr>
                <a:schemeClr val="accent1"/>
              </a:buClr>
              <a:buSzPct val="80000"/>
              <a:buFont typeface="Wingdings" pitchFamily="2" charset="2"/>
              <a:buChar char="q"/>
            </a:pPr>
            <a:endParaRPr lang="es-MX" sz="2000" dirty="0" smtClean="0">
              <a:latin typeface="Maiandra GD" pitchFamily="34" charset="0"/>
              <a:sym typeface="Wingdings" pitchFamily="2" charset="2"/>
            </a:endParaRPr>
          </a:p>
          <a:p>
            <a:pPr algn="just">
              <a:buClr>
                <a:schemeClr val="accent1"/>
              </a:buClr>
              <a:buSzPct val="80000"/>
              <a:buFont typeface="Wingdings" pitchFamily="2" charset="2"/>
              <a:buChar char="q"/>
            </a:pPr>
            <a:r>
              <a:rPr lang="es-MX" sz="2000" dirty="0" smtClean="0">
                <a:latin typeface="Maiandra GD" pitchFamily="34" charset="0"/>
                <a:sym typeface="Wingdings" pitchFamily="2" charset="2"/>
              </a:rPr>
              <a:t>Red privada  </a:t>
            </a:r>
            <a:r>
              <a:rPr lang="es-MX" sz="2000" b="1" dirty="0" smtClean="0">
                <a:solidFill>
                  <a:srgbClr val="FF0000"/>
                </a:solidFill>
                <a:latin typeface="Maiandra GD" pitchFamily="34" charset="0"/>
                <a:sym typeface="Wingdings" pitchFamily="2" charset="2"/>
              </a:rPr>
              <a:t>Intranet</a:t>
            </a:r>
            <a:r>
              <a:rPr lang="es-MX" sz="2000" dirty="0" smtClean="0">
                <a:latin typeface="Maiandra GD" pitchFamily="34" charset="0"/>
                <a:sym typeface="Wingdings" pitchFamily="2" charset="2"/>
              </a:rPr>
              <a:t>, utilizan los mismos dispositivos, enrutadores, enlaces, protocolos como una red pública.</a:t>
            </a:r>
            <a:endParaRPr lang="es-ES" sz="2000" dirty="0">
              <a:latin typeface="Maiandra GD" pitchFamily="34" charset="0"/>
            </a:endParaRPr>
          </a:p>
        </p:txBody>
      </p:sp>
      <p:grpSp>
        <p:nvGrpSpPr>
          <p:cNvPr id="4" name="Group 97"/>
          <p:cNvGrpSpPr>
            <a:grpSpLocks/>
          </p:cNvGrpSpPr>
          <p:nvPr/>
        </p:nvGrpSpPr>
        <p:grpSpPr bwMode="auto">
          <a:xfrm>
            <a:off x="5341975" y="5395933"/>
            <a:ext cx="4159253" cy="304800"/>
            <a:chOff x="3252" y="2597"/>
            <a:chExt cx="2620" cy="192"/>
          </a:xfrm>
        </p:grpSpPr>
        <p:sp>
          <p:nvSpPr>
            <p:cNvPr id="5" name="Rectangle 96"/>
            <p:cNvSpPr>
              <a:spLocks noChangeArrowheads="1"/>
            </p:cNvSpPr>
            <p:nvPr/>
          </p:nvSpPr>
          <p:spPr bwMode="auto">
            <a:xfrm>
              <a:off x="3252" y="2628"/>
              <a:ext cx="2100" cy="114"/>
            </a:xfrm>
            <a:prstGeom prst="rect">
              <a:avLst/>
            </a:prstGeom>
            <a:solidFill>
              <a:schemeClr val="bg1"/>
            </a:solidFill>
            <a:ln w="9525">
              <a:noFill/>
              <a:miter lim="800000"/>
              <a:headEnd/>
              <a:tailEnd/>
            </a:ln>
            <a:effectLst/>
          </p:spPr>
          <p:txBody>
            <a:bodyPr wrap="none" anchor="ctr"/>
            <a:lstStyle/>
            <a:p>
              <a:endParaRPr lang="es-ES"/>
            </a:p>
          </p:txBody>
        </p:sp>
        <p:sp>
          <p:nvSpPr>
            <p:cNvPr id="6" name="Text Box 95"/>
            <p:cNvSpPr txBox="1">
              <a:spLocks noChangeArrowheads="1"/>
            </p:cNvSpPr>
            <p:nvPr/>
          </p:nvSpPr>
          <p:spPr bwMode="auto">
            <a:xfrm>
              <a:off x="3482" y="2597"/>
              <a:ext cx="2390" cy="192"/>
            </a:xfrm>
            <a:prstGeom prst="rect">
              <a:avLst/>
            </a:prstGeom>
            <a:noFill/>
            <a:ln w="9525">
              <a:noFill/>
              <a:miter lim="800000"/>
              <a:headEnd/>
              <a:tailEnd/>
            </a:ln>
            <a:effectLst/>
          </p:spPr>
          <p:txBody>
            <a:bodyPr>
              <a:spAutoFit/>
            </a:bodyPr>
            <a:lstStyle/>
            <a:p>
              <a:r>
                <a:rPr lang="en-US" sz="1400" dirty="0">
                  <a:solidFill>
                    <a:srgbClr val="FF0000"/>
                  </a:solidFill>
                  <a:latin typeface="Comic Sans MS" pitchFamily="66" charset="0"/>
                </a:rPr>
                <a:t>Get http://www.awl.com/kurose-ross</a:t>
              </a:r>
              <a:endParaRPr lang="en-US" dirty="0"/>
            </a:p>
          </p:txBody>
        </p:sp>
      </p:grpSp>
      <p:grpSp>
        <p:nvGrpSpPr>
          <p:cNvPr id="7" name="6 Grupo"/>
          <p:cNvGrpSpPr/>
          <p:nvPr/>
        </p:nvGrpSpPr>
        <p:grpSpPr>
          <a:xfrm>
            <a:off x="5657878" y="3948133"/>
            <a:ext cx="2986088" cy="2481263"/>
            <a:chOff x="4543425" y="2632075"/>
            <a:chExt cx="2986088" cy="2481263"/>
          </a:xfrm>
        </p:grpSpPr>
        <p:grpSp>
          <p:nvGrpSpPr>
            <p:cNvPr id="8" name="Group 16"/>
            <p:cNvGrpSpPr>
              <a:grpSpLocks/>
            </p:cNvGrpSpPr>
            <p:nvPr/>
          </p:nvGrpSpPr>
          <p:grpSpPr bwMode="auto">
            <a:xfrm>
              <a:off x="7173913" y="2917824"/>
              <a:ext cx="355600" cy="933449"/>
              <a:chOff x="4180" y="783"/>
              <a:chExt cx="150" cy="307"/>
            </a:xfrm>
          </p:grpSpPr>
          <p:sp>
            <p:nvSpPr>
              <p:cNvPr id="21" name="AutoShape 1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s-ES"/>
              </a:p>
            </p:txBody>
          </p:sp>
          <p:sp>
            <p:nvSpPr>
              <p:cNvPr id="22" name="Rectangle 1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s-ES"/>
              </a:p>
            </p:txBody>
          </p:sp>
          <p:sp>
            <p:nvSpPr>
              <p:cNvPr id="23" name="Rectangle 1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s-ES"/>
              </a:p>
            </p:txBody>
          </p:sp>
          <p:sp>
            <p:nvSpPr>
              <p:cNvPr id="24" name="AutoShape 2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s-ES"/>
              </a:p>
            </p:txBody>
          </p:sp>
          <p:sp>
            <p:nvSpPr>
              <p:cNvPr id="25" name="Line 2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s-ES"/>
              </a:p>
            </p:txBody>
          </p:sp>
          <p:sp>
            <p:nvSpPr>
              <p:cNvPr id="26" name="Line 2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s-ES"/>
              </a:p>
            </p:txBody>
          </p:sp>
          <p:sp>
            <p:nvSpPr>
              <p:cNvPr id="27" name="Rectangle 2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s-ES"/>
              </a:p>
            </p:txBody>
          </p:sp>
          <p:sp>
            <p:nvSpPr>
              <p:cNvPr id="28" name="Rectangle 2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s-ES"/>
              </a:p>
            </p:txBody>
          </p:sp>
        </p:grpSp>
        <p:graphicFrame>
          <p:nvGraphicFramePr>
            <p:cNvPr id="9" name="Object 26"/>
            <p:cNvGraphicFramePr>
              <a:graphicFrameLocks noChangeAspect="1"/>
            </p:cNvGraphicFramePr>
            <p:nvPr/>
          </p:nvGraphicFramePr>
          <p:xfrm>
            <a:off x="4543425" y="2632075"/>
            <a:ext cx="622300" cy="500063"/>
          </p:xfrm>
          <a:graphic>
            <a:graphicData uri="http://schemas.openxmlformats.org/presentationml/2006/ole">
              <p:oleObj spid="_x0000_s4098" name="Clip" r:id="rId4" imgW="1305000" imgH="1085760" progId="">
                <p:embed/>
              </p:oleObj>
            </a:graphicData>
          </a:graphic>
        </p:graphicFrame>
        <p:sp>
          <p:nvSpPr>
            <p:cNvPr id="10" name="Text Box 78"/>
            <p:cNvSpPr txBox="1">
              <a:spLocks noChangeArrowheads="1"/>
            </p:cNvSpPr>
            <p:nvPr/>
          </p:nvSpPr>
          <p:spPr bwMode="auto">
            <a:xfrm>
              <a:off x="5222875" y="2713038"/>
              <a:ext cx="1974850" cy="701675"/>
            </a:xfrm>
            <a:prstGeom prst="rect">
              <a:avLst/>
            </a:prstGeom>
            <a:noFill/>
            <a:ln w="9525">
              <a:noFill/>
              <a:miter lim="800000"/>
              <a:headEnd/>
              <a:tailEnd/>
            </a:ln>
            <a:effectLst/>
          </p:spPr>
          <p:txBody>
            <a:bodyPr wrap="none">
              <a:spAutoFit/>
            </a:bodyPr>
            <a:lstStyle/>
            <a:p>
              <a:r>
                <a:rPr lang="en-US" sz="2000">
                  <a:solidFill>
                    <a:srgbClr val="FF0000"/>
                  </a:solidFill>
                  <a:latin typeface="Comic Sans MS" pitchFamily="66" charset="0"/>
                </a:rPr>
                <a:t>TCP connection</a:t>
              </a:r>
            </a:p>
            <a:p>
              <a:r>
                <a:rPr lang="en-US" sz="2000">
                  <a:solidFill>
                    <a:srgbClr val="FF0000"/>
                  </a:solidFill>
                  <a:latin typeface="Comic Sans MS" pitchFamily="66" charset="0"/>
                </a:rPr>
                <a:t> request</a:t>
              </a:r>
              <a:endParaRPr lang="en-US"/>
            </a:p>
          </p:txBody>
        </p:sp>
        <p:sp>
          <p:nvSpPr>
            <p:cNvPr id="11" name="Line 85"/>
            <p:cNvSpPr>
              <a:spLocks noChangeShapeType="1"/>
            </p:cNvSpPr>
            <p:nvPr/>
          </p:nvSpPr>
          <p:spPr bwMode="auto">
            <a:xfrm flipV="1">
              <a:off x="4943475" y="4648200"/>
              <a:ext cx="2343150" cy="428625"/>
            </a:xfrm>
            <a:prstGeom prst="line">
              <a:avLst/>
            </a:prstGeom>
            <a:noFill/>
            <a:ln w="28575">
              <a:solidFill>
                <a:srgbClr val="FF0000"/>
              </a:solidFill>
              <a:round/>
              <a:headEnd type="triangle" w="med" len="med"/>
              <a:tailEnd/>
            </a:ln>
            <a:effectLst/>
          </p:spPr>
          <p:txBody>
            <a:bodyPr wrap="none" anchor="ctr"/>
            <a:lstStyle/>
            <a:p>
              <a:endParaRPr lang="es-ES"/>
            </a:p>
          </p:txBody>
        </p:sp>
        <p:sp>
          <p:nvSpPr>
            <p:cNvPr id="12" name="Line 89"/>
            <p:cNvSpPr>
              <a:spLocks noChangeShapeType="1"/>
            </p:cNvSpPr>
            <p:nvPr/>
          </p:nvSpPr>
          <p:spPr bwMode="auto">
            <a:xfrm>
              <a:off x="5219700" y="2981325"/>
              <a:ext cx="1762125" cy="276225"/>
            </a:xfrm>
            <a:prstGeom prst="line">
              <a:avLst/>
            </a:prstGeom>
            <a:noFill/>
            <a:ln w="28575">
              <a:solidFill>
                <a:srgbClr val="FF0000"/>
              </a:solidFill>
              <a:round/>
              <a:headEnd/>
              <a:tailEnd type="triangle" w="med" len="med"/>
            </a:ln>
            <a:effectLst/>
          </p:spPr>
          <p:txBody>
            <a:bodyPr wrap="none" anchor="ctr"/>
            <a:lstStyle/>
            <a:p>
              <a:endParaRPr lang="es-ES"/>
            </a:p>
          </p:txBody>
        </p:sp>
        <p:sp>
          <p:nvSpPr>
            <p:cNvPr id="13" name="Line 90"/>
            <p:cNvSpPr>
              <a:spLocks noChangeShapeType="1"/>
            </p:cNvSpPr>
            <p:nvPr/>
          </p:nvSpPr>
          <p:spPr bwMode="auto">
            <a:xfrm flipV="1">
              <a:off x="4895850" y="3476625"/>
              <a:ext cx="2085975" cy="361950"/>
            </a:xfrm>
            <a:prstGeom prst="line">
              <a:avLst/>
            </a:prstGeom>
            <a:noFill/>
            <a:ln w="28575">
              <a:solidFill>
                <a:srgbClr val="FF0000"/>
              </a:solidFill>
              <a:round/>
              <a:headEnd type="triangle" w="med" len="med"/>
              <a:tailEnd/>
            </a:ln>
            <a:effectLst/>
          </p:spPr>
          <p:txBody>
            <a:bodyPr wrap="none" anchor="ctr"/>
            <a:lstStyle/>
            <a:p>
              <a:endParaRPr lang="es-ES"/>
            </a:p>
          </p:txBody>
        </p:sp>
        <p:grpSp>
          <p:nvGrpSpPr>
            <p:cNvPr id="14" name="Group 93"/>
            <p:cNvGrpSpPr>
              <a:grpSpLocks/>
            </p:cNvGrpSpPr>
            <p:nvPr/>
          </p:nvGrpSpPr>
          <p:grpSpPr bwMode="auto">
            <a:xfrm>
              <a:off x="5156200" y="3408365"/>
              <a:ext cx="1974850" cy="701675"/>
              <a:chOff x="3248" y="2147"/>
              <a:chExt cx="1244" cy="442"/>
            </a:xfrm>
          </p:grpSpPr>
          <p:sp>
            <p:nvSpPr>
              <p:cNvPr id="19" name="Rectangle 92"/>
              <p:cNvSpPr>
                <a:spLocks noChangeArrowheads="1"/>
              </p:cNvSpPr>
              <p:nvPr/>
            </p:nvSpPr>
            <p:spPr bwMode="auto">
              <a:xfrm>
                <a:off x="3306" y="2190"/>
                <a:ext cx="906" cy="180"/>
              </a:xfrm>
              <a:prstGeom prst="rect">
                <a:avLst/>
              </a:prstGeom>
              <a:solidFill>
                <a:schemeClr val="bg1"/>
              </a:solidFill>
              <a:ln w="9525">
                <a:noFill/>
                <a:miter lim="800000"/>
                <a:headEnd/>
                <a:tailEnd/>
              </a:ln>
              <a:effectLst/>
            </p:spPr>
            <p:txBody>
              <a:bodyPr wrap="none" anchor="ctr"/>
              <a:lstStyle/>
              <a:p>
                <a:endParaRPr lang="es-ES"/>
              </a:p>
            </p:txBody>
          </p:sp>
          <p:sp>
            <p:nvSpPr>
              <p:cNvPr id="20" name="Text Box 91"/>
              <p:cNvSpPr txBox="1">
                <a:spLocks noChangeArrowheads="1"/>
              </p:cNvSpPr>
              <p:nvPr/>
            </p:nvSpPr>
            <p:spPr bwMode="auto">
              <a:xfrm>
                <a:off x="3248" y="2147"/>
                <a:ext cx="1244" cy="442"/>
              </a:xfrm>
              <a:prstGeom prst="rect">
                <a:avLst/>
              </a:prstGeom>
              <a:noFill/>
              <a:ln w="9525">
                <a:noFill/>
                <a:miter lim="800000"/>
                <a:headEnd/>
                <a:tailEnd/>
              </a:ln>
              <a:effectLst/>
            </p:spPr>
            <p:txBody>
              <a:bodyPr wrap="none">
                <a:spAutoFit/>
              </a:bodyPr>
              <a:lstStyle/>
              <a:p>
                <a:r>
                  <a:rPr lang="en-US" sz="2000">
                    <a:solidFill>
                      <a:srgbClr val="FF0000"/>
                    </a:solidFill>
                    <a:latin typeface="Comic Sans MS" pitchFamily="66" charset="0"/>
                  </a:rPr>
                  <a:t>TCP connection</a:t>
                </a:r>
              </a:p>
              <a:p>
                <a:r>
                  <a:rPr lang="en-US" sz="2000">
                    <a:solidFill>
                      <a:srgbClr val="FF0000"/>
                    </a:solidFill>
                    <a:latin typeface="Comic Sans MS" pitchFamily="66" charset="0"/>
                  </a:rPr>
                  <a:t>response</a:t>
                </a:r>
                <a:endParaRPr lang="en-US"/>
              </a:p>
            </p:txBody>
          </p:sp>
        </p:grpSp>
        <p:sp>
          <p:nvSpPr>
            <p:cNvPr id="15" name="Line 94"/>
            <p:cNvSpPr>
              <a:spLocks noChangeShapeType="1"/>
            </p:cNvSpPr>
            <p:nvPr/>
          </p:nvSpPr>
          <p:spPr bwMode="auto">
            <a:xfrm>
              <a:off x="4943475" y="4086225"/>
              <a:ext cx="2400300" cy="419100"/>
            </a:xfrm>
            <a:prstGeom prst="line">
              <a:avLst/>
            </a:prstGeom>
            <a:noFill/>
            <a:ln w="28575">
              <a:solidFill>
                <a:srgbClr val="FF0000"/>
              </a:solidFill>
              <a:round/>
              <a:headEnd/>
              <a:tailEnd type="triangle" w="med" len="med"/>
            </a:ln>
            <a:effectLst/>
          </p:spPr>
          <p:txBody>
            <a:bodyPr wrap="none" anchor="ctr"/>
            <a:lstStyle/>
            <a:p>
              <a:endParaRPr lang="es-ES"/>
            </a:p>
          </p:txBody>
        </p:sp>
        <p:grpSp>
          <p:nvGrpSpPr>
            <p:cNvPr id="16" name="Group 98"/>
            <p:cNvGrpSpPr>
              <a:grpSpLocks/>
            </p:cNvGrpSpPr>
            <p:nvPr/>
          </p:nvGrpSpPr>
          <p:grpSpPr bwMode="auto">
            <a:xfrm>
              <a:off x="5784850" y="4656140"/>
              <a:ext cx="908050" cy="457200"/>
              <a:chOff x="1046" y="2771"/>
              <a:chExt cx="572" cy="288"/>
            </a:xfrm>
          </p:grpSpPr>
          <p:sp>
            <p:nvSpPr>
              <p:cNvPr id="17" name="Rectangle 99"/>
              <p:cNvSpPr>
                <a:spLocks noChangeArrowheads="1"/>
              </p:cNvSpPr>
              <p:nvPr/>
            </p:nvSpPr>
            <p:spPr bwMode="auto">
              <a:xfrm>
                <a:off x="1104" y="2820"/>
                <a:ext cx="444" cy="186"/>
              </a:xfrm>
              <a:prstGeom prst="rect">
                <a:avLst/>
              </a:prstGeom>
              <a:solidFill>
                <a:schemeClr val="bg1"/>
              </a:solidFill>
              <a:ln w="9525">
                <a:noFill/>
                <a:miter lim="800000"/>
                <a:headEnd/>
                <a:tailEnd/>
              </a:ln>
              <a:effectLst/>
            </p:spPr>
            <p:txBody>
              <a:bodyPr wrap="none" anchor="ctr"/>
              <a:lstStyle/>
              <a:p>
                <a:endParaRPr lang="es-ES"/>
              </a:p>
            </p:txBody>
          </p:sp>
          <p:sp>
            <p:nvSpPr>
              <p:cNvPr id="18" name="Text Box 100"/>
              <p:cNvSpPr txBox="1">
                <a:spLocks noChangeArrowheads="1"/>
              </p:cNvSpPr>
              <p:nvPr/>
            </p:nvSpPr>
            <p:spPr bwMode="auto">
              <a:xfrm>
                <a:off x="1046" y="2771"/>
                <a:ext cx="572" cy="288"/>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&lt;file&gt;</a:t>
                </a:r>
                <a:endParaRPr lang="en-US"/>
              </a:p>
            </p:txBody>
          </p:sp>
        </p:grpSp>
      </p:grpSp>
      <p:sp>
        <p:nvSpPr>
          <p:cNvPr id="29" name="28 CuadroTexto"/>
          <p:cNvSpPr txBox="1"/>
          <p:nvPr/>
        </p:nvSpPr>
        <p:spPr>
          <a:xfrm>
            <a:off x="642910" y="5357826"/>
            <a:ext cx="4752968" cy="507831"/>
          </a:xfrm>
          <a:prstGeom prst="rect">
            <a:avLst/>
          </a:prstGeom>
          <a:noFill/>
        </p:spPr>
        <p:txBody>
          <a:bodyPr wrap="none" rtlCol="0">
            <a:spAutoFit/>
          </a:bodyPr>
          <a:lstStyle/>
          <a:p>
            <a:pPr algn="ctr">
              <a:lnSpc>
                <a:spcPct val="150000"/>
              </a:lnSpc>
            </a:pPr>
            <a:r>
              <a:rPr lang="es-MX" dirty="0" smtClean="0">
                <a:latin typeface="Maiandra GD" pitchFamily="34" charset="0"/>
              </a:rPr>
              <a:t>Menciona ejemplos de protocolos humanos</a:t>
            </a:r>
            <a:endParaRPr lang="es-ES" dirty="0">
              <a:latin typeface="Maiandra GD" pitchFamily="34" charset="0"/>
            </a:endParaRPr>
          </a:p>
        </p:txBody>
      </p:sp>
      <p:pic>
        <p:nvPicPr>
          <p:cNvPr id="31" name="30 Imagen" descr="question_mark3.jpg"/>
          <p:cNvPicPr>
            <a:picLocks noChangeAspect="1"/>
          </p:cNvPicPr>
          <p:nvPr/>
        </p:nvPicPr>
        <p:blipFill>
          <a:blip r:embed="rId5"/>
          <a:stretch>
            <a:fillRect/>
          </a:stretch>
        </p:blipFill>
        <p:spPr>
          <a:xfrm>
            <a:off x="2571736" y="4714884"/>
            <a:ext cx="733420" cy="77202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normAutofit/>
          </a:bodyPr>
          <a:lstStyle/>
          <a:p>
            <a:pPr algn="l"/>
            <a:r>
              <a:rPr lang="es-MX" sz="3600" b="1" dirty="0" smtClean="0">
                <a:solidFill>
                  <a:schemeClr val="accent1"/>
                </a:solidFill>
                <a:latin typeface="Maiandra GD" pitchFamily="34" charset="0"/>
              </a:rPr>
              <a:t>Solución</a:t>
            </a:r>
            <a:endParaRPr lang="es-ES" sz="3600" b="1" dirty="0">
              <a:solidFill>
                <a:schemeClr val="accent1"/>
              </a:solidFill>
              <a:latin typeface="Maiandra GD" pitchFamily="34" charset="0"/>
            </a:endParaRPr>
          </a:p>
        </p:txBody>
      </p:sp>
      <p:sp>
        <p:nvSpPr>
          <p:cNvPr id="67" name="66 Marcador de número de diapositiva"/>
          <p:cNvSpPr>
            <a:spLocks noGrp="1"/>
          </p:cNvSpPr>
          <p:nvPr>
            <p:ph type="sldNum" sz="quarter" idx="12"/>
          </p:nvPr>
        </p:nvSpPr>
        <p:spPr/>
        <p:txBody>
          <a:bodyPr/>
          <a:lstStyle/>
          <a:p>
            <a:fld id="{8E9EA971-267B-4C68-8D7F-AE83A1F219EA}" type="slidenum">
              <a:rPr lang="es-ES" smtClean="0"/>
              <a:pPr/>
              <a:t>50</a:t>
            </a:fld>
            <a:endParaRPr lang="es-ES"/>
          </a:p>
        </p:txBody>
      </p:sp>
      <p:sp>
        <p:nvSpPr>
          <p:cNvPr id="38968" name="Text Box 56"/>
          <p:cNvSpPr txBox="1">
            <a:spLocks noChangeArrowheads="1"/>
          </p:cNvSpPr>
          <p:nvPr/>
        </p:nvSpPr>
        <p:spPr bwMode="auto">
          <a:xfrm>
            <a:off x="1116013" y="5445125"/>
            <a:ext cx="6653212" cy="304800"/>
          </a:xfrm>
          <a:prstGeom prst="rect">
            <a:avLst/>
          </a:prstGeom>
          <a:noFill/>
          <a:ln w="9525">
            <a:noFill/>
            <a:miter lim="800000"/>
            <a:headEnd/>
            <a:tailEnd/>
          </a:ln>
          <a:effectLst/>
        </p:spPr>
        <p:txBody>
          <a:bodyPr wrap="none">
            <a:spAutoFit/>
          </a:bodyPr>
          <a:lstStyle/>
          <a:p>
            <a:r>
              <a:rPr lang="es-MX" sz="1400">
                <a:latin typeface="Maiandra GD" pitchFamily="34" charset="0"/>
              </a:rPr>
              <a:t>Bit rate = Tasa de la trama * tamaño de la trama = 50,000 * 4 * 2 = 400,000 bits</a:t>
            </a:r>
            <a:endParaRPr lang="es-ES" sz="1400">
              <a:latin typeface="Maiandra GD" pitchFamily="34" charset="0"/>
            </a:endParaRPr>
          </a:p>
        </p:txBody>
      </p:sp>
      <p:grpSp>
        <p:nvGrpSpPr>
          <p:cNvPr id="2" name="Group 59"/>
          <p:cNvGrpSpPr>
            <a:grpSpLocks/>
          </p:cNvGrpSpPr>
          <p:nvPr/>
        </p:nvGrpSpPr>
        <p:grpSpPr bwMode="auto">
          <a:xfrm>
            <a:off x="1116013" y="5876925"/>
            <a:ext cx="2212975" cy="492125"/>
            <a:chOff x="2590" y="3403"/>
            <a:chExt cx="1394" cy="310"/>
          </a:xfrm>
        </p:grpSpPr>
        <p:sp>
          <p:nvSpPr>
            <p:cNvPr id="38972" name="Text Box 60"/>
            <p:cNvSpPr txBox="1">
              <a:spLocks noChangeArrowheads="1"/>
            </p:cNvSpPr>
            <p:nvPr/>
          </p:nvSpPr>
          <p:spPr bwMode="auto">
            <a:xfrm>
              <a:off x="3651" y="3403"/>
              <a:ext cx="161" cy="192"/>
            </a:xfrm>
            <a:prstGeom prst="rect">
              <a:avLst/>
            </a:prstGeom>
            <a:noFill/>
            <a:ln w="9525">
              <a:noFill/>
              <a:miter lim="800000"/>
              <a:headEnd/>
              <a:tailEnd/>
            </a:ln>
            <a:effectLst/>
          </p:spPr>
          <p:txBody>
            <a:bodyPr wrap="none">
              <a:spAutoFit/>
            </a:bodyPr>
            <a:lstStyle/>
            <a:p>
              <a:r>
                <a:rPr lang="es-MX" sz="1400">
                  <a:latin typeface="Maiandra GD" pitchFamily="34" charset="0"/>
                </a:rPr>
                <a:t>1</a:t>
              </a:r>
              <a:endParaRPr lang="es-ES" sz="1400">
                <a:latin typeface="Maiandra GD" pitchFamily="34" charset="0"/>
              </a:endParaRPr>
            </a:p>
          </p:txBody>
        </p:sp>
        <p:sp>
          <p:nvSpPr>
            <p:cNvPr id="38973" name="Text Box 61"/>
            <p:cNvSpPr txBox="1">
              <a:spLocks noChangeArrowheads="1"/>
            </p:cNvSpPr>
            <p:nvPr/>
          </p:nvSpPr>
          <p:spPr bwMode="auto">
            <a:xfrm>
              <a:off x="3450" y="3521"/>
              <a:ext cx="534" cy="192"/>
            </a:xfrm>
            <a:prstGeom prst="rect">
              <a:avLst/>
            </a:prstGeom>
            <a:noFill/>
            <a:ln w="9525">
              <a:noFill/>
              <a:miter lim="800000"/>
              <a:headEnd/>
              <a:tailEnd/>
            </a:ln>
            <a:effectLst/>
          </p:spPr>
          <p:txBody>
            <a:bodyPr wrap="none">
              <a:spAutoFit/>
            </a:bodyPr>
            <a:lstStyle/>
            <a:p>
              <a:r>
                <a:rPr lang="es-MX" sz="1400">
                  <a:latin typeface="Maiandra GD" pitchFamily="34" charset="0"/>
                </a:rPr>
                <a:t>  Bit rate</a:t>
              </a:r>
              <a:endParaRPr lang="es-ES" sz="1400">
                <a:latin typeface="Maiandra GD" pitchFamily="34" charset="0"/>
              </a:endParaRPr>
            </a:p>
          </p:txBody>
        </p:sp>
        <p:sp>
          <p:nvSpPr>
            <p:cNvPr id="38974" name="Line 62"/>
            <p:cNvSpPr>
              <a:spLocks noChangeShapeType="1"/>
            </p:cNvSpPr>
            <p:nvPr/>
          </p:nvSpPr>
          <p:spPr bwMode="auto">
            <a:xfrm>
              <a:off x="3560" y="3566"/>
              <a:ext cx="409" cy="0"/>
            </a:xfrm>
            <a:prstGeom prst="line">
              <a:avLst/>
            </a:prstGeom>
            <a:noFill/>
            <a:ln w="9525">
              <a:solidFill>
                <a:schemeClr val="tx1"/>
              </a:solidFill>
              <a:round/>
              <a:headEnd/>
              <a:tailEnd/>
            </a:ln>
            <a:effectLst/>
          </p:spPr>
          <p:txBody>
            <a:bodyPr/>
            <a:lstStyle/>
            <a:p>
              <a:endParaRPr lang="es-ES"/>
            </a:p>
          </p:txBody>
        </p:sp>
        <p:sp>
          <p:nvSpPr>
            <p:cNvPr id="38975" name="Text Box 63"/>
            <p:cNvSpPr txBox="1">
              <a:spLocks noChangeArrowheads="1"/>
            </p:cNvSpPr>
            <p:nvPr/>
          </p:nvSpPr>
          <p:spPr bwMode="auto">
            <a:xfrm>
              <a:off x="2590" y="3466"/>
              <a:ext cx="1029" cy="192"/>
            </a:xfrm>
            <a:prstGeom prst="rect">
              <a:avLst/>
            </a:prstGeom>
            <a:noFill/>
            <a:ln w="9525">
              <a:noFill/>
              <a:miter lim="800000"/>
              <a:headEnd/>
              <a:tailEnd/>
            </a:ln>
            <a:effectLst/>
          </p:spPr>
          <p:txBody>
            <a:bodyPr wrap="none">
              <a:spAutoFit/>
            </a:bodyPr>
            <a:lstStyle/>
            <a:p>
              <a:r>
                <a:rPr lang="es-MX" sz="1400">
                  <a:latin typeface="Maiandra GD" pitchFamily="34" charset="0"/>
                </a:rPr>
                <a:t>Duración del bit =</a:t>
              </a:r>
              <a:endParaRPr lang="es-ES" sz="1400">
                <a:latin typeface="Maiandra GD" pitchFamily="34" charset="0"/>
              </a:endParaRPr>
            </a:p>
          </p:txBody>
        </p:sp>
      </p:grpSp>
      <p:grpSp>
        <p:nvGrpSpPr>
          <p:cNvPr id="3" name="Group 64"/>
          <p:cNvGrpSpPr>
            <a:grpSpLocks/>
          </p:cNvGrpSpPr>
          <p:nvPr/>
        </p:nvGrpSpPr>
        <p:grpSpPr bwMode="auto">
          <a:xfrm>
            <a:off x="1092200" y="4724400"/>
            <a:ext cx="3335338" cy="520700"/>
            <a:chOff x="2598" y="2895"/>
            <a:chExt cx="2101" cy="328"/>
          </a:xfrm>
        </p:grpSpPr>
        <p:sp>
          <p:nvSpPr>
            <p:cNvPr id="38977" name="Text Box 65"/>
            <p:cNvSpPr txBox="1">
              <a:spLocks noChangeArrowheads="1"/>
            </p:cNvSpPr>
            <p:nvPr/>
          </p:nvSpPr>
          <p:spPr bwMode="auto">
            <a:xfrm>
              <a:off x="4113" y="2895"/>
              <a:ext cx="161" cy="192"/>
            </a:xfrm>
            <a:prstGeom prst="rect">
              <a:avLst/>
            </a:prstGeom>
            <a:noFill/>
            <a:ln w="9525">
              <a:noFill/>
              <a:miter lim="800000"/>
              <a:headEnd/>
              <a:tailEnd/>
            </a:ln>
            <a:effectLst/>
          </p:spPr>
          <p:txBody>
            <a:bodyPr wrap="none">
              <a:spAutoFit/>
            </a:bodyPr>
            <a:lstStyle/>
            <a:p>
              <a:r>
                <a:rPr lang="es-MX" sz="1400">
                  <a:latin typeface="Maiandra GD" pitchFamily="34" charset="0"/>
                </a:rPr>
                <a:t>1</a:t>
              </a:r>
              <a:endParaRPr lang="es-ES" sz="1400">
                <a:latin typeface="Maiandra GD" pitchFamily="34" charset="0"/>
              </a:endParaRPr>
            </a:p>
          </p:txBody>
        </p:sp>
        <p:sp>
          <p:nvSpPr>
            <p:cNvPr id="38978" name="Line 66"/>
            <p:cNvSpPr>
              <a:spLocks noChangeShapeType="1"/>
            </p:cNvSpPr>
            <p:nvPr/>
          </p:nvSpPr>
          <p:spPr bwMode="auto">
            <a:xfrm>
              <a:off x="3833" y="3067"/>
              <a:ext cx="771" cy="0"/>
            </a:xfrm>
            <a:prstGeom prst="line">
              <a:avLst/>
            </a:prstGeom>
            <a:noFill/>
            <a:ln w="9525">
              <a:solidFill>
                <a:schemeClr val="tx1"/>
              </a:solidFill>
              <a:round/>
              <a:headEnd/>
              <a:tailEnd/>
            </a:ln>
            <a:effectLst/>
          </p:spPr>
          <p:txBody>
            <a:bodyPr/>
            <a:lstStyle/>
            <a:p>
              <a:endParaRPr lang="es-ES"/>
            </a:p>
          </p:txBody>
        </p:sp>
        <p:sp>
          <p:nvSpPr>
            <p:cNvPr id="38979" name="Text Box 67"/>
            <p:cNvSpPr txBox="1">
              <a:spLocks noChangeArrowheads="1"/>
            </p:cNvSpPr>
            <p:nvPr/>
          </p:nvSpPr>
          <p:spPr bwMode="auto">
            <a:xfrm>
              <a:off x="3778" y="3031"/>
              <a:ext cx="921" cy="192"/>
            </a:xfrm>
            <a:prstGeom prst="rect">
              <a:avLst/>
            </a:prstGeom>
            <a:noFill/>
            <a:ln w="9525">
              <a:noFill/>
              <a:miter lim="800000"/>
              <a:headEnd/>
              <a:tailEnd/>
            </a:ln>
            <a:effectLst/>
          </p:spPr>
          <p:txBody>
            <a:bodyPr wrap="none">
              <a:spAutoFit/>
            </a:bodyPr>
            <a:lstStyle/>
            <a:p>
              <a:r>
                <a:rPr lang="es-MX" sz="1400">
                  <a:latin typeface="Maiandra GD" pitchFamily="34" charset="0"/>
                </a:rPr>
                <a:t>Tasa de la trama</a:t>
              </a:r>
              <a:endParaRPr lang="es-ES" sz="1400">
                <a:latin typeface="Maiandra GD" pitchFamily="34" charset="0"/>
              </a:endParaRPr>
            </a:p>
          </p:txBody>
        </p:sp>
        <p:sp>
          <p:nvSpPr>
            <p:cNvPr id="38980" name="Rectangle 68"/>
            <p:cNvSpPr>
              <a:spLocks noChangeArrowheads="1"/>
            </p:cNvSpPr>
            <p:nvPr/>
          </p:nvSpPr>
          <p:spPr bwMode="auto">
            <a:xfrm>
              <a:off x="2598" y="2958"/>
              <a:ext cx="1249" cy="173"/>
            </a:xfrm>
            <a:prstGeom prst="rect">
              <a:avLst/>
            </a:prstGeom>
            <a:noFill/>
            <a:ln w="9525">
              <a:noFill/>
              <a:miter lim="800000"/>
              <a:headEnd/>
              <a:tailEnd/>
            </a:ln>
            <a:effectLst/>
          </p:spPr>
          <p:txBody>
            <a:bodyPr wrap="none">
              <a:spAutoFit/>
            </a:bodyPr>
            <a:lstStyle/>
            <a:p>
              <a:r>
                <a:rPr lang="es-MX" sz="1200"/>
                <a:t>Duración de la trama =</a:t>
              </a:r>
              <a:endParaRPr lang="es-ES" sz="1200"/>
            </a:p>
          </p:txBody>
        </p:sp>
      </p:grpSp>
      <p:grpSp>
        <p:nvGrpSpPr>
          <p:cNvPr id="4" name="Group 69"/>
          <p:cNvGrpSpPr>
            <a:grpSpLocks/>
          </p:cNvGrpSpPr>
          <p:nvPr/>
        </p:nvGrpSpPr>
        <p:grpSpPr bwMode="auto">
          <a:xfrm>
            <a:off x="1116013" y="4149725"/>
            <a:ext cx="3387725" cy="515938"/>
            <a:chOff x="2606" y="2614"/>
            <a:chExt cx="2134" cy="325"/>
          </a:xfrm>
        </p:grpSpPr>
        <p:sp>
          <p:nvSpPr>
            <p:cNvPr id="38982" name="Text Box 70"/>
            <p:cNvSpPr txBox="1">
              <a:spLocks noChangeArrowheads="1"/>
            </p:cNvSpPr>
            <p:nvPr/>
          </p:nvSpPr>
          <p:spPr bwMode="auto">
            <a:xfrm>
              <a:off x="3581" y="2614"/>
              <a:ext cx="1068" cy="192"/>
            </a:xfrm>
            <a:prstGeom prst="rect">
              <a:avLst/>
            </a:prstGeom>
            <a:noFill/>
            <a:ln w="9525">
              <a:noFill/>
              <a:miter lim="800000"/>
              <a:headEnd/>
              <a:tailEnd/>
            </a:ln>
            <a:effectLst/>
          </p:spPr>
          <p:txBody>
            <a:bodyPr wrap="none">
              <a:spAutoFit/>
            </a:bodyPr>
            <a:lstStyle/>
            <a:p>
              <a:r>
                <a:rPr lang="es-MX" sz="1400">
                  <a:latin typeface="Maiandra GD" pitchFamily="34" charset="0"/>
                </a:rPr>
                <a:t>Velocidad del canal</a:t>
              </a:r>
              <a:endParaRPr lang="es-ES" sz="1400">
                <a:latin typeface="Maiandra GD" pitchFamily="34" charset="0"/>
              </a:endParaRPr>
            </a:p>
          </p:txBody>
        </p:sp>
        <p:sp>
          <p:nvSpPr>
            <p:cNvPr id="38983" name="Line 71"/>
            <p:cNvSpPr>
              <a:spLocks noChangeShapeType="1"/>
            </p:cNvSpPr>
            <p:nvPr/>
          </p:nvSpPr>
          <p:spPr bwMode="auto">
            <a:xfrm>
              <a:off x="3606" y="2795"/>
              <a:ext cx="1134" cy="0"/>
            </a:xfrm>
            <a:prstGeom prst="line">
              <a:avLst/>
            </a:prstGeom>
            <a:noFill/>
            <a:ln w="9525">
              <a:solidFill>
                <a:schemeClr val="tx1"/>
              </a:solidFill>
              <a:round/>
              <a:headEnd/>
              <a:tailEnd/>
            </a:ln>
            <a:effectLst/>
          </p:spPr>
          <p:txBody>
            <a:bodyPr/>
            <a:lstStyle/>
            <a:p>
              <a:endParaRPr lang="es-ES"/>
            </a:p>
          </p:txBody>
        </p:sp>
        <p:sp>
          <p:nvSpPr>
            <p:cNvPr id="38984" name="Text Box 72"/>
            <p:cNvSpPr txBox="1">
              <a:spLocks noChangeArrowheads="1"/>
            </p:cNvSpPr>
            <p:nvPr/>
          </p:nvSpPr>
          <p:spPr bwMode="auto">
            <a:xfrm>
              <a:off x="3652" y="2766"/>
              <a:ext cx="872" cy="173"/>
            </a:xfrm>
            <a:prstGeom prst="rect">
              <a:avLst/>
            </a:prstGeom>
            <a:noFill/>
            <a:ln w="9525">
              <a:noFill/>
              <a:miter lim="800000"/>
              <a:headEnd/>
              <a:tailEnd/>
            </a:ln>
            <a:effectLst/>
          </p:spPr>
          <p:txBody>
            <a:bodyPr wrap="none">
              <a:spAutoFit/>
            </a:bodyPr>
            <a:lstStyle/>
            <a:p>
              <a:r>
                <a:rPr lang="es-MX" sz="1200">
                  <a:latin typeface="Maiandra GD" pitchFamily="34" charset="0"/>
                </a:rPr>
                <a:t>Ranura de tiempo</a:t>
              </a:r>
              <a:endParaRPr lang="es-ES" sz="1200">
                <a:latin typeface="Maiandra GD" pitchFamily="34" charset="0"/>
              </a:endParaRPr>
            </a:p>
          </p:txBody>
        </p:sp>
        <p:sp>
          <p:nvSpPr>
            <p:cNvPr id="38985" name="Rectangle 73"/>
            <p:cNvSpPr>
              <a:spLocks noChangeArrowheads="1"/>
            </p:cNvSpPr>
            <p:nvPr/>
          </p:nvSpPr>
          <p:spPr bwMode="auto">
            <a:xfrm>
              <a:off x="2606" y="2695"/>
              <a:ext cx="1045" cy="173"/>
            </a:xfrm>
            <a:prstGeom prst="rect">
              <a:avLst/>
            </a:prstGeom>
            <a:noFill/>
            <a:ln w="9525">
              <a:noFill/>
              <a:miter lim="800000"/>
              <a:headEnd/>
              <a:tailEnd/>
            </a:ln>
            <a:effectLst/>
          </p:spPr>
          <p:txBody>
            <a:bodyPr wrap="none">
              <a:spAutoFit/>
            </a:bodyPr>
            <a:lstStyle/>
            <a:p>
              <a:r>
                <a:rPr lang="es-MX" sz="1200"/>
                <a:t>Tasa de la trama =</a:t>
              </a:r>
              <a:endParaRPr lang="es-ES" sz="1200"/>
            </a:p>
          </p:txBody>
        </p:sp>
      </p:grpSp>
      <p:sp>
        <p:nvSpPr>
          <p:cNvPr id="38918" name="AutoShape 6"/>
          <p:cNvSpPr>
            <a:spLocks noChangeArrowheads="1"/>
          </p:cNvSpPr>
          <p:nvPr/>
        </p:nvSpPr>
        <p:spPr bwMode="auto">
          <a:xfrm rot="5400000">
            <a:off x="2159794" y="2461419"/>
            <a:ext cx="1944688" cy="863600"/>
          </a:xfrm>
          <a:prstGeom prst="triangle">
            <a:avLst>
              <a:gd name="adj" fmla="val 50000"/>
            </a:avLst>
          </a:prstGeom>
          <a:solidFill>
            <a:schemeClr val="folHlink"/>
          </a:solidFill>
          <a:ln w="9525">
            <a:solidFill>
              <a:schemeClr val="tx1"/>
            </a:solidFill>
            <a:miter lim="800000"/>
            <a:headEnd/>
            <a:tailEnd/>
          </a:ln>
          <a:effectLst/>
        </p:spPr>
        <p:txBody>
          <a:bodyPr rot="10800000" vert="eaVert" wrap="none" anchor="ctr"/>
          <a:lstStyle/>
          <a:p>
            <a:pPr algn="ctr"/>
            <a:r>
              <a:rPr lang="es-MX" sz="1200">
                <a:latin typeface="Maiandra GD" pitchFamily="34" charset="0"/>
              </a:rPr>
              <a:t>MUX</a:t>
            </a:r>
            <a:endParaRPr lang="es-ES" sz="1200">
              <a:latin typeface="Maiandra GD" pitchFamily="34" charset="0"/>
            </a:endParaRPr>
          </a:p>
        </p:txBody>
      </p:sp>
      <p:sp>
        <p:nvSpPr>
          <p:cNvPr id="38919" name="Line 7"/>
          <p:cNvSpPr>
            <a:spLocks noChangeShapeType="1"/>
          </p:cNvSpPr>
          <p:nvPr/>
        </p:nvSpPr>
        <p:spPr bwMode="auto">
          <a:xfrm>
            <a:off x="1692275" y="2208213"/>
            <a:ext cx="1008063" cy="0"/>
          </a:xfrm>
          <a:prstGeom prst="line">
            <a:avLst/>
          </a:prstGeom>
          <a:noFill/>
          <a:ln w="9525">
            <a:solidFill>
              <a:schemeClr val="tx1"/>
            </a:solidFill>
            <a:round/>
            <a:headEnd/>
            <a:tailEnd/>
          </a:ln>
          <a:effectLst/>
        </p:spPr>
        <p:txBody>
          <a:bodyPr/>
          <a:lstStyle/>
          <a:p>
            <a:endParaRPr lang="es-ES"/>
          </a:p>
        </p:txBody>
      </p:sp>
      <p:sp>
        <p:nvSpPr>
          <p:cNvPr id="38920" name="Line 8"/>
          <p:cNvSpPr>
            <a:spLocks noChangeShapeType="1"/>
          </p:cNvSpPr>
          <p:nvPr/>
        </p:nvSpPr>
        <p:spPr bwMode="auto">
          <a:xfrm>
            <a:off x="1692275" y="2640013"/>
            <a:ext cx="1008063" cy="0"/>
          </a:xfrm>
          <a:prstGeom prst="line">
            <a:avLst/>
          </a:prstGeom>
          <a:noFill/>
          <a:ln w="9525">
            <a:solidFill>
              <a:schemeClr val="tx1"/>
            </a:solidFill>
            <a:round/>
            <a:headEnd/>
            <a:tailEnd/>
          </a:ln>
          <a:effectLst/>
        </p:spPr>
        <p:txBody>
          <a:bodyPr/>
          <a:lstStyle/>
          <a:p>
            <a:endParaRPr lang="es-ES"/>
          </a:p>
        </p:txBody>
      </p:sp>
      <p:sp>
        <p:nvSpPr>
          <p:cNvPr id="38921" name="Line 9"/>
          <p:cNvSpPr>
            <a:spLocks noChangeShapeType="1"/>
          </p:cNvSpPr>
          <p:nvPr/>
        </p:nvSpPr>
        <p:spPr bwMode="auto">
          <a:xfrm>
            <a:off x="1692275" y="3073400"/>
            <a:ext cx="1008063" cy="0"/>
          </a:xfrm>
          <a:prstGeom prst="line">
            <a:avLst/>
          </a:prstGeom>
          <a:noFill/>
          <a:ln w="9525">
            <a:solidFill>
              <a:schemeClr val="tx1"/>
            </a:solidFill>
            <a:round/>
            <a:headEnd/>
            <a:tailEnd/>
          </a:ln>
          <a:effectLst/>
        </p:spPr>
        <p:txBody>
          <a:bodyPr/>
          <a:lstStyle/>
          <a:p>
            <a:endParaRPr lang="es-ES"/>
          </a:p>
        </p:txBody>
      </p:sp>
      <p:sp>
        <p:nvSpPr>
          <p:cNvPr id="38922" name="Line 10"/>
          <p:cNvSpPr>
            <a:spLocks noChangeShapeType="1"/>
          </p:cNvSpPr>
          <p:nvPr/>
        </p:nvSpPr>
        <p:spPr bwMode="auto">
          <a:xfrm>
            <a:off x="1692275" y="3505200"/>
            <a:ext cx="1008063" cy="0"/>
          </a:xfrm>
          <a:prstGeom prst="line">
            <a:avLst/>
          </a:prstGeom>
          <a:noFill/>
          <a:ln w="9525">
            <a:solidFill>
              <a:schemeClr val="tx1"/>
            </a:solidFill>
            <a:round/>
            <a:headEnd/>
            <a:tailEnd/>
          </a:ln>
          <a:effectLst/>
        </p:spPr>
        <p:txBody>
          <a:bodyPr/>
          <a:lstStyle/>
          <a:p>
            <a:endParaRPr lang="es-ES"/>
          </a:p>
        </p:txBody>
      </p:sp>
      <p:sp>
        <p:nvSpPr>
          <p:cNvPr id="38927" name="Text Box 15"/>
          <p:cNvSpPr txBox="1">
            <a:spLocks noChangeArrowheads="1"/>
          </p:cNvSpPr>
          <p:nvPr/>
        </p:nvSpPr>
        <p:spPr bwMode="auto">
          <a:xfrm>
            <a:off x="900113" y="2024063"/>
            <a:ext cx="638175" cy="228600"/>
          </a:xfrm>
          <a:prstGeom prst="rect">
            <a:avLst/>
          </a:prstGeom>
          <a:noFill/>
          <a:ln w="9525">
            <a:noFill/>
            <a:miter lim="800000"/>
            <a:headEnd/>
            <a:tailEnd/>
          </a:ln>
          <a:effectLst/>
        </p:spPr>
        <p:txBody>
          <a:bodyPr wrap="none">
            <a:spAutoFit/>
          </a:bodyPr>
          <a:lstStyle/>
          <a:p>
            <a:r>
              <a:rPr lang="es-MX" sz="900">
                <a:latin typeface="Maiandra GD" pitchFamily="34" charset="0"/>
              </a:rPr>
              <a:t>100 Kbps</a:t>
            </a:r>
            <a:endParaRPr lang="es-ES" sz="900">
              <a:latin typeface="Maiandra GD" pitchFamily="34" charset="0"/>
            </a:endParaRPr>
          </a:p>
        </p:txBody>
      </p:sp>
      <p:sp>
        <p:nvSpPr>
          <p:cNvPr id="38928" name="Line 16"/>
          <p:cNvSpPr>
            <a:spLocks noChangeShapeType="1"/>
          </p:cNvSpPr>
          <p:nvPr/>
        </p:nvSpPr>
        <p:spPr bwMode="auto">
          <a:xfrm flipV="1">
            <a:off x="3563938" y="2855913"/>
            <a:ext cx="5184775" cy="1587"/>
          </a:xfrm>
          <a:prstGeom prst="line">
            <a:avLst/>
          </a:prstGeom>
          <a:noFill/>
          <a:ln w="9525">
            <a:solidFill>
              <a:schemeClr val="tx1"/>
            </a:solidFill>
            <a:round/>
            <a:headEnd/>
            <a:tailEnd/>
          </a:ln>
          <a:effectLst/>
        </p:spPr>
        <p:txBody>
          <a:bodyPr/>
          <a:lstStyle/>
          <a:p>
            <a:endParaRPr lang="es-ES"/>
          </a:p>
        </p:txBody>
      </p:sp>
      <p:sp>
        <p:nvSpPr>
          <p:cNvPr id="38934" name="Text Box 22"/>
          <p:cNvSpPr txBox="1">
            <a:spLocks noChangeArrowheads="1"/>
          </p:cNvSpPr>
          <p:nvPr/>
        </p:nvSpPr>
        <p:spPr bwMode="auto">
          <a:xfrm>
            <a:off x="4178300" y="2216150"/>
            <a:ext cx="1063625" cy="274638"/>
          </a:xfrm>
          <a:prstGeom prst="rect">
            <a:avLst/>
          </a:prstGeom>
          <a:noFill/>
          <a:ln w="9525">
            <a:noFill/>
            <a:miter lim="800000"/>
            <a:headEnd/>
            <a:tailEnd/>
          </a:ln>
          <a:effectLst/>
        </p:spPr>
        <p:txBody>
          <a:bodyPr wrap="none">
            <a:spAutoFit/>
          </a:bodyPr>
          <a:lstStyle/>
          <a:p>
            <a:pPr algn="ctr"/>
            <a:r>
              <a:rPr lang="es-MX" sz="1200">
                <a:latin typeface="Maiandra GD" pitchFamily="34" charset="0"/>
              </a:rPr>
              <a:t>Trama: 8 bits</a:t>
            </a:r>
            <a:endParaRPr lang="es-ES" sz="1200">
              <a:latin typeface="Maiandra GD" pitchFamily="34" charset="0"/>
            </a:endParaRPr>
          </a:p>
        </p:txBody>
      </p:sp>
      <p:sp>
        <p:nvSpPr>
          <p:cNvPr id="38942" name="Text Box 30"/>
          <p:cNvSpPr txBox="1">
            <a:spLocks noChangeArrowheads="1"/>
          </p:cNvSpPr>
          <p:nvPr/>
        </p:nvSpPr>
        <p:spPr bwMode="auto">
          <a:xfrm>
            <a:off x="5360988" y="2995613"/>
            <a:ext cx="1804987" cy="457200"/>
          </a:xfrm>
          <a:prstGeom prst="rect">
            <a:avLst/>
          </a:prstGeom>
          <a:noFill/>
          <a:ln w="9525">
            <a:noFill/>
            <a:miter lim="800000"/>
            <a:headEnd/>
            <a:tailEnd/>
          </a:ln>
          <a:effectLst/>
        </p:spPr>
        <p:txBody>
          <a:bodyPr wrap="none">
            <a:spAutoFit/>
          </a:bodyPr>
          <a:lstStyle/>
          <a:p>
            <a:pPr algn="ctr"/>
            <a:r>
              <a:rPr lang="es-MX" sz="1200">
                <a:latin typeface="Maiandra GD" pitchFamily="34" charset="0"/>
              </a:rPr>
              <a:t>50,000 Tramas/segundo</a:t>
            </a:r>
          </a:p>
          <a:p>
            <a:pPr algn="ctr"/>
            <a:r>
              <a:rPr lang="es-MX" sz="1200">
                <a:latin typeface="Maiandra GD" pitchFamily="34" charset="0"/>
              </a:rPr>
              <a:t>400 kbps</a:t>
            </a:r>
            <a:endParaRPr lang="es-ES" sz="1200">
              <a:latin typeface="Maiandra GD" pitchFamily="34" charset="0"/>
            </a:endParaRPr>
          </a:p>
        </p:txBody>
      </p:sp>
      <p:sp>
        <p:nvSpPr>
          <p:cNvPr id="38943" name="Text Box 31"/>
          <p:cNvSpPr txBox="1">
            <a:spLocks noChangeArrowheads="1"/>
          </p:cNvSpPr>
          <p:nvPr/>
        </p:nvSpPr>
        <p:spPr bwMode="auto">
          <a:xfrm>
            <a:off x="900113" y="2470150"/>
            <a:ext cx="638175" cy="228600"/>
          </a:xfrm>
          <a:prstGeom prst="rect">
            <a:avLst/>
          </a:prstGeom>
          <a:noFill/>
          <a:ln w="9525">
            <a:noFill/>
            <a:miter lim="800000"/>
            <a:headEnd/>
            <a:tailEnd/>
          </a:ln>
          <a:effectLst/>
        </p:spPr>
        <p:txBody>
          <a:bodyPr wrap="none">
            <a:spAutoFit/>
          </a:bodyPr>
          <a:lstStyle/>
          <a:p>
            <a:r>
              <a:rPr lang="es-MX" sz="900">
                <a:latin typeface="Maiandra GD" pitchFamily="34" charset="0"/>
              </a:rPr>
              <a:t>100 Kbps</a:t>
            </a:r>
            <a:endParaRPr lang="es-ES" sz="900">
              <a:latin typeface="Maiandra GD" pitchFamily="34" charset="0"/>
            </a:endParaRPr>
          </a:p>
        </p:txBody>
      </p:sp>
      <p:sp>
        <p:nvSpPr>
          <p:cNvPr id="38944" name="Text Box 32"/>
          <p:cNvSpPr txBox="1">
            <a:spLocks noChangeArrowheads="1"/>
          </p:cNvSpPr>
          <p:nvPr/>
        </p:nvSpPr>
        <p:spPr bwMode="auto">
          <a:xfrm>
            <a:off x="900113" y="2960688"/>
            <a:ext cx="638175" cy="228600"/>
          </a:xfrm>
          <a:prstGeom prst="rect">
            <a:avLst/>
          </a:prstGeom>
          <a:noFill/>
          <a:ln w="9525">
            <a:noFill/>
            <a:miter lim="800000"/>
            <a:headEnd/>
            <a:tailEnd/>
          </a:ln>
          <a:effectLst/>
        </p:spPr>
        <p:txBody>
          <a:bodyPr wrap="none">
            <a:spAutoFit/>
          </a:bodyPr>
          <a:lstStyle/>
          <a:p>
            <a:r>
              <a:rPr lang="es-MX" sz="900">
                <a:latin typeface="Maiandra GD" pitchFamily="34" charset="0"/>
              </a:rPr>
              <a:t>100 Kbps</a:t>
            </a:r>
            <a:endParaRPr lang="es-ES" sz="900">
              <a:latin typeface="Maiandra GD" pitchFamily="34" charset="0"/>
            </a:endParaRPr>
          </a:p>
        </p:txBody>
      </p:sp>
      <p:sp>
        <p:nvSpPr>
          <p:cNvPr id="38945" name="Text Box 33"/>
          <p:cNvSpPr txBox="1">
            <a:spLocks noChangeArrowheads="1"/>
          </p:cNvSpPr>
          <p:nvPr/>
        </p:nvSpPr>
        <p:spPr bwMode="auto">
          <a:xfrm>
            <a:off x="900113" y="3392488"/>
            <a:ext cx="638175" cy="228600"/>
          </a:xfrm>
          <a:prstGeom prst="rect">
            <a:avLst/>
          </a:prstGeom>
          <a:noFill/>
          <a:ln w="9525">
            <a:noFill/>
            <a:miter lim="800000"/>
            <a:headEnd/>
            <a:tailEnd/>
          </a:ln>
          <a:effectLst/>
        </p:spPr>
        <p:txBody>
          <a:bodyPr wrap="none">
            <a:spAutoFit/>
          </a:bodyPr>
          <a:lstStyle/>
          <a:p>
            <a:r>
              <a:rPr lang="es-MX" sz="900">
                <a:latin typeface="Maiandra GD" pitchFamily="34" charset="0"/>
              </a:rPr>
              <a:t>100 Kbps</a:t>
            </a:r>
            <a:endParaRPr lang="es-ES" sz="900">
              <a:latin typeface="Maiandra GD" pitchFamily="34" charset="0"/>
            </a:endParaRPr>
          </a:p>
        </p:txBody>
      </p:sp>
      <p:sp>
        <p:nvSpPr>
          <p:cNvPr id="38946" name="Text Box 34"/>
          <p:cNvSpPr txBox="1">
            <a:spLocks noChangeArrowheads="1"/>
          </p:cNvSpPr>
          <p:nvPr/>
        </p:nvSpPr>
        <p:spPr bwMode="auto">
          <a:xfrm>
            <a:off x="1681163" y="1965325"/>
            <a:ext cx="1093787" cy="228600"/>
          </a:xfrm>
          <a:prstGeom prst="rect">
            <a:avLst/>
          </a:prstGeom>
          <a:noFill/>
          <a:ln w="9525">
            <a:noFill/>
            <a:miter lim="800000"/>
            <a:headEnd/>
            <a:tailEnd/>
          </a:ln>
          <a:effectLst/>
        </p:spPr>
        <p:txBody>
          <a:bodyPr wrap="none">
            <a:spAutoFit/>
          </a:bodyPr>
          <a:lstStyle/>
          <a:p>
            <a:r>
              <a:rPr lang="es-MX" sz="900">
                <a:latin typeface="Maiandra GD" pitchFamily="34" charset="0"/>
              </a:rPr>
              <a:t>……………110010</a:t>
            </a:r>
            <a:endParaRPr lang="es-ES" sz="900">
              <a:latin typeface="Maiandra GD" pitchFamily="34" charset="0"/>
            </a:endParaRPr>
          </a:p>
        </p:txBody>
      </p:sp>
      <p:sp>
        <p:nvSpPr>
          <p:cNvPr id="38947" name="Text Box 35"/>
          <p:cNvSpPr txBox="1">
            <a:spLocks noChangeArrowheads="1"/>
          </p:cNvSpPr>
          <p:nvPr/>
        </p:nvSpPr>
        <p:spPr bwMode="auto">
          <a:xfrm>
            <a:off x="1690688" y="2397125"/>
            <a:ext cx="1114425" cy="228600"/>
          </a:xfrm>
          <a:prstGeom prst="rect">
            <a:avLst/>
          </a:prstGeom>
          <a:noFill/>
          <a:ln w="9525">
            <a:noFill/>
            <a:miter lim="800000"/>
            <a:headEnd/>
            <a:tailEnd/>
          </a:ln>
          <a:effectLst/>
        </p:spPr>
        <p:txBody>
          <a:bodyPr wrap="none">
            <a:spAutoFit/>
          </a:bodyPr>
          <a:lstStyle/>
          <a:p>
            <a:r>
              <a:rPr lang="es-MX" sz="900">
                <a:latin typeface="Maiandra GD" pitchFamily="34" charset="0"/>
              </a:rPr>
              <a:t>……………001010</a:t>
            </a:r>
            <a:endParaRPr lang="es-ES" sz="900">
              <a:latin typeface="Maiandra GD" pitchFamily="34" charset="0"/>
            </a:endParaRPr>
          </a:p>
        </p:txBody>
      </p:sp>
      <p:sp>
        <p:nvSpPr>
          <p:cNvPr id="38948" name="Text Box 36"/>
          <p:cNvSpPr txBox="1">
            <a:spLocks noChangeArrowheads="1"/>
          </p:cNvSpPr>
          <p:nvPr/>
        </p:nvSpPr>
        <p:spPr bwMode="auto">
          <a:xfrm>
            <a:off x="1706563" y="2887663"/>
            <a:ext cx="1073150" cy="228600"/>
          </a:xfrm>
          <a:prstGeom prst="rect">
            <a:avLst/>
          </a:prstGeom>
          <a:noFill/>
          <a:ln w="9525">
            <a:noFill/>
            <a:miter lim="800000"/>
            <a:headEnd/>
            <a:tailEnd/>
          </a:ln>
          <a:effectLst/>
        </p:spPr>
        <p:txBody>
          <a:bodyPr wrap="none">
            <a:spAutoFit/>
          </a:bodyPr>
          <a:lstStyle/>
          <a:p>
            <a:r>
              <a:rPr lang="es-MX" sz="900">
                <a:latin typeface="Maiandra GD" pitchFamily="34" charset="0"/>
              </a:rPr>
              <a:t>……………101101</a:t>
            </a:r>
            <a:endParaRPr lang="es-ES" sz="900">
              <a:latin typeface="Maiandra GD" pitchFamily="34" charset="0"/>
            </a:endParaRPr>
          </a:p>
        </p:txBody>
      </p:sp>
      <p:sp>
        <p:nvSpPr>
          <p:cNvPr id="38949" name="Text Box 37"/>
          <p:cNvSpPr txBox="1">
            <a:spLocks noChangeArrowheads="1"/>
          </p:cNvSpPr>
          <p:nvPr/>
        </p:nvSpPr>
        <p:spPr bwMode="auto">
          <a:xfrm>
            <a:off x="1690688" y="3319463"/>
            <a:ext cx="1093787" cy="228600"/>
          </a:xfrm>
          <a:prstGeom prst="rect">
            <a:avLst/>
          </a:prstGeom>
          <a:noFill/>
          <a:ln w="9525">
            <a:noFill/>
            <a:miter lim="800000"/>
            <a:headEnd/>
            <a:tailEnd/>
          </a:ln>
          <a:effectLst/>
        </p:spPr>
        <p:txBody>
          <a:bodyPr wrap="none">
            <a:spAutoFit/>
          </a:bodyPr>
          <a:lstStyle/>
          <a:p>
            <a:r>
              <a:rPr lang="es-MX" sz="900">
                <a:latin typeface="Maiandra GD" pitchFamily="34" charset="0"/>
              </a:rPr>
              <a:t>……………000111</a:t>
            </a:r>
            <a:endParaRPr lang="es-ES" sz="900">
              <a:latin typeface="Maiandra GD" pitchFamily="34" charset="0"/>
            </a:endParaRPr>
          </a:p>
        </p:txBody>
      </p:sp>
      <p:sp>
        <p:nvSpPr>
          <p:cNvPr id="38950" name="Rectangle 38"/>
          <p:cNvSpPr>
            <a:spLocks noChangeArrowheads="1"/>
          </p:cNvSpPr>
          <p:nvPr/>
        </p:nvSpPr>
        <p:spPr bwMode="auto">
          <a:xfrm>
            <a:off x="3995738" y="2495550"/>
            <a:ext cx="360362"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00</a:t>
            </a:r>
            <a:endParaRPr lang="es-ES" sz="1200">
              <a:latin typeface="Maiandra GD" pitchFamily="34" charset="0"/>
            </a:endParaRPr>
          </a:p>
        </p:txBody>
      </p:sp>
      <p:sp>
        <p:nvSpPr>
          <p:cNvPr id="38951" name="Rectangle 39"/>
          <p:cNvSpPr>
            <a:spLocks noChangeArrowheads="1"/>
          </p:cNvSpPr>
          <p:nvPr/>
        </p:nvSpPr>
        <p:spPr bwMode="auto">
          <a:xfrm>
            <a:off x="4356100" y="2495550"/>
            <a:ext cx="360363"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10</a:t>
            </a:r>
            <a:endParaRPr lang="es-ES" sz="1200">
              <a:latin typeface="Maiandra GD" pitchFamily="34" charset="0"/>
            </a:endParaRPr>
          </a:p>
        </p:txBody>
      </p:sp>
      <p:sp>
        <p:nvSpPr>
          <p:cNvPr id="38952" name="Rectangle 40"/>
          <p:cNvSpPr>
            <a:spLocks noChangeArrowheads="1"/>
          </p:cNvSpPr>
          <p:nvPr/>
        </p:nvSpPr>
        <p:spPr bwMode="auto">
          <a:xfrm>
            <a:off x="4716463" y="2495550"/>
            <a:ext cx="360362"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00</a:t>
            </a:r>
            <a:endParaRPr lang="es-ES" sz="1200">
              <a:latin typeface="Maiandra GD" pitchFamily="34" charset="0"/>
            </a:endParaRPr>
          </a:p>
        </p:txBody>
      </p:sp>
      <p:sp>
        <p:nvSpPr>
          <p:cNvPr id="38953" name="Rectangle 41"/>
          <p:cNvSpPr>
            <a:spLocks noChangeArrowheads="1"/>
          </p:cNvSpPr>
          <p:nvPr/>
        </p:nvSpPr>
        <p:spPr bwMode="auto">
          <a:xfrm>
            <a:off x="5075238" y="2495550"/>
            <a:ext cx="360362"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11</a:t>
            </a:r>
            <a:endParaRPr lang="es-ES" sz="1200">
              <a:latin typeface="Maiandra GD" pitchFamily="34" charset="0"/>
            </a:endParaRPr>
          </a:p>
        </p:txBody>
      </p:sp>
      <p:sp>
        <p:nvSpPr>
          <p:cNvPr id="38954" name="Text Box 42"/>
          <p:cNvSpPr txBox="1">
            <a:spLocks noChangeArrowheads="1"/>
          </p:cNvSpPr>
          <p:nvPr/>
        </p:nvSpPr>
        <p:spPr bwMode="auto">
          <a:xfrm>
            <a:off x="5834063" y="2203450"/>
            <a:ext cx="1063625" cy="274638"/>
          </a:xfrm>
          <a:prstGeom prst="rect">
            <a:avLst/>
          </a:prstGeom>
          <a:noFill/>
          <a:ln w="9525">
            <a:noFill/>
            <a:miter lim="800000"/>
            <a:headEnd/>
            <a:tailEnd/>
          </a:ln>
          <a:effectLst/>
        </p:spPr>
        <p:txBody>
          <a:bodyPr wrap="none">
            <a:spAutoFit/>
          </a:bodyPr>
          <a:lstStyle/>
          <a:p>
            <a:pPr algn="ctr"/>
            <a:r>
              <a:rPr lang="es-MX" sz="1200">
                <a:latin typeface="Maiandra GD" pitchFamily="34" charset="0"/>
              </a:rPr>
              <a:t>Trama: 8 bits</a:t>
            </a:r>
            <a:endParaRPr lang="es-ES" sz="1200">
              <a:latin typeface="Maiandra GD" pitchFamily="34" charset="0"/>
            </a:endParaRPr>
          </a:p>
        </p:txBody>
      </p:sp>
      <p:sp>
        <p:nvSpPr>
          <p:cNvPr id="38955" name="Rectangle 43"/>
          <p:cNvSpPr>
            <a:spLocks noChangeArrowheads="1"/>
          </p:cNvSpPr>
          <p:nvPr/>
        </p:nvSpPr>
        <p:spPr bwMode="auto">
          <a:xfrm>
            <a:off x="5651500" y="2482850"/>
            <a:ext cx="360363"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01</a:t>
            </a:r>
            <a:endParaRPr lang="es-ES" sz="1200">
              <a:latin typeface="Maiandra GD" pitchFamily="34" charset="0"/>
            </a:endParaRPr>
          </a:p>
        </p:txBody>
      </p:sp>
      <p:sp>
        <p:nvSpPr>
          <p:cNvPr id="38956" name="Rectangle 44"/>
          <p:cNvSpPr>
            <a:spLocks noChangeArrowheads="1"/>
          </p:cNvSpPr>
          <p:nvPr/>
        </p:nvSpPr>
        <p:spPr bwMode="auto">
          <a:xfrm>
            <a:off x="6011863" y="2482850"/>
            <a:ext cx="360362"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11</a:t>
            </a:r>
            <a:endParaRPr lang="es-ES" sz="1200">
              <a:latin typeface="Maiandra GD" pitchFamily="34" charset="0"/>
            </a:endParaRPr>
          </a:p>
        </p:txBody>
      </p:sp>
      <p:sp>
        <p:nvSpPr>
          <p:cNvPr id="38957" name="Rectangle 45"/>
          <p:cNvSpPr>
            <a:spLocks noChangeArrowheads="1"/>
          </p:cNvSpPr>
          <p:nvPr/>
        </p:nvSpPr>
        <p:spPr bwMode="auto">
          <a:xfrm>
            <a:off x="6372225" y="2482850"/>
            <a:ext cx="360363"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10</a:t>
            </a:r>
            <a:endParaRPr lang="es-ES" sz="1200">
              <a:latin typeface="Maiandra GD" pitchFamily="34" charset="0"/>
            </a:endParaRPr>
          </a:p>
        </p:txBody>
      </p:sp>
      <p:sp>
        <p:nvSpPr>
          <p:cNvPr id="38958" name="Rectangle 46"/>
          <p:cNvSpPr>
            <a:spLocks noChangeArrowheads="1"/>
          </p:cNvSpPr>
          <p:nvPr/>
        </p:nvSpPr>
        <p:spPr bwMode="auto">
          <a:xfrm>
            <a:off x="6731000" y="2482850"/>
            <a:ext cx="360363"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00</a:t>
            </a:r>
            <a:endParaRPr lang="es-ES" sz="1200">
              <a:latin typeface="Maiandra GD" pitchFamily="34" charset="0"/>
            </a:endParaRPr>
          </a:p>
        </p:txBody>
      </p:sp>
      <p:sp>
        <p:nvSpPr>
          <p:cNvPr id="38959" name="Text Box 47"/>
          <p:cNvSpPr txBox="1">
            <a:spLocks noChangeArrowheads="1"/>
          </p:cNvSpPr>
          <p:nvPr/>
        </p:nvSpPr>
        <p:spPr bwMode="auto">
          <a:xfrm>
            <a:off x="7491413" y="2203450"/>
            <a:ext cx="1063625" cy="274638"/>
          </a:xfrm>
          <a:prstGeom prst="rect">
            <a:avLst/>
          </a:prstGeom>
          <a:noFill/>
          <a:ln w="9525">
            <a:noFill/>
            <a:miter lim="800000"/>
            <a:headEnd/>
            <a:tailEnd/>
          </a:ln>
          <a:effectLst/>
        </p:spPr>
        <p:txBody>
          <a:bodyPr wrap="none">
            <a:spAutoFit/>
          </a:bodyPr>
          <a:lstStyle/>
          <a:p>
            <a:pPr algn="ctr"/>
            <a:r>
              <a:rPr lang="es-MX" sz="1200">
                <a:latin typeface="Maiandra GD" pitchFamily="34" charset="0"/>
              </a:rPr>
              <a:t>Trama: 8 bits</a:t>
            </a:r>
            <a:endParaRPr lang="es-ES" sz="1200">
              <a:latin typeface="Maiandra GD" pitchFamily="34" charset="0"/>
            </a:endParaRPr>
          </a:p>
        </p:txBody>
      </p:sp>
      <p:sp>
        <p:nvSpPr>
          <p:cNvPr id="38960" name="Rectangle 48"/>
          <p:cNvSpPr>
            <a:spLocks noChangeArrowheads="1"/>
          </p:cNvSpPr>
          <p:nvPr/>
        </p:nvSpPr>
        <p:spPr bwMode="auto">
          <a:xfrm>
            <a:off x="7308850" y="2482850"/>
            <a:ext cx="360363"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11</a:t>
            </a:r>
            <a:endParaRPr lang="es-ES" sz="1200">
              <a:latin typeface="Maiandra GD" pitchFamily="34" charset="0"/>
            </a:endParaRPr>
          </a:p>
        </p:txBody>
      </p:sp>
      <p:sp>
        <p:nvSpPr>
          <p:cNvPr id="38961" name="Rectangle 49"/>
          <p:cNvSpPr>
            <a:spLocks noChangeArrowheads="1"/>
          </p:cNvSpPr>
          <p:nvPr/>
        </p:nvSpPr>
        <p:spPr bwMode="auto">
          <a:xfrm>
            <a:off x="7669213" y="2482850"/>
            <a:ext cx="360362"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01</a:t>
            </a:r>
            <a:endParaRPr lang="es-ES" sz="1200">
              <a:latin typeface="Maiandra GD" pitchFamily="34" charset="0"/>
            </a:endParaRPr>
          </a:p>
        </p:txBody>
      </p:sp>
      <p:sp>
        <p:nvSpPr>
          <p:cNvPr id="38962" name="Rectangle 50"/>
          <p:cNvSpPr>
            <a:spLocks noChangeArrowheads="1"/>
          </p:cNvSpPr>
          <p:nvPr/>
        </p:nvSpPr>
        <p:spPr bwMode="auto">
          <a:xfrm>
            <a:off x="8029575" y="2482850"/>
            <a:ext cx="360363"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10</a:t>
            </a:r>
            <a:endParaRPr lang="es-ES" sz="1200">
              <a:latin typeface="Maiandra GD" pitchFamily="34" charset="0"/>
            </a:endParaRPr>
          </a:p>
        </p:txBody>
      </p:sp>
      <p:sp>
        <p:nvSpPr>
          <p:cNvPr id="38963" name="Rectangle 51"/>
          <p:cNvSpPr>
            <a:spLocks noChangeArrowheads="1"/>
          </p:cNvSpPr>
          <p:nvPr/>
        </p:nvSpPr>
        <p:spPr bwMode="auto">
          <a:xfrm>
            <a:off x="8388350" y="2482850"/>
            <a:ext cx="360363" cy="288925"/>
          </a:xfrm>
          <a:prstGeom prst="rect">
            <a:avLst/>
          </a:prstGeom>
          <a:solidFill>
            <a:schemeClr val="bg1"/>
          </a:solidFill>
          <a:ln w="9525">
            <a:solidFill>
              <a:schemeClr val="tx1"/>
            </a:solidFill>
            <a:miter lim="800000"/>
            <a:headEnd/>
            <a:tailEnd/>
          </a:ln>
          <a:effectLst/>
        </p:spPr>
        <p:txBody>
          <a:bodyPr wrap="none" anchor="ctr"/>
          <a:lstStyle/>
          <a:p>
            <a:pPr algn="ctr"/>
            <a:r>
              <a:rPr lang="es-MX" sz="1200">
                <a:latin typeface="Maiandra GD" pitchFamily="34" charset="0"/>
              </a:rPr>
              <a:t>10</a:t>
            </a:r>
            <a:endParaRPr lang="es-ES" sz="1200">
              <a:latin typeface="Maiandra GD" pitchFamily="34" charset="0"/>
            </a:endParaRPr>
          </a:p>
        </p:txBody>
      </p:sp>
      <p:sp>
        <p:nvSpPr>
          <p:cNvPr id="38964" name="Text Box 52"/>
          <p:cNvSpPr txBox="1">
            <a:spLocks noChangeArrowheads="1"/>
          </p:cNvSpPr>
          <p:nvPr/>
        </p:nvSpPr>
        <p:spPr bwMode="auto">
          <a:xfrm>
            <a:off x="5148263" y="1916113"/>
            <a:ext cx="3173412" cy="274637"/>
          </a:xfrm>
          <a:prstGeom prst="rect">
            <a:avLst/>
          </a:prstGeom>
          <a:noFill/>
          <a:ln w="9525">
            <a:noFill/>
            <a:miter lim="800000"/>
            <a:headEnd/>
            <a:tailEnd/>
          </a:ln>
          <a:effectLst/>
        </p:spPr>
        <p:txBody>
          <a:bodyPr wrap="none">
            <a:spAutoFit/>
          </a:bodyPr>
          <a:lstStyle/>
          <a:p>
            <a:r>
              <a:rPr lang="es-MX" sz="1200">
                <a:latin typeface="Maiandra GD" pitchFamily="34" charset="0"/>
              </a:rPr>
              <a:t>Duración de la trama = 1 / 50,000 s = 20 </a:t>
            </a:r>
            <a:r>
              <a:rPr lang="el-GR" sz="1200">
                <a:latin typeface="Maiandra GD" pitchFamily="34" charset="0"/>
              </a:rPr>
              <a:t>μ</a:t>
            </a:r>
            <a:r>
              <a:rPr lang="es-MX" sz="1200">
                <a:latin typeface="Maiandra GD" pitchFamily="34" charset="0"/>
              </a:rPr>
              <a:t>s</a:t>
            </a:r>
            <a:endParaRPr lang="el-GR" sz="1200">
              <a:latin typeface="Maiandra GD" pitchFamily="34" charset="0"/>
            </a:endParaRPr>
          </a:p>
        </p:txBody>
      </p:sp>
      <p:sp>
        <p:nvSpPr>
          <p:cNvPr id="38986" name="Text Box 74"/>
          <p:cNvSpPr txBox="1">
            <a:spLocks noChangeArrowheads="1"/>
          </p:cNvSpPr>
          <p:nvPr/>
        </p:nvSpPr>
        <p:spPr bwMode="auto">
          <a:xfrm>
            <a:off x="4764088" y="4187825"/>
            <a:ext cx="869950" cy="304800"/>
          </a:xfrm>
          <a:prstGeom prst="rect">
            <a:avLst/>
          </a:prstGeom>
          <a:noFill/>
          <a:ln w="9525">
            <a:noFill/>
            <a:miter lim="800000"/>
            <a:headEnd/>
            <a:tailEnd/>
          </a:ln>
          <a:effectLst/>
        </p:spPr>
        <p:txBody>
          <a:bodyPr wrap="none">
            <a:spAutoFit/>
          </a:bodyPr>
          <a:lstStyle/>
          <a:p>
            <a:r>
              <a:rPr lang="es-MX" sz="1400">
                <a:latin typeface="Maiandra GD" pitchFamily="34" charset="0"/>
              </a:rPr>
              <a:t>100 kbps</a:t>
            </a:r>
            <a:endParaRPr lang="es-ES" sz="1400">
              <a:latin typeface="Maiandra GD" pitchFamily="34" charset="0"/>
            </a:endParaRPr>
          </a:p>
        </p:txBody>
      </p:sp>
      <p:sp>
        <p:nvSpPr>
          <p:cNvPr id="38987" name="Line 75"/>
          <p:cNvSpPr>
            <a:spLocks noChangeShapeType="1"/>
          </p:cNvSpPr>
          <p:nvPr/>
        </p:nvSpPr>
        <p:spPr bwMode="auto">
          <a:xfrm>
            <a:off x="4779963" y="4437063"/>
            <a:ext cx="863600" cy="0"/>
          </a:xfrm>
          <a:prstGeom prst="line">
            <a:avLst/>
          </a:prstGeom>
          <a:noFill/>
          <a:ln w="9525">
            <a:solidFill>
              <a:schemeClr val="tx1"/>
            </a:solidFill>
            <a:round/>
            <a:headEnd/>
            <a:tailEnd/>
          </a:ln>
          <a:effectLst/>
        </p:spPr>
        <p:txBody>
          <a:bodyPr/>
          <a:lstStyle/>
          <a:p>
            <a:endParaRPr lang="es-ES"/>
          </a:p>
        </p:txBody>
      </p:sp>
      <p:sp>
        <p:nvSpPr>
          <p:cNvPr id="38988" name="Text Box 76"/>
          <p:cNvSpPr txBox="1">
            <a:spLocks noChangeArrowheads="1"/>
          </p:cNvSpPr>
          <p:nvPr/>
        </p:nvSpPr>
        <p:spPr bwMode="auto">
          <a:xfrm>
            <a:off x="5060950" y="4405313"/>
            <a:ext cx="285750" cy="304800"/>
          </a:xfrm>
          <a:prstGeom prst="rect">
            <a:avLst/>
          </a:prstGeom>
          <a:noFill/>
          <a:ln w="9525">
            <a:noFill/>
            <a:miter lim="800000"/>
            <a:headEnd/>
            <a:tailEnd/>
          </a:ln>
          <a:effectLst/>
        </p:spPr>
        <p:txBody>
          <a:bodyPr wrap="none">
            <a:spAutoFit/>
          </a:bodyPr>
          <a:lstStyle/>
          <a:p>
            <a:r>
              <a:rPr lang="es-MX" sz="1400">
                <a:latin typeface="Maiandra GD" pitchFamily="34" charset="0"/>
              </a:rPr>
              <a:t>2</a:t>
            </a:r>
            <a:endParaRPr lang="es-ES" sz="1400">
              <a:latin typeface="Maiandra GD" pitchFamily="34" charset="0"/>
            </a:endParaRPr>
          </a:p>
        </p:txBody>
      </p:sp>
      <p:sp>
        <p:nvSpPr>
          <p:cNvPr id="38989" name="Text Box 77"/>
          <p:cNvSpPr txBox="1">
            <a:spLocks noChangeArrowheads="1"/>
          </p:cNvSpPr>
          <p:nvPr/>
        </p:nvSpPr>
        <p:spPr bwMode="auto">
          <a:xfrm>
            <a:off x="4427538" y="4237038"/>
            <a:ext cx="371475" cy="366712"/>
          </a:xfrm>
          <a:prstGeom prst="rect">
            <a:avLst/>
          </a:prstGeom>
          <a:noFill/>
          <a:ln w="9525">
            <a:noFill/>
            <a:miter lim="800000"/>
            <a:headEnd/>
            <a:tailEnd/>
          </a:ln>
          <a:effectLst/>
        </p:spPr>
        <p:txBody>
          <a:bodyPr wrap="none">
            <a:spAutoFit/>
          </a:bodyPr>
          <a:lstStyle/>
          <a:p>
            <a:r>
              <a:rPr lang="es-MX"/>
              <a:t>=</a:t>
            </a:r>
            <a:endParaRPr lang="es-ES"/>
          </a:p>
        </p:txBody>
      </p:sp>
      <p:sp>
        <p:nvSpPr>
          <p:cNvPr id="38990" name="Text Box 78"/>
          <p:cNvSpPr txBox="1">
            <a:spLocks noChangeArrowheads="1"/>
          </p:cNvSpPr>
          <p:nvPr/>
        </p:nvSpPr>
        <p:spPr bwMode="auto">
          <a:xfrm>
            <a:off x="5651500" y="4292600"/>
            <a:ext cx="1808163" cy="304800"/>
          </a:xfrm>
          <a:prstGeom prst="rect">
            <a:avLst/>
          </a:prstGeom>
          <a:noFill/>
          <a:ln w="9525">
            <a:noFill/>
            <a:miter lim="800000"/>
            <a:headEnd/>
            <a:tailEnd/>
          </a:ln>
          <a:effectLst/>
        </p:spPr>
        <p:txBody>
          <a:bodyPr wrap="none">
            <a:spAutoFit/>
          </a:bodyPr>
          <a:lstStyle/>
          <a:p>
            <a:r>
              <a:rPr lang="es-MX" sz="1400">
                <a:latin typeface="Maiandra GD" pitchFamily="34" charset="0"/>
              </a:rPr>
              <a:t>= 50,000 tramas seg</a:t>
            </a:r>
            <a:endParaRPr lang="es-ES" sz="1400">
              <a:latin typeface="Maiandra GD" pitchFamily="34" charset="0"/>
            </a:endParaRPr>
          </a:p>
        </p:txBody>
      </p:sp>
      <p:sp>
        <p:nvSpPr>
          <p:cNvPr id="38991" name="Text Box 79"/>
          <p:cNvSpPr txBox="1">
            <a:spLocks noChangeArrowheads="1"/>
          </p:cNvSpPr>
          <p:nvPr/>
        </p:nvSpPr>
        <p:spPr bwMode="auto">
          <a:xfrm>
            <a:off x="5003800" y="4652963"/>
            <a:ext cx="255588" cy="304800"/>
          </a:xfrm>
          <a:prstGeom prst="rect">
            <a:avLst/>
          </a:prstGeom>
          <a:noFill/>
          <a:ln w="9525">
            <a:noFill/>
            <a:miter lim="800000"/>
            <a:headEnd/>
            <a:tailEnd/>
          </a:ln>
          <a:effectLst/>
        </p:spPr>
        <p:txBody>
          <a:bodyPr wrap="none">
            <a:spAutoFit/>
          </a:bodyPr>
          <a:lstStyle/>
          <a:p>
            <a:r>
              <a:rPr lang="es-MX" sz="1400">
                <a:latin typeface="Maiandra GD" pitchFamily="34" charset="0"/>
              </a:rPr>
              <a:t>1</a:t>
            </a:r>
            <a:endParaRPr lang="es-ES" sz="1400">
              <a:latin typeface="Maiandra GD" pitchFamily="34" charset="0"/>
            </a:endParaRPr>
          </a:p>
        </p:txBody>
      </p:sp>
      <p:sp>
        <p:nvSpPr>
          <p:cNvPr id="38992" name="Line 80"/>
          <p:cNvSpPr>
            <a:spLocks noChangeShapeType="1"/>
          </p:cNvSpPr>
          <p:nvPr/>
        </p:nvSpPr>
        <p:spPr bwMode="auto">
          <a:xfrm>
            <a:off x="4645025" y="4972050"/>
            <a:ext cx="863600" cy="0"/>
          </a:xfrm>
          <a:prstGeom prst="line">
            <a:avLst/>
          </a:prstGeom>
          <a:noFill/>
          <a:ln w="9525">
            <a:solidFill>
              <a:schemeClr val="tx1"/>
            </a:solidFill>
            <a:round/>
            <a:headEnd/>
            <a:tailEnd/>
          </a:ln>
          <a:effectLst/>
        </p:spPr>
        <p:txBody>
          <a:bodyPr/>
          <a:lstStyle/>
          <a:p>
            <a:endParaRPr lang="es-ES"/>
          </a:p>
        </p:txBody>
      </p:sp>
      <p:sp>
        <p:nvSpPr>
          <p:cNvPr id="38993" name="Text Box 81"/>
          <p:cNvSpPr txBox="1">
            <a:spLocks noChangeArrowheads="1"/>
          </p:cNvSpPr>
          <p:nvPr/>
        </p:nvSpPr>
        <p:spPr bwMode="auto">
          <a:xfrm>
            <a:off x="4716463" y="4954588"/>
            <a:ext cx="755650" cy="304800"/>
          </a:xfrm>
          <a:prstGeom prst="rect">
            <a:avLst/>
          </a:prstGeom>
          <a:noFill/>
          <a:ln w="9525">
            <a:noFill/>
            <a:miter lim="800000"/>
            <a:headEnd/>
            <a:tailEnd/>
          </a:ln>
          <a:effectLst/>
        </p:spPr>
        <p:txBody>
          <a:bodyPr wrap="none">
            <a:spAutoFit/>
          </a:bodyPr>
          <a:lstStyle/>
          <a:p>
            <a:r>
              <a:rPr lang="es-MX" sz="1400">
                <a:latin typeface="Maiandra GD" pitchFamily="34" charset="0"/>
              </a:rPr>
              <a:t>50,000</a:t>
            </a:r>
            <a:endParaRPr lang="es-ES" sz="1400">
              <a:latin typeface="Maiandra GD" pitchFamily="34" charset="0"/>
            </a:endParaRPr>
          </a:p>
        </p:txBody>
      </p:sp>
      <p:sp>
        <p:nvSpPr>
          <p:cNvPr id="38994" name="Text Box 82"/>
          <p:cNvSpPr txBox="1">
            <a:spLocks noChangeArrowheads="1"/>
          </p:cNvSpPr>
          <p:nvPr/>
        </p:nvSpPr>
        <p:spPr bwMode="auto">
          <a:xfrm>
            <a:off x="4284663" y="4772025"/>
            <a:ext cx="371475" cy="366713"/>
          </a:xfrm>
          <a:prstGeom prst="rect">
            <a:avLst/>
          </a:prstGeom>
          <a:noFill/>
          <a:ln w="9525">
            <a:noFill/>
            <a:miter lim="800000"/>
            <a:headEnd/>
            <a:tailEnd/>
          </a:ln>
          <a:effectLst/>
        </p:spPr>
        <p:txBody>
          <a:bodyPr wrap="none">
            <a:spAutoFit/>
          </a:bodyPr>
          <a:lstStyle/>
          <a:p>
            <a:r>
              <a:rPr lang="es-MX"/>
              <a:t>=</a:t>
            </a:r>
            <a:endParaRPr lang="es-ES"/>
          </a:p>
        </p:txBody>
      </p:sp>
      <p:sp>
        <p:nvSpPr>
          <p:cNvPr id="38995" name="Text Box 83"/>
          <p:cNvSpPr txBox="1">
            <a:spLocks noChangeArrowheads="1"/>
          </p:cNvSpPr>
          <p:nvPr/>
        </p:nvSpPr>
        <p:spPr bwMode="auto">
          <a:xfrm>
            <a:off x="5489575" y="4826000"/>
            <a:ext cx="1349375" cy="304800"/>
          </a:xfrm>
          <a:prstGeom prst="rect">
            <a:avLst/>
          </a:prstGeom>
          <a:noFill/>
          <a:ln w="9525">
            <a:noFill/>
            <a:miter lim="800000"/>
            <a:headEnd/>
            <a:tailEnd/>
          </a:ln>
          <a:effectLst/>
        </p:spPr>
        <p:txBody>
          <a:bodyPr wrap="none">
            <a:spAutoFit/>
          </a:bodyPr>
          <a:lstStyle/>
          <a:p>
            <a:r>
              <a:rPr lang="es-MX" sz="1400">
                <a:latin typeface="Maiandra GD" pitchFamily="34" charset="0"/>
              </a:rPr>
              <a:t>= 0.00002 seg</a:t>
            </a:r>
            <a:endParaRPr lang="es-ES" sz="1400">
              <a:latin typeface="Maiandra GD" pitchFamily="34" charset="0"/>
            </a:endParaRPr>
          </a:p>
        </p:txBody>
      </p:sp>
      <p:sp>
        <p:nvSpPr>
          <p:cNvPr id="38997" name="Text Box 85"/>
          <p:cNvSpPr txBox="1">
            <a:spLocks noChangeArrowheads="1"/>
          </p:cNvSpPr>
          <p:nvPr/>
        </p:nvSpPr>
        <p:spPr bwMode="auto">
          <a:xfrm>
            <a:off x="3851275" y="5891213"/>
            <a:ext cx="244475" cy="274637"/>
          </a:xfrm>
          <a:prstGeom prst="rect">
            <a:avLst/>
          </a:prstGeom>
          <a:noFill/>
          <a:ln w="9525">
            <a:noFill/>
            <a:miter lim="800000"/>
            <a:headEnd/>
            <a:tailEnd/>
          </a:ln>
          <a:effectLst/>
        </p:spPr>
        <p:txBody>
          <a:bodyPr wrap="none">
            <a:spAutoFit/>
          </a:bodyPr>
          <a:lstStyle/>
          <a:p>
            <a:r>
              <a:rPr lang="es-MX" sz="1200">
                <a:latin typeface="Maiandra GD" pitchFamily="34" charset="0"/>
              </a:rPr>
              <a:t>1</a:t>
            </a:r>
            <a:endParaRPr lang="es-ES" sz="1200">
              <a:latin typeface="Maiandra GD" pitchFamily="34" charset="0"/>
            </a:endParaRPr>
          </a:p>
        </p:txBody>
      </p:sp>
      <p:grpSp>
        <p:nvGrpSpPr>
          <p:cNvPr id="5" name="Group 88"/>
          <p:cNvGrpSpPr>
            <a:grpSpLocks/>
          </p:cNvGrpSpPr>
          <p:nvPr/>
        </p:nvGrpSpPr>
        <p:grpSpPr bwMode="auto">
          <a:xfrm>
            <a:off x="3508375" y="6154738"/>
            <a:ext cx="863600" cy="282575"/>
            <a:chOff x="2200" y="3804"/>
            <a:chExt cx="544" cy="178"/>
          </a:xfrm>
        </p:grpSpPr>
        <p:sp>
          <p:nvSpPr>
            <p:cNvPr id="38998" name="Line 86"/>
            <p:cNvSpPr>
              <a:spLocks noChangeShapeType="1"/>
            </p:cNvSpPr>
            <p:nvPr/>
          </p:nvSpPr>
          <p:spPr bwMode="auto">
            <a:xfrm>
              <a:off x="2200" y="3804"/>
              <a:ext cx="544" cy="0"/>
            </a:xfrm>
            <a:prstGeom prst="line">
              <a:avLst/>
            </a:prstGeom>
            <a:noFill/>
            <a:ln w="9525">
              <a:solidFill>
                <a:schemeClr val="tx1"/>
              </a:solidFill>
              <a:round/>
              <a:headEnd/>
              <a:tailEnd/>
            </a:ln>
            <a:effectLst/>
          </p:spPr>
          <p:txBody>
            <a:bodyPr/>
            <a:lstStyle/>
            <a:p>
              <a:endParaRPr lang="es-ES"/>
            </a:p>
          </p:txBody>
        </p:sp>
        <p:sp>
          <p:nvSpPr>
            <p:cNvPr id="38999" name="Text Box 87"/>
            <p:cNvSpPr txBox="1">
              <a:spLocks noChangeArrowheads="1"/>
            </p:cNvSpPr>
            <p:nvPr/>
          </p:nvSpPr>
          <p:spPr bwMode="auto">
            <a:xfrm>
              <a:off x="2245" y="3809"/>
              <a:ext cx="478" cy="173"/>
            </a:xfrm>
            <a:prstGeom prst="rect">
              <a:avLst/>
            </a:prstGeom>
            <a:noFill/>
            <a:ln w="9525">
              <a:noFill/>
              <a:miter lim="800000"/>
              <a:headEnd/>
              <a:tailEnd/>
            </a:ln>
            <a:effectLst/>
          </p:spPr>
          <p:txBody>
            <a:bodyPr wrap="none">
              <a:spAutoFit/>
            </a:bodyPr>
            <a:lstStyle/>
            <a:p>
              <a:r>
                <a:rPr lang="es-MX" sz="1200">
                  <a:latin typeface="Maiandra GD" pitchFamily="34" charset="0"/>
                </a:rPr>
                <a:t>400,000</a:t>
              </a:r>
              <a:endParaRPr lang="es-ES" sz="1200">
                <a:latin typeface="Maiandra GD" pitchFamily="34" charset="0"/>
              </a:endParaRPr>
            </a:p>
          </p:txBody>
        </p:sp>
      </p:grpSp>
      <p:sp>
        <p:nvSpPr>
          <p:cNvPr id="39001" name="Text Box 89"/>
          <p:cNvSpPr txBox="1">
            <a:spLocks noChangeArrowheads="1"/>
          </p:cNvSpPr>
          <p:nvPr/>
        </p:nvSpPr>
        <p:spPr bwMode="auto">
          <a:xfrm>
            <a:off x="3206750" y="5926138"/>
            <a:ext cx="371475" cy="366712"/>
          </a:xfrm>
          <a:prstGeom prst="rect">
            <a:avLst/>
          </a:prstGeom>
          <a:noFill/>
          <a:ln w="9525">
            <a:noFill/>
            <a:miter lim="800000"/>
            <a:headEnd/>
            <a:tailEnd/>
          </a:ln>
          <a:effectLst/>
        </p:spPr>
        <p:txBody>
          <a:bodyPr wrap="none">
            <a:spAutoFit/>
          </a:bodyPr>
          <a:lstStyle/>
          <a:p>
            <a:r>
              <a:rPr lang="es-MX"/>
              <a:t>=</a:t>
            </a:r>
            <a:endParaRPr lang="es-ES"/>
          </a:p>
        </p:txBody>
      </p:sp>
      <p:sp>
        <p:nvSpPr>
          <p:cNvPr id="39002" name="Text Box 90"/>
          <p:cNvSpPr txBox="1">
            <a:spLocks noChangeArrowheads="1"/>
          </p:cNvSpPr>
          <p:nvPr/>
        </p:nvSpPr>
        <p:spPr bwMode="auto">
          <a:xfrm>
            <a:off x="4275138" y="5988050"/>
            <a:ext cx="1479550" cy="304800"/>
          </a:xfrm>
          <a:prstGeom prst="rect">
            <a:avLst/>
          </a:prstGeom>
          <a:noFill/>
          <a:ln w="9525">
            <a:noFill/>
            <a:miter lim="800000"/>
            <a:headEnd/>
            <a:tailEnd/>
          </a:ln>
          <a:effectLst/>
        </p:spPr>
        <p:txBody>
          <a:bodyPr wrap="none">
            <a:spAutoFit/>
          </a:bodyPr>
          <a:lstStyle/>
          <a:p>
            <a:r>
              <a:rPr lang="es-MX" sz="1400">
                <a:latin typeface="Maiandra GD" pitchFamily="34" charset="0"/>
              </a:rPr>
              <a:t>= 2.5 micros seg</a:t>
            </a:r>
            <a:endParaRPr lang="es-ES" sz="1400">
              <a:latin typeface="Maiandra GD" pitchFamily="34" charset="0"/>
            </a:endParaRPr>
          </a:p>
        </p:txBody>
      </p:sp>
      <p:sp>
        <p:nvSpPr>
          <p:cNvPr id="39006" name="Text Box 94"/>
          <p:cNvSpPr txBox="1">
            <a:spLocks noChangeArrowheads="1"/>
          </p:cNvSpPr>
          <p:nvPr/>
        </p:nvSpPr>
        <p:spPr bwMode="auto">
          <a:xfrm>
            <a:off x="-74613" y="1223963"/>
            <a:ext cx="758826" cy="549275"/>
          </a:xfrm>
          <a:prstGeom prst="rect">
            <a:avLst/>
          </a:prstGeom>
          <a:noFill/>
          <a:ln w="9525">
            <a:noFill/>
            <a:miter lim="800000"/>
            <a:headEnd/>
            <a:tailEnd/>
          </a:ln>
          <a:effectLst/>
        </p:spPr>
        <p:txBody>
          <a:bodyPr>
            <a:spAutoFit/>
          </a:bodyPr>
          <a:lstStyle/>
          <a:p>
            <a:pPr algn="ctr"/>
            <a:r>
              <a:rPr lang="es-MX" sz="1000">
                <a:solidFill>
                  <a:schemeClr val="bg1"/>
                </a:solidFill>
                <a:latin typeface="Pristina" pitchFamily="66" charset="0"/>
              </a:rPr>
              <a:t>M. en C. Gabriela Campos</a:t>
            </a:r>
            <a:endParaRPr lang="es-ES" sz="1000">
              <a:solidFill>
                <a:schemeClr val="bg1"/>
              </a:solidFill>
              <a:latin typeface="Pristina"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1143000"/>
          </a:xfrm>
        </p:spPr>
        <p:txBody>
          <a:bodyPr>
            <a:normAutofit/>
          </a:bodyPr>
          <a:lstStyle/>
          <a:p>
            <a:r>
              <a:rPr lang="es-MX" sz="3200" b="1" dirty="0" smtClean="0">
                <a:solidFill>
                  <a:schemeClr val="accent1"/>
                </a:solidFill>
                <a:latin typeface="Maiandra GD" pitchFamily="34" charset="0"/>
              </a:rPr>
              <a:t>Ejemplo 3</a:t>
            </a:r>
            <a:endParaRPr lang="es-ES" sz="3200" b="1" dirty="0">
              <a:solidFill>
                <a:schemeClr val="accent1"/>
              </a:solidFill>
              <a:latin typeface="Maiandra GD" pitchFamily="34" charset="0"/>
            </a:endParaRPr>
          </a:p>
        </p:txBody>
      </p:sp>
      <p:sp>
        <p:nvSpPr>
          <p:cNvPr id="5" name="4 Marcador de número de diapositiva"/>
          <p:cNvSpPr>
            <a:spLocks noGrp="1"/>
          </p:cNvSpPr>
          <p:nvPr>
            <p:ph type="sldNum" sz="quarter" idx="12"/>
          </p:nvPr>
        </p:nvSpPr>
        <p:spPr/>
        <p:txBody>
          <a:bodyPr/>
          <a:lstStyle/>
          <a:p>
            <a:fld id="{8E9EA971-267B-4C68-8D7F-AE83A1F219EA}" type="slidenum">
              <a:rPr lang="es-ES" smtClean="0"/>
              <a:pPr/>
              <a:t>51</a:t>
            </a:fld>
            <a:endParaRPr lang="es-ES"/>
          </a:p>
        </p:txBody>
      </p:sp>
      <p:sp>
        <p:nvSpPr>
          <p:cNvPr id="3" name="2 Marcador de contenido"/>
          <p:cNvSpPr>
            <a:spLocks noGrp="1"/>
          </p:cNvSpPr>
          <p:nvPr>
            <p:ph sz="quarter" idx="1"/>
          </p:nvPr>
        </p:nvSpPr>
        <p:spPr>
          <a:xfrm>
            <a:off x="457200" y="1428736"/>
            <a:ext cx="8229600" cy="4525963"/>
          </a:xfrm>
        </p:spPr>
        <p:txBody>
          <a:bodyPr/>
          <a:lstStyle/>
          <a:p>
            <a:pPr algn="just">
              <a:lnSpc>
                <a:spcPct val="150000"/>
              </a:lnSpc>
              <a:buNone/>
            </a:pPr>
            <a:r>
              <a:rPr lang="es-MX" dirty="0" smtClean="0">
                <a:latin typeface="Maiandra GD" pitchFamily="34" charset="0"/>
              </a:rPr>
              <a:t>	¿Cuánto tiempo tomará enviar un archivo de 640,000 bits del host A al host B si todos los enlaces TDM con 24 ranuras tienen una tasa de 1.536 Mbps?</a:t>
            </a:r>
          </a:p>
        </p:txBody>
      </p:sp>
      <p:pic>
        <p:nvPicPr>
          <p:cNvPr id="4" name="3 Imagen" descr="question_mark3.jpg"/>
          <p:cNvPicPr>
            <a:picLocks noChangeAspect="1"/>
          </p:cNvPicPr>
          <p:nvPr/>
        </p:nvPicPr>
        <p:blipFill>
          <a:blip r:embed="rId3"/>
          <a:stretch>
            <a:fillRect/>
          </a:stretch>
        </p:blipFill>
        <p:spPr>
          <a:xfrm>
            <a:off x="6838976" y="4232375"/>
            <a:ext cx="2019304" cy="212558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9EA971-267B-4C68-8D7F-AE83A1F219EA}" type="slidenum">
              <a:rPr lang="es-ES" smtClean="0"/>
              <a:pPr/>
              <a:t>52</a:t>
            </a:fld>
            <a:endParaRPr lang="es-ES"/>
          </a:p>
        </p:txBody>
      </p:sp>
      <p:sp>
        <p:nvSpPr>
          <p:cNvPr id="3" name="2 Marcador de contenido"/>
          <p:cNvSpPr>
            <a:spLocks noGrp="1"/>
          </p:cNvSpPr>
          <p:nvPr>
            <p:ph sz="quarter" idx="1"/>
          </p:nvPr>
        </p:nvSpPr>
        <p:spPr>
          <a:xfrm>
            <a:off x="285720" y="285728"/>
            <a:ext cx="8572560" cy="6286544"/>
          </a:xfrm>
        </p:spPr>
        <p:txBody>
          <a:bodyPr/>
          <a:lstStyle/>
          <a:p>
            <a:pPr>
              <a:buClr>
                <a:schemeClr val="accent1"/>
              </a:buClr>
              <a:buSzPct val="80000"/>
              <a:buFont typeface="Wingdings" pitchFamily="2" charset="2"/>
              <a:buChar char="q"/>
            </a:pPr>
            <a:r>
              <a:rPr lang="es-MX" sz="2000" b="1" dirty="0" smtClean="0">
                <a:solidFill>
                  <a:srgbClr val="FF0000"/>
                </a:solidFill>
                <a:latin typeface="Maiandra GD" pitchFamily="34" charset="0"/>
              </a:rPr>
              <a:t>Conmutación de paquetes</a:t>
            </a:r>
          </a:p>
          <a:p>
            <a:pPr lvl="1" algn="just">
              <a:lnSpc>
                <a:spcPct val="150000"/>
              </a:lnSpc>
              <a:buClr>
                <a:schemeClr val="accent1"/>
              </a:buClr>
              <a:buSzPct val="80000"/>
              <a:buFont typeface="Wingdings" pitchFamily="2" charset="2"/>
              <a:buChar char="§"/>
            </a:pPr>
            <a:r>
              <a:rPr lang="es-ES" sz="1800" dirty="0" smtClean="0">
                <a:latin typeface="Maiandra GD" pitchFamily="34" charset="0"/>
              </a:rPr>
              <a:t>Los datos a ser transmitidos previamente son ensamblados en paquetes. Cada paquete es entonces transmitido individualmente y éste puede seguir diferentes rutas hacia su destino. Una vez que los paquetes llegan a su destino, los paquetes son otra vez re-ensamblados</a:t>
            </a:r>
            <a:r>
              <a:rPr lang="es-ES" sz="1600" dirty="0" smtClean="0">
                <a:latin typeface="Maiandra GD" pitchFamily="34" charset="0"/>
              </a:rPr>
              <a:t>. </a:t>
            </a:r>
          </a:p>
          <a:p>
            <a:pPr lvl="1" algn="just">
              <a:lnSpc>
                <a:spcPct val="150000"/>
              </a:lnSpc>
              <a:buClr>
                <a:schemeClr val="accent1"/>
              </a:buClr>
              <a:buSzPct val="80000"/>
              <a:buFont typeface="Wingdings" pitchFamily="2" charset="2"/>
              <a:buChar char="§"/>
            </a:pPr>
            <a:r>
              <a:rPr lang="es-ES" sz="1800" dirty="0" smtClean="0">
                <a:latin typeface="Maiandra GD" pitchFamily="34" charset="0"/>
              </a:rPr>
              <a:t>El canal es compartido por muchos usuarios simultáneamente. </a:t>
            </a:r>
          </a:p>
          <a:p>
            <a:pPr lvl="1" algn="just">
              <a:lnSpc>
                <a:spcPct val="150000"/>
              </a:lnSpc>
              <a:buClr>
                <a:schemeClr val="accent1"/>
              </a:buClr>
              <a:buSzPct val="80000"/>
              <a:buFont typeface="Wingdings" pitchFamily="2" charset="2"/>
              <a:buChar char="§"/>
            </a:pPr>
            <a:r>
              <a:rPr lang="es-ES" sz="1800" dirty="0" smtClean="0">
                <a:latin typeface="Maiandra GD" pitchFamily="34" charset="0"/>
              </a:rPr>
              <a:t>Ejemplos:</a:t>
            </a:r>
          </a:p>
          <a:p>
            <a:pPr>
              <a:lnSpc>
                <a:spcPct val="150000"/>
              </a:lnSpc>
              <a:buClr>
                <a:schemeClr val="accent1"/>
              </a:buClr>
              <a:buSzPct val="80000"/>
              <a:buNone/>
            </a:pPr>
            <a:r>
              <a:rPr lang="es-ES" sz="1800" dirty="0" smtClean="0">
                <a:latin typeface="Maiandra GD" pitchFamily="34" charset="0"/>
              </a:rPr>
              <a:t>		TCP/IP, X.25, </a:t>
            </a:r>
            <a:r>
              <a:rPr lang="es-ES" sz="1800" dirty="0" err="1" smtClean="0">
                <a:latin typeface="Maiandra GD" pitchFamily="34" charset="0"/>
              </a:rPr>
              <a:t>Frame</a:t>
            </a:r>
            <a:r>
              <a:rPr lang="es-ES" sz="1800" dirty="0" smtClean="0">
                <a:latin typeface="Maiandra GD" pitchFamily="34" charset="0"/>
              </a:rPr>
              <a:t> </a:t>
            </a:r>
            <a:r>
              <a:rPr lang="es-ES" sz="1800" dirty="0" err="1" smtClean="0">
                <a:latin typeface="Maiandra GD" pitchFamily="34" charset="0"/>
              </a:rPr>
              <a:t>Relay</a:t>
            </a:r>
            <a:r>
              <a:rPr lang="es-ES" sz="1800" dirty="0" smtClean="0">
                <a:latin typeface="Maiandra GD" pitchFamily="34" charset="0"/>
              </a:rPr>
              <a:t>, ATM.</a:t>
            </a:r>
            <a:r>
              <a:rPr lang="es-ES" sz="2000" dirty="0" smtClean="0">
                <a:latin typeface="Maiandra GD" pitchFamily="34" charset="0"/>
              </a:rPr>
              <a:t/>
            </a:r>
            <a:br>
              <a:rPr lang="es-ES" sz="2000" dirty="0" smtClean="0">
                <a:latin typeface="Maiandra GD" pitchFamily="34" charset="0"/>
              </a:rPr>
            </a:br>
            <a:r>
              <a:rPr lang="es-ES" sz="2000" dirty="0" smtClean="0">
                <a:latin typeface="Maiandra GD" pitchFamily="34" charset="0"/>
              </a:rPr>
              <a:t/>
            </a:r>
            <a:br>
              <a:rPr lang="es-ES" sz="2000" dirty="0" smtClean="0">
                <a:latin typeface="Maiandra GD" pitchFamily="34" charset="0"/>
              </a:rPr>
            </a:br>
            <a:r>
              <a:rPr lang="es-ES" sz="2000" dirty="0" smtClean="0">
                <a:latin typeface="Maiandra GD" pitchFamily="34" charset="0"/>
              </a:rPr>
              <a:t>La conmutación de paquetes es más eficiente y robusta para datos que pueden ser enviados con retardo en la transmisión (no en tiempo real), tales como el correo electrónico, páginas web, archivos, etc. </a:t>
            </a:r>
            <a:endParaRPr lang="es-MX" sz="2000" b="1" dirty="0" smtClean="0">
              <a:solidFill>
                <a:srgbClr val="FF0000"/>
              </a:solidFill>
              <a:latin typeface="Maiandra GD" pitchFamily="34" charset="0"/>
            </a:endParaRPr>
          </a:p>
          <a:p>
            <a:endParaRPr lang="es-ES" dirty="0">
              <a:latin typeface="Maiandra GD"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E9EA971-267B-4C68-8D7F-AE83A1F219EA}" type="slidenum">
              <a:rPr lang="es-ES" smtClean="0"/>
              <a:pPr/>
              <a:t>53</a:t>
            </a:fld>
            <a:endParaRPr lang="es-ES"/>
          </a:p>
        </p:txBody>
      </p:sp>
      <p:pic>
        <p:nvPicPr>
          <p:cNvPr id="4" name="3 Marcador de contenido" descr="conmutacion2.gif"/>
          <p:cNvPicPr>
            <a:picLocks noGrp="1" noChangeAspect="1"/>
          </p:cNvPicPr>
          <p:nvPr>
            <p:ph sz="quarter" idx="1"/>
          </p:nvPr>
        </p:nvPicPr>
        <p:blipFill>
          <a:blip r:embed="rId2"/>
          <a:stretch>
            <a:fillRect/>
          </a:stretch>
        </p:blipFill>
        <p:spPr>
          <a:xfrm>
            <a:off x="1071538" y="71414"/>
            <a:ext cx="7467600" cy="3962400"/>
          </a:xfrm>
        </p:spPr>
      </p:pic>
      <p:sp>
        <p:nvSpPr>
          <p:cNvPr id="3" name="2 Marcador de contenido"/>
          <p:cNvSpPr txBox="1">
            <a:spLocks/>
          </p:cNvSpPr>
          <p:nvPr/>
        </p:nvSpPr>
        <p:spPr>
          <a:xfrm>
            <a:off x="285720" y="3643314"/>
            <a:ext cx="8715436" cy="321471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q"/>
              <a:tabLst/>
              <a:defRPr/>
            </a:pPr>
            <a:r>
              <a:rPr kumimoji="0" lang="es-MX" sz="2200" b="1" i="0" u="none" strike="noStrike" kern="1200" cap="none" spc="0" normalizeH="0" baseline="0" noProof="0" smtClean="0">
                <a:ln>
                  <a:noFill/>
                </a:ln>
                <a:solidFill>
                  <a:schemeClr val="accent1"/>
                </a:solidFill>
                <a:effectLst/>
                <a:uLnTx/>
                <a:uFillTx/>
                <a:latin typeface="Maiandra GD" pitchFamily="34" charset="0"/>
                <a:ea typeface="+mn-ea"/>
                <a:cs typeface="+mn-cs"/>
              </a:rPr>
              <a:t>Multiplexión Estadística</a:t>
            </a:r>
          </a:p>
          <a:p>
            <a:pPr marL="742950" marR="0" lvl="1" indent="-285750" algn="just" defTabSz="914400" rtl="0" eaLnBrk="1" fontAlgn="auto" latinLnBrk="0" hangingPunct="1">
              <a:lnSpc>
                <a:spcPct val="150000"/>
              </a:lnSpc>
              <a:spcBef>
                <a:spcPct val="20000"/>
              </a:spcBef>
              <a:spcAft>
                <a:spcPts val="0"/>
              </a:spcAft>
              <a:buClrTx/>
              <a:buSzTx/>
              <a:buFont typeface="Wingdings" pitchFamily="2" charset="2"/>
              <a:buChar char="§"/>
              <a:tabLst/>
              <a:defRPr/>
            </a:pPr>
            <a:r>
              <a:rPr kumimoji="0" lang="es-ES" sz="1800" b="0" i="0" u="none" strike="noStrike" kern="1200" cap="none" spc="0" normalizeH="0" baseline="0" noProof="0" smtClean="0">
                <a:ln>
                  <a:noFill/>
                </a:ln>
                <a:solidFill>
                  <a:schemeClr val="tx1"/>
                </a:solidFill>
                <a:effectLst/>
                <a:uLnTx/>
                <a:uFillTx/>
                <a:latin typeface="Maiandra GD" pitchFamily="34" charset="0"/>
                <a:ea typeface="+mn-ea"/>
                <a:cs typeface="+mn-cs"/>
              </a:rPr>
              <a:t>Similar a la multiplexión por división de tiempo excepto que sólo transmite canales de baja velocidad que poseen información.</a:t>
            </a:r>
          </a:p>
          <a:p>
            <a:pPr marL="742950" marR="0" lvl="1" indent="-285750" algn="l" defTabSz="914400" rtl="0" eaLnBrk="1" fontAlgn="auto" latinLnBrk="0" hangingPunct="1">
              <a:lnSpc>
                <a:spcPct val="150000"/>
              </a:lnSpc>
              <a:spcBef>
                <a:spcPct val="20000"/>
              </a:spcBef>
              <a:spcAft>
                <a:spcPts val="0"/>
              </a:spcAft>
              <a:buClrTx/>
              <a:buSzTx/>
              <a:buFont typeface="Wingdings" pitchFamily="2" charset="2"/>
              <a:buChar char="§"/>
              <a:tabLst/>
              <a:defRPr/>
            </a:pPr>
            <a:r>
              <a:rPr kumimoji="0" lang="es-ES" sz="1800" b="0" i="0" u="none" strike="noStrike" kern="1200" cap="none" spc="0" normalizeH="0" baseline="0" noProof="0" smtClean="0">
                <a:ln>
                  <a:noFill/>
                </a:ln>
                <a:solidFill>
                  <a:schemeClr val="tx1"/>
                </a:solidFill>
                <a:effectLst/>
                <a:uLnTx/>
                <a:uFillTx/>
                <a:latin typeface="Maiandra GD" pitchFamily="34" charset="0"/>
                <a:ea typeface="+mn-ea"/>
                <a:cs typeface="+mn-cs"/>
              </a:rPr>
              <a:t>Basa su comportamiento en estadísticas relacionadas con la velocidad de los datos de cada canal de baja velocidad.</a:t>
            </a:r>
          </a:p>
          <a:p>
            <a:pPr marL="742950" marR="0" lvl="1" indent="-285750" algn="l" defTabSz="914400" rtl="0" eaLnBrk="1" fontAlgn="auto" latinLnBrk="0" hangingPunct="1">
              <a:lnSpc>
                <a:spcPct val="150000"/>
              </a:lnSpc>
              <a:spcBef>
                <a:spcPct val="20000"/>
              </a:spcBef>
              <a:spcAft>
                <a:spcPts val="0"/>
              </a:spcAft>
              <a:buClrTx/>
              <a:buSzTx/>
              <a:buFont typeface="Wingdings" pitchFamily="2" charset="2"/>
              <a:buChar char="§"/>
              <a:tabLst/>
              <a:defRPr/>
            </a:pPr>
            <a:r>
              <a:rPr kumimoji="0" lang="es-ES" sz="1800" b="0" i="0" u="none" strike="noStrike" kern="1200" cap="none" spc="0" normalizeH="0" baseline="0" noProof="0" smtClean="0">
                <a:ln>
                  <a:noFill/>
                </a:ln>
                <a:solidFill>
                  <a:schemeClr val="tx1"/>
                </a:solidFill>
                <a:effectLst/>
                <a:uLnTx/>
                <a:uFillTx/>
                <a:latin typeface="Maiandra GD" pitchFamily="34" charset="0"/>
                <a:ea typeface="+mn-ea"/>
                <a:cs typeface="+mn-cs"/>
              </a:rPr>
              <a:t>El rendimiento es mejor que con la multiplexión por división de tiempo, ya que la línea de alta velocidad no transmite los </a:t>
            </a:r>
            <a:r>
              <a:rPr kumimoji="0" lang="es-ES" sz="1800" b="0" i="1" u="none" strike="noStrike" kern="1200" cap="none" spc="0" normalizeH="0" baseline="0" noProof="0" smtClean="0">
                <a:ln>
                  <a:noFill/>
                </a:ln>
                <a:solidFill>
                  <a:schemeClr val="tx1"/>
                </a:solidFill>
                <a:effectLst/>
                <a:uLnTx/>
                <a:uFillTx/>
                <a:latin typeface="Maiandra GD" pitchFamily="34" charset="0"/>
                <a:ea typeface="+mn-ea"/>
                <a:cs typeface="+mn-cs"/>
              </a:rPr>
              <a:t>canales vacíos</a:t>
            </a:r>
            <a:r>
              <a:rPr kumimoji="0" lang="es-ES" sz="1800" b="0" i="0" u="none" strike="noStrike" kern="1200" cap="none" spc="0" normalizeH="0" baseline="0" noProof="0" smtClean="0">
                <a:ln>
                  <a:noFill/>
                </a:ln>
                <a:solidFill>
                  <a:schemeClr val="tx1"/>
                </a:solidFill>
                <a:effectLst/>
                <a:uLnTx/>
                <a:uFillTx/>
                <a:latin typeface="Maiandra GD" pitchFamily="34" charset="0"/>
                <a:ea typeface="+mn-ea"/>
                <a:cs typeface="+mn-cs"/>
              </a:rPr>
              <a:t>. </a:t>
            </a:r>
            <a:endParaRPr kumimoji="0" lang="es-ES" sz="1800" b="0" i="0" u="none" strike="noStrike" kern="1200" cap="none" spc="0" normalizeH="0" baseline="0" noProof="0" dirty="0">
              <a:ln>
                <a:noFill/>
              </a:ln>
              <a:solidFill>
                <a:schemeClr val="tx1"/>
              </a:solidFill>
              <a:effectLst/>
              <a:uLnTx/>
              <a:uFillTx/>
              <a:latin typeface="Maiandra GD" pitchFamily="34" charset="0"/>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a:xfrm>
            <a:off x="173038" y="-24"/>
            <a:ext cx="8553450" cy="1143000"/>
          </a:xfrm>
        </p:spPr>
        <p:txBody>
          <a:bodyPr>
            <a:normAutofit/>
          </a:bodyPr>
          <a:lstStyle/>
          <a:p>
            <a:r>
              <a:rPr lang="es-ES" sz="2400" b="1" dirty="0" smtClean="0">
                <a:solidFill>
                  <a:schemeClr val="accent1"/>
                </a:solidFill>
                <a:latin typeface="Maiandra GD" pitchFamily="34" charset="0"/>
              </a:rPr>
              <a:t>Conmutación de paquetes: almacenamiento y reenvío</a:t>
            </a:r>
          </a:p>
        </p:txBody>
      </p:sp>
      <p:sp>
        <p:nvSpPr>
          <p:cNvPr id="41" name="40 Marcador de número de diapositiva"/>
          <p:cNvSpPr>
            <a:spLocks noGrp="1"/>
          </p:cNvSpPr>
          <p:nvPr>
            <p:ph type="sldNum" sz="quarter" idx="12"/>
          </p:nvPr>
        </p:nvSpPr>
        <p:spPr/>
        <p:txBody>
          <a:bodyPr/>
          <a:lstStyle/>
          <a:p>
            <a:fld id="{8E9EA971-267B-4C68-8D7F-AE83A1F219EA}" type="slidenum">
              <a:rPr lang="es-ES" smtClean="0"/>
              <a:pPr/>
              <a:t>54</a:t>
            </a:fld>
            <a:endParaRPr lang="es-ES"/>
          </a:p>
        </p:txBody>
      </p:sp>
      <p:sp>
        <p:nvSpPr>
          <p:cNvPr id="5127" name="Rectangle 3"/>
          <p:cNvSpPr>
            <a:spLocks noGrp="1" noChangeArrowheads="1"/>
          </p:cNvSpPr>
          <p:nvPr>
            <p:ph sz="quarter" idx="1"/>
          </p:nvPr>
        </p:nvSpPr>
        <p:spPr>
          <a:xfrm>
            <a:off x="465138" y="2570184"/>
            <a:ext cx="3902075" cy="3930650"/>
          </a:xfrm>
        </p:spPr>
        <p:txBody>
          <a:bodyPr>
            <a:normAutofit fontScale="77500" lnSpcReduction="20000"/>
          </a:bodyPr>
          <a:lstStyle/>
          <a:p>
            <a:pPr algn="just">
              <a:lnSpc>
                <a:spcPct val="150000"/>
              </a:lnSpc>
              <a:buFont typeface="Wingdings" pitchFamily="2" charset="2"/>
              <a:buChar char="§"/>
            </a:pPr>
            <a:r>
              <a:rPr lang="es-ES" sz="2400" dirty="0" smtClean="0">
                <a:latin typeface="Maiandra GD" pitchFamily="34" charset="0"/>
              </a:rPr>
              <a:t>Demora </a:t>
            </a:r>
            <a:r>
              <a:rPr lang="es-ES" sz="2400" b="1" dirty="0" smtClean="0">
                <a:latin typeface="Maiandra GD" pitchFamily="34" charset="0"/>
              </a:rPr>
              <a:t>L/R</a:t>
            </a:r>
            <a:r>
              <a:rPr lang="es-ES" sz="2400" dirty="0" smtClean="0">
                <a:latin typeface="Maiandra GD" pitchFamily="34" charset="0"/>
              </a:rPr>
              <a:t> segundos transmitir (enviar) paquetes de </a:t>
            </a:r>
            <a:r>
              <a:rPr lang="es-ES" sz="2400" b="1" dirty="0" smtClean="0">
                <a:latin typeface="Maiandra GD" pitchFamily="34" charset="0"/>
              </a:rPr>
              <a:t>L</a:t>
            </a:r>
            <a:r>
              <a:rPr lang="es-ES" sz="2400" dirty="0" smtClean="0">
                <a:latin typeface="Maiandra GD" pitchFamily="34" charset="0"/>
              </a:rPr>
              <a:t> bits por el enlace de </a:t>
            </a:r>
            <a:r>
              <a:rPr lang="es-ES" sz="2400" b="1" dirty="0" smtClean="0">
                <a:latin typeface="Maiandra GD" pitchFamily="34" charset="0"/>
              </a:rPr>
              <a:t>R</a:t>
            </a:r>
            <a:r>
              <a:rPr lang="es-ES" sz="2400" dirty="0" smtClean="0">
                <a:latin typeface="Maiandra GD" pitchFamily="34" charset="0"/>
              </a:rPr>
              <a:t> bps.</a:t>
            </a:r>
          </a:p>
          <a:p>
            <a:pPr algn="just">
              <a:lnSpc>
                <a:spcPct val="150000"/>
              </a:lnSpc>
              <a:buFont typeface="Wingdings" pitchFamily="2" charset="2"/>
              <a:buChar char="§"/>
            </a:pPr>
            <a:r>
              <a:rPr lang="es-ES" sz="2400" dirty="0" smtClean="0">
                <a:latin typeface="Maiandra GD" pitchFamily="34" charset="0"/>
              </a:rPr>
              <a:t>El paquete entero debe llegar al enrutador antes que éste pueda ser transmitido sobre el próximo enlace: </a:t>
            </a:r>
            <a:r>
              <a:rPr lang="es-ES" sz="2400" i="1" dirty="0" err="1" smtClean="0">
                <a:solidFill>
                  <a:srgbClr val="FF0000"/>
                </a:solidFill>
                <a:latin typeface="Maiandra GD" pitchFamily="34" charset="0"/>
              </a:rPr>
              <a:t>store</a:t>
            </a:r>
            <a:r>
              <a:rPr lang="es-ES" sz="2400" i="1" dirty="0" smtClean="0">
                <a:solidFill>
                  <a:srgbClr val="FF0000"/>
                </a:solidFill>
                <a:latin typeface="Maiandra GD" pitchFamily="34" charset="0"/>
              </a:rPr>
              <a:t> and forward</a:t>
            </a:r>
          </a:p>
          <a:p>
            <a:pPr algn="just">
              <a:lnSpc>
                <a:spcPct val="150000"/>
              </a:lnSpc>
              <a:buFont typeface="Wingdings" pitchFamily="2" charset="2"/>
              <a:buChar char="§"/>
            </a:pPr>
            <a:r>
              <a:rPr lang="es-ES" sz="2400" b="1" dirty="0" smtClean="0">
                <a:latin typeface="Maiandra GD" pitchFamily="34" charset="0"/>
              </a:rPr>
              <a:t>Retardo = 3L/R</a:t>
            </a:r>
            <a:endParaRPr lang="es-ES" sz="2400" b="1" i="1" dirty="0" smtClean="0">
              <a:solidFill>
                <a:srgbClr val="FF0000"/>
              </a:solidFill>
              <a:latin typeface="Maiandra GD" pitchFamily="34" charset="0"/>
            </a:endParaRPr>
          </a:p>
        </p:txBody>
      </p:sp>
      <p:sp>
        <p:nvSpPr>
          <p:cNvPr id="5128" name="Rectangle 4"/>
          <p:cNvSpPr>
            <a:spLocks noGrp="1" noChangeArrowheads="1"/>
          </p:cNvSpPr>
          <p:nvPr>
            <p:ph sz="quarter" idx="2"/>
          </p:nvPr>
        </p:nvSpPr>
        <p:spPr>
          <a:xfrm>
            <a:off x="5072066" y="3857628"/>
            <a:ext cx="3810000" cy="2611448"/>
          </a:xfrm>
        </p:spPr>
        <p:txBody>
          <a:bodyPr/>
          <a:lstStyle/>
          <a:p>
            <a:pPr>
              <a:lnSpc>
                <a:spcPct val="90000"/>
              </a:lnSpc>
              <a:buFont typeface="Wingdings" pitchFamily="2" charset="2"/>
              <a:buNone/>
            </a:pPr>
            <a:r>
              <a:rPr lang="es-ES" sz="2400" u="sng" dirty="0" smtClean="0">
                <a:solidFill>
                  <a:srgbClr val="FF0000"/>
                </a:solidFill>
                <a:latin typeface="Courier New" pitchFamily="49" charset="0"/>
                <a:cs typeface="Courier New" pitchFamily="49" charset="0"/>
              </a:rPr>
              <a:t>Ejemplo:</a:t>
            </a:r>
            <a:endParaRPr lang="es-ES" sz="2400" dirty="0" smtClean="0">
              <a:latin typeface="Courier New" pitchFamily="49" charset="0"/>
              <a:cs typeface="Courier New" pitchFamily="49" charset="0"/>
            </a:endParaRPr>
          </a:p>
          <a:p>
            <a:pPr>
              <a:lnSpc>
                <a:spcPct val="90000"/>
              </a:lnSpc>
              <a:buNone/>
            </a:pPr>
            <a:r>
              <a:rPr lang="es-ES" sz="2400" dirty="0" smtClean="0">
                <a:latin typeface="Courier New" pitchFamily="49" charset="0"/>
                <a:cs typeface="Courier New" pitchFamily="49" charset="0"/>
              </a:rPr>
              <a:t>	L = 7.5 </a:t>
            </a:r>
            <a:r>
              <a:rPr lang="es-ES" sz="2400" dirty="0" err="1" smtClean="0">
                <a:latin typeface="Courier New" pitchFamily="49" charset="0"/>
                <a:cs typeface="Courier New" pitchFamily="49" charset="0"/>
              </a:rPr>
              <a:t>Mbits</a:t>
            </a:r>
            <a:endParaRPr lang="es-ES" sz="2400" dirty="0" smtClean="0">
              <a:latin typeface="Courier New" pitchFamily="49" charset="0"/>
              <a:cs typeface="Courier New" pitchFamily="49" charset="0"/>
            </a:endParaRPr>
          </a:p>
          <a:p>
            <a:pPr>
              <a:lnSpc>
                <a:spcPct val="90000"/>
              </a:lnSpc>
              <a:buNone/>
            </a:pPr>
            <a:r>
              <a:rPr lang="es-ES" sz="2400" dirty="0" smtClean="0">
                <a:latin typeface="Courier New" pitchFamily="49" charset="0"/>
                <a:cs typeface="Courier New" pitchFamily="49" charset="0"/>
              </a:rPr>
              <a:t>	R = 1.5 Mbps</a:t>
            </a:r>
          </a:p>
          <a:p>
            <a:pPr>
              <a:lnSpc>
                <a:spcPct val="90000"/>
              </a:lnSpc>
              <a:buNone/>
            </a:pPr>
            <a:endParaRPr lang="es-ES" sz="2400" dirty="0" smtClean="0">
              <a:latin typeface="Courier New" pitchFamily="49" charset="0"/>
              <a:cs typeface="Courier New" pitchFamily="49" charset="0"/>
            </a:endParaRPr>
          </a:p>
          <a:p>
            <a:pPr>
              <a:lnSpc>
                <a:spcPct val="90000"/>
              </a:lnSpc>
              <a:buNone/>
            </a:pPr>
            <a:r>
              <a:rPr lang="es-ES" sz="2400" dirty="0" smtClean="0">
                <a:latin typeface="Courier New" pitchFamily="49" charset="0"/>
                <a:cs typeface="Courier New" pitchFamily="49" charset="0"/>
              </a:rPr>
              <a:t>	retardo = 15 </a:t>
            </a:r>
            <a:r>
              <a:rPr lang="es-ES" sz="2400" dirty="0" err="1" smtClean="0">
                <a:latin typeface="Courier New" pitchFamily="49" charset="0"/>
                <a:cs typeface="Courier New" pitchFamily="49" charset="0"/>
              </a:rPr>
              <a:t>sec</a:t>
            </a:r>
            <a:endParaRPr lang="es-ES" sz="2400" dirty="0" smtClean="0">
              <a:latin typeface="Courier New" pitchFamily="49" charset="0"/>
              <a:cs typeface="Courier New" pitchFamily="49" charset="0"/>
            </a:endParaRPr>
          </a:p>
        </p:txBody>
      </p:sp>
      <p:grpSp>
        <p:nvGrpSpPr>
          <p:cNvPr id="42" name="41 Grupo"/>
          <p:cNvGrpSpPr/>
          <p:nvPr/>
        </p:nvGrpSpPr>
        <p:grpSpPr>
          <a:xfrm>
            <a:off x="2379677" y="1382713"/>
            <a:ext cx="4264025" cy="733425"/>
            <a:chOff x="2379677" y="1382713"/>
            <a:chExt cx="4264025" cy="733425"/>
          </a:xfrm>
        </p:grpSpPr>
        <p:sp>
          <p:nvSpPr>
            <p:cNvPr id="5129" name="Line 6"/>
            <p:cNvSpPr>
              <a:spLocks noChangeShapeType="1"/>
            </p:cNvSpPr>
            <p:nvPr/>
          </p:nvSpPr>
          <p:spPr bwMode="auto">
            <a:xfrm>
              <a:off x="2978165" y="1744663"/>
              <a:ext cx="3095625" cy="7937"/>
            </a:xfrm>
            <a:prstGeom prst="line">
              <a:avLst/>
            </a:prstGeom>
            <a:noFill/>
            <a:ln w="19050">
              <a:solidFill>
                <a:schemeClr val="tx1"/>
              </a:solidFill>
              <a:round/>
              <a:headEnd/>
              <a:tailEnd/>
            </a:ln>
          </p:spPr>
          <p:txBody>
            <a:bodyPr wrap="none" anchor="ctr"/>
            <a:lstStyle/>
            <a:p>
              <a:endParaRPr lang="es-ES"/>
            </a:p>
          </p:txBody>
        </p:sp>
        <p:graphicFrame>
          <p:nvGraphicFramePr>
            <p:cNvPr id="5122" name="Object 7"/>
            <p:cNvGraphicFramePr>
              <a:graphicFrameLocks noChangeAspect="1"/>
            </p:cNvGraphicFramePr>
            <p:nvPr/>
          </p:nvGraphicFramePr>
          <p:xfrm>
            <a:off x="2379677" y="1382713"/>
            <a:ext cx="646113" cy="533400"/>
          </p:xfrm>
          <a:graphic>
            <a:graphicData uri="http://schemas.openxmlformats.org/presentationml/2006/ole">
              <p:oleObj spid="_x0000_s32770" name="Clip" r:id="rId4" imgW="1305000" imgH="1085760" progId="">
                <p:embed/>
              </p:oleObj>
            </a:graphicData>
          </a:graphic>
        </p:graphicFrame>
        <p:graphicFrame>
          <p:nvGraphicFramePr>
            <p:cNvPr id="5123" name="Object 8"/>
            <p:cNvGraphicFramePr>
              <a:graphicFrameLocks noChangeAspect="1"/>
            </p:cNvGraphicFramePr>
            <p:nvPr/>
          </p:nvGraphicFramePr>
          <p:xfrm>
            <a:off x="5997590" y="1425575"/>
            <a:ext cx="646112" cy="533400"/>
          </p:xfrm>
          <a:graphic>
            <a:graphicData uri="http://schemas.openxmlformats.org/presentationml/2006/ole">
              <p:oleObj spid="_x0000_s32771" name="Clip" r:id="rId5" imgW="1305000" imgH="1085760" progId="">
                <p:embed/>
              </p:oleObj>
            </a:graphicData>
          </a:graphic>
        </p:graphicFrame>
        <p:grpSp>
          <p:nvGrpSpPr>
            <p:cNvPr id="2" name="Group 9"/>
            <p:cNvGrpSpPr>
              <a:grpSpLocks/>
            </p:cNvGrpSpPr>
            <p:nvPr/>
          </p:nvGrpSpPr>
          <p:grpSpPr bwMode="auto">
            <a:xfrm>
              <a:off x="3741752" y="1576388"/>
              <a:ext cx="568325" cy="284162"/>
              <a:chOff x="3824" y="1838"/>
              <a:chExt cx="358" cy="179"/>
            </a:xfrm>
          </p:grpSpPr>
          <p:sp>
            <p:nvSpPr>
              <p:cNvPr id="5149" name="Oval 10"/>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lstStyle/>
              <a:p>
                <a:endParaRPr lang="es-ES"/>
              </a:p>
            </p:txBody>
          </p:sp>
          <p:sp>
            <p:nvSpPr>
              <p:cNvPr id="5150" name="Line 11"/>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lstStyle/>
              <a:p>
                <a:endParaRPr lang="es-ES"/>
              </a:p>
            </p:txBody>
          </p:sp>
          <p:sp>
            <p:nvSpPr>
              <p:cNvPr id="5151" name="Line 12"/>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lstStyle/>
              <a:p>
                <a:endParaRPr lang="es-ES"/>
              </a:p>
            </p:txBody>
          </p:sp>
          <p:sp>
            <p:nvSpPr>
              <p:cNvPr id="5152" name="Rectangle 13"/>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lstStyle/>
              <a:p>
                <a:pPr algn="ctr"/>
                <a:endParaRPr lang="es-ES"/>
              </a:p>
            </p:txBody>
          </p:sp>
          <p:sp>
            <p:nvSpPr>
              <p:cNvPr id="5153" name="Oval 14"/>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lstStyle/>
              <a:p>
                <a:pPr algn="ctr"/>
                <a:endParaRPr lang="es-ES">
                  <a:solidFill>
                    <a:srgbClr val="FFFF00"/>
                  </a:solidFill>
                </a:endParaRPr>
              </a:p>
            </p:txBody>
          </p:sp>
          <p:grpSp>
            <p:nvGrpSpPr>
              <p:cNvPr id="3" name="Group 15"/>
              <p:cNvGrpSpPr>
                <a:grpSpLocks/>
              </p:cNvGrpSpPr>
              <p:nvPr/>
            </p:nvGrpSpPr>
            <p:grpSpPr bwMode="auto">
              <a:xfrm>
                <a:off x="3910" y="1864"/>
                <a:ext cx="176" cy="67"/>
                <a:chOff x="2848" y="848"/>
                <a:chExt cx="140" cy="98"/>
              </a:xfrm>
            </p:grpSpPr>
            <p:sp>
              <p:nvSpPr>
                <p:cNvPr id="5159" name="Line 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s-ES"/>
                </a:p>
              </p:txBody>
            </p:sp>
            <p:sp>
              <p:nvSpPr>
                <p:cNvPr id="5160" name="Line 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s-ES"/>
                </a:p>
              </p:txBody>
            </p:sp>
            <p:sp>
              <p:nvSpPr>
                <p:cNvPr id="5161" name="Line 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s-ES"/>
                </a:p>
              </p:txBody>
            </p:sp>
          </p:grpSp>
          <p:grpSp>
            <p:nvGrpSpPr>
              <p:cNvPr id="4" name="Group 19"/>
              <p:cNvGrpSpPr>
                <a:grpSpLocks/>
              </p:cNvGrpSpPr>
              <p:nvPr/>
            </p:nvGrpSpPr>
            <p:grpSpPr bwMode="auto">
              <a:xfrm flipV="1">
                <a:off x="3910" y="1863"/>
                <a:ext cx="176" cy="67"/>
                <a:chOff x="2848" y="848"/>
                <a:chExt cx="140" cy="98"/>
              </a:xfrm>
            </p:grpSpPr>
            <p:sp>
              <p:nvSpPr>
                <p:cNvPr id="5156" name="Line 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s-ES"/>
                </a:p>
              </p:txBody>
            </p:sp>
            <p:sp>
              <p:nvSpPr>
                <p:cNvPr id="5157" name="Line 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s-ES"/>
                </a:p>
              </p:txBody>
            </p:sp>
            <p:sp>
              <p:nvSpPr>
                <p:cNvPr id="5158" name="Line 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s-ES"/>
                </a:p>
              </p:txBody>
            </p:sp>
          </p:grpSp>
        </p:grpSp>
        <p:grpSp>
          <p:nvGrpSpPr>
            <p:cNvPr id="5" name="Group 23"/>
            <p:cNvGrpSpPr>
              <a:grpSpLocks/>
            </p:cNvGrpSpPr>
            <p:nvPr/>
          </p:nvGrpSpPr>
          <p:grpSpPr bwMode="auto">
            <a:xfrm>
              <a:off x="4867290" y="1574800"/>
              <a:ext cx="568325" cy="284163"/>
              <a:chOff x="3824" y="1838"/>
              <a:chExt cx="358" cy="179"/>
            </a:xfrm>
          </p:grpSpPr>
          <p:sp>
            <p:nvSpPr>
              <p:cNvPr id="5136" name="Oval 24"/>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p:spPr>
            <p:txBody>
              <a:bodyPr wrap="none" anchor="ctr"/>
              <a:lstStyle/>
              <a:p>
                <a:endParaRPr lang="es-ES"/>
              </a:p>
            </p:txBody>
          </p:sp>
          <p:sp>
            <p:nvSpPr>
              <p:cNvPr id="5137" name="Line 25"/>
              <p:cNvSpPr>
                <a:spLocks noChangeShapeType="1"/>
              </p:cNvSpPr>
              <p:nvPr/>
            </p:nvSpPr>
            <p:spPr bwMode="auto">
              <a:xfrm>
                <a:off x="3827" y="1910"/>
                <a:ext cx="0" cy="61"/>
              </a:xfrm>
              <a:prstGeom prst="line">
                <a:avLst/>
              </a:prstGeom>
              <a:noFill/>
              <a:ln w="12700">
                <a:solidFill>
                  <a:schemeClr val="tx1"/>
                </a:solidFill>
                <a:round/>
                <a:headEnd/>
                <a:tailEnd/>
              </a:ln>
            </p:spPr>
            <p:txBody>
              <a:bodyPr wrap="none" anchor="ctr"/>
              <a:lstStyle/>
              <a:p>
                <a:endParaRPr lang="es-ES"/>
              </a:p>
            </p:txBody>
          </p:sp>
          <p:sp>
            <p:nvSpPr>
              <p:cNvPr id="5138" name="Line 26"/>
              <p:cNvSpPr>
                <a:spLocks noChangeShapeType="1"/>
              </p:cNvSpPr>
              <p:nvPr/>
            </p:nvSpPr>
            <p:spPr bwMode="auto">
              <a:xfrm>
                <a:off x="4182" y="1910"/>
                <a:ext cx="0" cy="61"/>
              </a:xfrm>
              <a:prstGeom prst="line">
                <a:avLst/>
              </a:prstGeom>
              <a:noFill/>
              <a:ln w="12700">
                <a:solidFill>
                  <a:schemeClr val="tx1"/>
                </a:solidFill>
                <a:round/>
                <a:headEnd/>
                <a:tailEnd/>
              </a:ln>
            </p:spPr>
            <p:txBody>
              <a:bodyPr wrap="none" anchor="ctr"/>
              <a:lstStyle/>
              <a:p>
                <a:endParaRPr lang="es-ES"/>
              </a:p>
            </p:txBody>
          </p:sp>
          <p:sp>
            <p:nvSpPr>
              <p:cNvPr id="5139" name="Rectangle 27"/>
              <p:cNvSpPr>
                <a:spLocks noChangeArrowheads="1"/>
              </p:cNvSpPr>
              <p:nvPr/>
            </p:nvSpPr>
            <p:spPr bwMode="auto">
              <a:xfrm>
                <a:off x="3827" y="1910"/>
                <a:ext cx="352" cy="60"/>
              </a:xfrm>
              <a:prstGeom prst="rect">
                <a:avLst/>
              </a:prstGeom>
              <a:solidFill>
                <a:srgbClr val="FFFF00"/>
              </a:solidFill>
              <a:ln w="12700">
                <a:noFill/>
                <a:miter lim="800000"/>
                <a:headEnd/>
                <a:tailEnd/>
              </a:ln>
            </p:spPr>
            <p:txBody>
              <a:bodyPr wrap="none" anchor="ctr"/>
              <a:lstStyle/>
              <a:p>
                <a:pPr algn="ctr"/>
                <a:endParaRPr lang="es-ES"/>
              </a:p>
            </p:txBody>
          </p:sp>
          <p:sp>
            <p:nvSpPr>
              <p:cNvPr id="5140" name="Oval 28"/>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p:spPr>
            <p:txBody>
              <a:bodyPr wrap="none" anchor="ctr"/>
              <a:lstStyle/>
              <a:p>
                <a:pPr algn="ctr"/>
                <a:endParaRPr lang="es-ES">
                  <a:solidFill>
                    <a:srgbClr val="FFFF00"/>
                  </a:solidFill>
                </a:endParaRPr>
              </a:p>
            </p:txBody>
          </p:sp>
          <p:grpSp>
            <p:nvGrpSpPr>
              <p:cNvPr id="6" name="Group 29"/>
              <p:cNvGrpSpPr>
                <a:grpSpLocks/>
              </p:cNvGrpSpPr>
              <p:nvPr/>
            </p:nvGrpSpPr>
            <p:grpSpPr bwMode="auto">
              <a:xfrm>
                <a:off x="3910" y="1864"/>
                <a:ext cx="176" cy="67"/>
                <a:chOff x="2848" y="848"/>
                <a:chExt cx="140" cy="98"/>
              </a:xfrm>
            </p:grpSpPr>
            <p:sp>
              <p:nvSpPr>
                <p:cNvPr id="5146" name="Line 3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s-ES"/>
                </a:p>
              </p:txBody>
            </p:sp>
            <p:sp>
              <p:nvSpPr>
                <p:cNvPr id="5147" name="Line 3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s-ES"/>
                </a:p>
              </p:txBody>
            </p:sp>
            <p:sp>
              <p:nvSpPr>
                <p:cNvPr id="5148" name="Line 3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s-ES"/>
                </a:p>
              </p:txBody>
            </p:sp>
          </p:grpSp>
          <p:grpSp>
            <p:nvGrpSpPr>
              <p:cNvPr id="7" name="Group 33"/>
              <p:cNvGrpSpPr>
                <a:grpSpLocks/>
              </p:cNvGrpSpPr>
              <p:nvPr/>
            </p:nvGrpSpPr>
            <p:grpSpPr bwMode="auto">
              <a:xfrm flipV="1">
                <a:off x="3910" y="1863"/>
                <a:ext cx="176" cy="67"/>
                <a:chOff x="2848" y="848"/>
                <a:chExt cx="140" cy="98"/>
              </a:xfrm>
            </p:grpSpPr>
            <p:sp>
              <p:nvSpPr>
                <p:cNvPr id="5143" name="Line 3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s-ES"/>
                </a:p>
              </p:txBody>
            </p:sp>
            <p:sp>
              <p:nvSpPr>
                <p:cNvPr id="5144" name="Line 3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s-ES"/>
                </a:p>
              </p:txBody>
            </p:sp>
            <p:sp>
              <p:nvSpPr>
                <p:cNvPr id="5145" name="Line 3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s-ES"/>
                </a:p>
              </p:txBody>
            </p:sp>
          </p:grpSp>
        </p:grpSp>
        <p:sp>
          <p:nvSpPr>
            <p:cNvPr id="5132" name="Text Box 37"/>
            <p:cNvSpPr txBox="1">
              <a:spLocks noChangeArrowheads="1"/>
            </p:cNvSpPr>
            <p:nvPr/>
          </p:nvSpPr>
          <p:spPr bwMode="auto">
            <a:xfrm>
              <a:off x="3184540" y="1719263"/>
              <a:ext cx="344487" cy="396875"/>
            </a:xfrm>
            <a:prstGeom prst="rect">
              <a:avLst/>
            </a:prstGeom>
            <a:noFill/>
            <a:ln w="9525">
              <a:noFill/>
              <a:miter lim="800000"/>
              <a:headEnd/>
              <a:tailEnd/>
            </a:ln>
          </p:spPr>
          <p:txBody>
            <a:bodyPr wrap="none">
              <a:spAutoFit/>
            </a:bodyPr>
            <a:lstStyle/>
            <a:p>
              <a:r>
                <a:rPr lang="en-US" sz="2000">
                  <a:latin typeface="Comic Sans MS" pitchFamily="66" charset="0"/>
                </a:rPr>
                <a:t>R</a:t>
              </a:r>
              <a:endParaRPr lang="en-US"/>
            </a:p>
          </p:txBody>
        </p:sp>
        <p:sp>
          <p:nvSpPr>
            <p:cNvPr id="5133" name="Text Box 38"/>
            <p:cNvSpPr txBox="1">
              <a:spLocks noChangeArrowheads="1"/>
            </p:cNvSpPr>
            <p:nvPr/>
          </p:nvSpPr>
          <p:spPr bwMode="auto">
            <a:xfrm>
              <a:off x="4357702" y="1703388"/>
              <a:ext cx="344488" cy="396875"/>
            </a:xfrm>
            <a:prstGeom prst="rect">
              <a:avLst/>
            </a:prstGeom>
            <a:noFill/>
            <a:ln w="9525">
              <a:noFill/>
              <a:miter lim="800000"/>
              <a:headEnd/>
              <a:tailEnd/>
            </a:ln>
          </p:spPr>
          <p:txBody>
            <a:bodyPr wrap="none">
              <a:spAutoFit/>
            </a:bodyPr>
            <a:lstStyle/>
            <a:p>
              <a:r>
                <a:rPr lang="en-US" sz="2000">
                  <a:latin typeface="Comic Sans MS" pitchFamily="66" charset="0"/>
                </a:rPr>
                <a:t>R</a:t>
              </a:r>
              <a:endParaRPr lang="en-US"/>
            </a:p>
          </p:txBody>
        </p:sp>
        <p:sp>
          <p:nvSpPr>
            <p:cNvPr id="5134" name="Text Box 39"/>
            <p:cNvSpPr txBox="1">
              <a:spLocks noChangeArrowheads="1"/>
            </p:cNvSpPr>
            <p:nvPr/>
          </p:nvSpPr>
          <p:spPr bwMode="auto">
            <a:xfrm>
              <a:off x="5537215" y="1709738"/>
              <a:ext cx="344487" cy="396875"/>
            </a:xfrm>
            <a:prstGeom prst="rect">
              <a:avLst/>
            </a:prstGeom>
            <a:noFill/>
            <a:ln w="9525">
              <a:noFill/>
              <a:miter lim="800000"/>
              <a:headEnd/>
              <a:tailEnd/>
            </a:ln>
          </p:spPr>
          <p:txBody>
            <a:bodyPr wrap="none">
              <a:spAutoFit/>
            </a:bodyPr>
            <a:lstStyle/>
            <a:p>
              <a:r>
                <a:rPr lang="en-US" sz="2000">
                  <a:latin typeface="Comic Sans MS" pitchFamily="66" charset="0"/>
                </a:rPr>
                <a:t>R</a:t>
              </a:r>
              <a:endParaRPr lang="en-US"/>
            </a:p>
          </p:txBody>
        </p:sp>
        <p:sp>
          <p:nvSpPr>
            <p:cNvPr id="5135" name="Rectangle 40"/>
            <p:cNvSpPr>
              <a:spLocks noChangeArrowheads="1"/>
            </p:cNvSpPr>
            <p:nvPr/>
          </p:nvSpPr>
          <p:spPr bwMode="auto">
            <a:xfrm>
              <a:off x="2811477" y="1395413"/>
              <a:ext cx="485775" cy="293687"/>
            </a:xfrm>
            <a:prstGeom prst="rect">
              <a:avLst/>
            </a:prstGeom>
            <a:solidFill>
              <a:schemeClr val="accent1"/>
            </a:solidFill>
            <a:ln w="9525">
              <a:solidFill>
                <a:schemeClr val="tx1"/>
              </a:solidFill>
              <a:miter lim="800000"/>
              <a:headEnd/>
              <a:tailEnd/>
            </a:ln>
          </p:spPr>
          <p:txBody>
            <a:bodyPr wrap="none" anchor="ctr"/>
            <a:lstStyle/>
            <a:p>
              <a:pPr algn="ctr"/>
              <a:r>
                <a:rPr lang="en-US" sz="2000">
                  <a:latin typeface="Comic Sans MS" pitchFamily="66" charset="0"/>
                </a:rPr>
                <a:t>L</a:t>
              </a:r>
              <a:endParaRPr lang="en-US"/>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E9EA971-267B-4C68-8D7F-AE83A1F219EA}" type="slidenum">
              <a:rPr lang="es-ES" smtClean="0"/>
              <a:pPr/>
              <a:t>55</a:t>
            </a:fld>
            <a:endParaRPr lang="es-ES"/>
          </a:p>
        </p:txBody>
      </p:sp>
      <p:sp>
        <p:nvSpPr>
          <p:cNvPr id="3" name="2 Marcador de contenido"/>
          <p:cNvSpPr>
            <a:spLocks noGrp="1"/>
          </p:cNvSpPr>
          <p:nvPr>
            <p:ph sz="quarter" idx="1"/>
          </p:nvPr>
        </p:nvSpPr>
        <p:spPr>
          <a:xfrm>
            <a:off x="214282" y="714356"/>
            <a:ext cx="8643998" cy="5857916"/>
          </a:xfrm>
        </p:spPr>
        <p:txBody>
          <a:bodyPr>
            <a:noAutofit/>
          </a:bodyPr>
          <a:lstStyle/>
          <a:p>
            <a:pPr algn="just">
              <a:lnSpc>
                <a:spcPct val="150000"/>
              </a:lnSpc>
              <a:buNone/>
            </a:pPr>
            <a:endParaRPr lang="es-ES" sz="1200" dirty="0" smtClean="0">
              <a:solidFill>
                <a:srgbClr val="FF0000"/>
              </a:solidFill>
              <a:latin typeface="Maiandra GD" pitchFamily="34" charset="0"/>
            </a:endParaRPr>
          </a:p>
          <a:p>
            <a:pPr algn="just">
              <a:lnSpc>
                <a:spcPct val="150000"/>
              </a:lnSpc>
              <a:buClr>
                <a:schemeClr val="accent1"/>
              </a:buClr>
              <a:buSzPct val="80000"/>
              <a:buFont typeface="Wingdings" pitchFamily="2" charset="2"/>
              <a:buChar char="q"/>
            </a:pPr>
            <a:r>
              <a:rPr lang="es-ES" sz="2000" b="1" dirty="0" smtClean="0">
                <a:solidFill>
                  <a:srgbClr val="FF0000"/>
                </a:solidFill>
                <a:latin typeface="Maiandra GD" pitchFamily="34" charset="0"/>
              </a:rPr>
              <a:t>Redes de datagramas</a:t>
            </a:r>
          </a:p>
          <a:p>
            <a:pPr lvl="1" algn="just">
              <a:lnSpc>
                <a:spcPct val="150000"/>
              </a:lnSpc>
              <a:buFont typeface="Wingdings" pitchFamily="2" charset="2"/>
              <a:buChar char="§"/>
            </a:pPr>
            <a:r>
              <a:rPr lang="es-ES" sz="2000" dirty="0" smtClean="0">
                <a:latin typeface="Maiandra GD" pitchFamily="34" charset="0"/>
              </a:rPr>
              <a:t>Se utiliza normalmente en servicios sin conexión.</a:t>
            </a:r>
          </a:p>
          <a:p>
            <a:pPr lvl="1" algn="just">
              <a:lnSpc>
                <a:spcPct val="150000"/>
              </a:lnSpc>
              <a:buFont typeface="Wingdings" pitchFamily="2" charset="2"/>
              <a:buChar char="§"/>
            </a:pPr>
            <a:r>
              <a:rPr lang="es-ES" sz="2000" dirty="0" smtClean="0">
                <a:latin typeface="Maiandra GD" pitchFamily="34" charset="0"/>
              </a:rPr>
              <a:t>Los enrutadores envían cada paquete de forma individual, atendiendo a la dirección de red destino. </a:t>
            </a:r>
          </a:p>
          <a:p>
            <a:pPr lvl="1" algn="just">
              <a:lnSpc>
                <a:spcPct val="150000"/>
              </a:lnSpc>
              <a:buFont typeface="Wingdings" pitchFamily="2" charset="2"/>
              <a:buChar char="§"/>
            </a:pPr>
            <a:r>
              <a:rPr lang="es-ES" sz="2000" dirty="0" smtClean="0">
                <a:latin typeface="Maiandra GD" pitchFamily="34" charset="0"/>
              </a:rPr>
              <a:t>No se gasta tiempo en el establecimiento del circuito virtual.</a:t>
            </a:r>
          </a:p>
          <a:p>
            <a:pPr lvl="1" algn="just">
              <a:lnSpc>
                <a:spcPct val="150000"/>
              </a:lnSpc>
              <a:buFont typeface="Wingdings" pitchFamily="2" charset="2"/>
              <a:buChar char="§"/>
            </a:pPr>
            <a:r>
              <a:rPr lang="es-ES" sz="2000" dirty="0" smtClean="0">
                <a:latin typeface="Maiandra GD" pitchFamily="34" charset="0"/>
              </a:rPr>
              <a:t>Existe un retardo añadido en el enrutamiento.</a:t>
            </a:r>
          </a:p>
          <a:p>
            <a:pPr lvl="1" algn="just">
              <a:lnSpc>
                <a:spcPct val="150000"/>
              </a:lnSpc>
              <a:buFont typeface="Wingdings" pitchFamily="2" charset="2"/>
              <a:buChar char="§"/>
            </a:pPr>
            <a:r>
              <a:rPr lang="es-ES" sz="2000" dirty="0" smtClean="0">
                <a:latin typeface="Maiandra GD" pitchFamily="34" charset="0"/>
              </a:rPr>
              <a:t>Es más robusto ante situaciones de fallo.</a:t>
            </a:r>
          </a:p>
          <a:p>
            <a:pPr lvl="1" algn="just">
              <a:lnSpc>
                <a:spcPct val="150000"/>
              </a:lnSpc>
              <a:buFont typeface="Wingdings" pitchFamily="2" charset="2"/>
              <a:buChar char="§"/>
            </a:pPr>
            <a:r>
              <a:rPr lang="es-ES" sz="2000" dirty="0" smtClean="0">
                <a:latin typeface="Maiandra GD" pitchFamily="34" charset="0"/>
              </a:rPr>
              <a:t>Se tarifa por cantidad de datos transportados.</a:t>
            </a:r>
          </a:p>
          <a:p>
            <a:pPr lvl="1" algn="just">
              <a:lnSpc>
                <a:spcPct val="150000"/>
              </a:lnSpc>
              <a:buFont typeface="Wingdings" pitchFamily="2" charset="2"/>
              <a:buChar char="§"/>
            </a:pPr>
            <a:r>
              <a:rPr lang="es-ES" sz="2000" dirty="0" smtClean="0">
                <a:latin typeface="Maiandra GD" pitchFamily="34" charset="0"/>
              </a:rPr>
              <a:t>Se pueden provocar situaciones de congestión en los </a:t>
            </a:r>
            <a:r>
              <a:rPr lang="es-ES" sz="2000" dirty="0" smtClean="0"/>
              <a:t>enrutadores </a:t>
            </a:r>
            <a:r>
              <a:rPr lang="es-ES" sz="2000" dirty="0" smtClean="0">
                <a:latin typeface="Maiandra GD" pitchFamily="34" charset="0"/>
              </a:rPr>
              <a:t>(se perderán paquetes recibidos).</a:t>
            </a:r>
          </a:p>
          <a:p>
            <a:pPr algn="just">
              <a:lnSpc>
                <a:spcPct val="150000"/>
              </a:lnSpc>
            </a:pPr>
            <a:endParaRPr lang="es-ES" sz="1200" dirty="0" smtClean="0">
              <a:solidFill>
                <a:srgbClr val="FF0000"/>
              </a:solidFill>
              <a:latin typeface="Maiandra GD" pitchFamily="34" charset="0"/>
            </a:endParaRPr>
          </a:p>
          <a:p>
            <a:pPr lvl="1" algn="just">
              <a:lnSpc>
                <a:spcPct val="150000"/>
              </a:lnSpc>
              <a:buClr>
                <a:schemeClr val="accent1"/>
              </a:buClr>
              <a:buSzPct val="80000"/>
              <a:buFont typeface="Wingdings" pitchFamily="2" charset="2"/>
              <a:buChar char="q"/>
            </a:pPr>
            <a:endParaRPr lang="es-ES" sz="1400" dirty="0" smtClean="0">
              <a:latin typeface="Maiandra GD" pitchFamily="34" charset="0"/>
            </a:endParaRPr>
          </a:p>
          <a:p>
            <a:pPr algn="just">
              <a:lnSpc>
                <a:spcPct val="150000"/>
              </a:lnSpc>
            </a:pPr>
            <a:endParaRPr lang="es-ES" sz="1800" dirty="0">
              <a:latin typeface="Maiandra GD" pitchFamily="34" charset="0"/>
            </a:endParaRPr>
          </a:p>
        </p:txBody>
      </p:sp>
      <p:sp>
        <p:nvSpPr>
          <p:cNvPr id="4" name="3 Rectángulo"/>
          <p:cNvSpPr/>
          <p:nvPr/>
        </p:nvSpPr>
        <p:spPr>
          <a:xfrm>
            <a:off x="872862" y="191136"/>
            <a:ext cx="7199600" cy="523220"/>
          </a:xfrm>
          <a:prstGeom prst="rect">
            <a:avLst/>
          </a:prstGeom>
        </p:spPr>
        <p:txBody>
          <a:bodyPr wrap="none">
            <a:spAutoFit/>
          </a:bodyPr>
          <a:lstStyle/>
          <a:p>
            <a:r>
              <a:rPr lang="es-ES" sz="2800" b="1" dirty="0" smtClean="0">
                <a:solidFill>
                  <a:schemeClr val="accent1"/>
                </a:solidFill>
                <a:latin typeface="Maiandra GD" pitchFamily="34" charset="0"/>
              </a:rPr>
              <a:t>Redes de conmutación de paquetes: re-envío</a:t>
            </a:r>
            <a:endParaRPr lang="es-ES" sz="2800" b="1" dirty="0">
              <a:solidFill>
                <a:schemeClr val="accent1"/>
              </a:solidFill>
              <a:latin typeface="Maiandra GD"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9EA971-267B-4C68-8D7F-AE83A1F219EA}" type="slidenum">
              <a:rPr lang="es-ES" smtClean="0"/>
              <a:pPr/>
              <a:t>56</a:t>
            </a:fld>
            <a:endParaRPr lang="es-ES"/>
          </a:p>
        </p:txBody>
      </p:sp>
      <p:sp>
        <p:nvSpPr>
          <p:cNvPr id="3" name="2 Marcador de contenido"/>
          <p:cNvSpPr>
            <a:spLocks noGrp="1"/>
          </p:cNvSpPr>
          <p:nvPr>
            <p:ph sz="quarter" idx="1"/>
          </p:nvPr>
        </p:nvSpPr>
        <p:spPr>
          <a:xfrm>
            <a:off x="285720" y="357166"/>
            <a:ext cx="8572560" cy="6072230"/>
          </a:xfrm>
        </p:spPr>
        <p:txBody>
          <a:bodyPr>
            <a:normAutofit lnSpcReduction="10000"/>
          </a:bodyPr>
          <a:lstStyle/>
          <a:p>
            <a:pPr algn="just">
              <a:lnSpc>
                <a:spcPct val="150000"/>
              </a:lnSpc>
              <a:buClr>
                <a:schemeClr val="accent1"/>
              </a:buClr>
              <a:buSzPct val="80000"/>
              <a:buFont typeface="Wingdings" pitchFamily="2" charset="2"/>
              <a:buChar char="q"/>
            </a:pPr>
            <a:r>
              <a:rPr lang="es-ES" sz="2400" b="1" dirty="0" smtClean="0">
                <a:solidFill>
                  <a:srgbClr val="FF0000"/>
                </a:solidFill>
                <a:latin typeface="Maiandra GD" pitchFamily="34" charset="0"/>
              </a:rPr>
              <a:t>Redes de circuitos virtuales</a:t>
            </a:r>
          </a:p>
          <a:p>
            <a:pPr lvl="1" algn="just">
              <a:lnSpc>
                <a:spcPct val="170000"/>
              </a:lnSpc>
              <a:buFont typeface="Wingdings" pitchFamily="2" charset="2"/>
              <a:buChar char="§"/>
            </a:pPr>
            <a:r>
              <a:rPr lang="es-ES" sz="1800" dirty="0" smtClean="0">
                <a:latin typeface="Maiandra GD" pitchFamily="34" charset="0"/>
              </a:rPr>
              <a:t>Se utiliza normalmente cuando el servicio es orientado a conexión.</a:t>
            </a:r>
          </a:p>
          <a:p>
            <a:pPr lvl="1" algn="just">
              <a:lnSpc>
                <a:spcPct val="170000"/>
              </a:lnSpc>
              <a:buFont typeface="Wingdings" pitchFamily="2" charset="2"/>
              <a:buChar char="§"/>
            </a:pPr>
            <a:r>
              <a:rPr lang="es-ES" sz="1800" dirty="0" smtClean="0">
                <a:latin typeface="Maiandra GD" pitchFamily="34" charset="0"/>
              </a:rPr>
              <a:t>Inicialmente se establece el camino o circuito virtual, a través de los diferentes enrutadores, que seguirán los paquetes de datos que intercambiarán las máquinas. </a:t>
            </a:r>
          </a:p>
          <a:p>
            <a:pPr lvl="1" algn="just">
              <a:lnSpc>
                <a:spcPct val="170000"/>
              </a:lnSpc>
              <a:buFont typeface="Wingdings" pitchFamily="2" charset="2"/>
              <a:buChar char="§"/>
            </a:pPr>
            <a:r>
              <a:rPr lang="es-ES" sz="1800" dirty="0" smtClean="0">
                <a:latin typeface="Maiandra GD" pitchFamily="34" charset="0"/>
              </a:rPr>
              <a:t>Los paquetes de datos llevan en la cabecera el número de circuito virtual en vez de la dirección de red de la máquina destino.</a:t>
            </a:r>
          </a:p>
          <a:p>
            <a:pPr lvl="1" algn="just">
              <a:lnSpc>
                <a:spcPct val="170000"/>
              </a:lnSpc>
              <a:buFont typeface="Wingdings" pitchFamily="2" charset="2"/>
              <a:buChar char="§"/>
            </a:pPr>
            <a:r>
              <a:rPr lang="es-ES" sz="1800" dirty="0" smtClean="0">
                <a:latin typeface="Maiandra GD" pitchFamily="34" charset="0"/>
              </a:rPr>
              <a:t>Al establecer un circuito virtual los enrutadores pueden reservar recursos para atender a los futuros paquetes que llegarán por dicha conexión.</a:t>
            </a:r>
          </a:p>
          <a:p>
            <a:pPr lvl="1" algn="just">
              <a:lnSpc>
                <a:spcPct val="170000"/>
              </a:lnSpc>
              <a:buFont typeface="Wingdings" pitchFamily="2" charset="2"/>
              <a:buChar char="§"/>
            </a:pPr>
            <a:r>
              <a:rPr lang="es-ES" sz="1800" dirty="0" smtClean="0">
                <a:latin typeface="Maiandra GD" pitchFamily="34" charset="0"/>
              </a:rPr>
              <a:t>Al finalizar la conexión el circuito virtual se libera.</a:t>
            </a:r>
          </a:p>
          <a:p>
            <a:pPr lvl="1" algn="just">
              <a:lnSpc>
                <a:spcPct val="170000"/>
              </a:lnSpc>
              <a:buFont typeface="Wingdings" pitchFamily="2" charset="2"/>
              <a:buChar char="§"/>
            </a:pPr>
            <a:r>
              <a:rPr lang="es-ES" sz="1800" dirty="0" smtClean="0">
                <a:latin typeface="Maiandra GD" pitchFamily="34" charset="0"/>
              </a:rPr>
              <a:t>La tarifa se define por conexión, por duración del circuito virtual, y por la cantidad de datos transportados.</a:t>
            </a:r>
            <a:endParaRPr lang="es-ES" sz="1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85852" y="-152416"/>
            <a:ext cx="7543800" cy="1295400"/>
          </a:xfrm>
        </p:spPr>
        <p:txBody>
          <a:bodyPr>
            <a:normAutofit/>
          </a:bodyPr>
          <a:lstStyle/>
          <a:p>
            <a:r>
              <a:rPr lang="es-MX" sz="3600" b="1" dirty="0">
                <a:latin typeface="Maiandra GD" pitchFamily="34" charset="0"/>
              </a:rPr>
              <a:t>Clasificación de </a:t>
            </a:r>
            <a:r>
              <a:rPr lang="es-MX" sz="3600" b="1" dirty="0" err="1">
                <a:latin typeface="Maiandra GD" pitchFamily="34" charset="0"/>
              </a:rPr>
              <a:t>ISP´s</a:t>
            </a:r>
            <a:endParaRPr lang="es-ES" sz="3600" b="1" dirty="0">
              <a:latin typeface="Maiandra GD" pitchFamily="34" charset="0"/>
            </a:endParaRPr>
          </a:p>
        </p:txBody>
      </p:sp>
      <p:graphicFrame>
        <p:nvGraphicFramePr>
          <p:cNvPr id="20486" name="Diagram 6"/>
          <p:cNvGraphicFramePr>
            <a:graphicFrameLocks noGrp="1"/>
          </p:cNvGraphicFramePr>
          <p:nvPr>
            <p:ph type="dgm" idx="1"/>
          </p:nvPr>
        </p:nvGraphicFramePr>
        <p:xfrm>
          <a:off x="433386" y="500042"/>
          <a:ext cx="8353456" cy="6205559"/>
        </p:xfrm>
        <a:graphic>
          <a:graphicData uri="http://schemas.openxmlformats.org/drawingml/2006/compatibility">
            <com:legacyDrawing xmlns:com="http://schemas.openxmlformats.org/drawingml/2006/compatibility" spid="_x0000_s25602"/>
          </a:graphicData>
        </a:graphic>
      </p:graphicFrame>
      <p:sp>
        <p:nvSpPr>
          <p:cNvPr id="4" name="3 Marcador de número de diapositiva"/>
          <p:cNvSpPr>
            <a:spLocks noGrp="1"/>
          </p:cNvSpPr>
          <p:nvPr>
            <p:ph type="sldNum" sz="quarter" idx="12"/>
          </p:nvPr>
        </p:nvSpPr>
        <p:spPr/>
        <p:txBody>
          <a:bodyPr/>
          <a:lstStyle/>
          <a:p>
            <a:fld id="{B9A46F9B-6978-49F9-8F8E-5EAEA97B9BAC}" type="slidenum">
              <a:rPr lang="es-ES" altLang="en-US" smtClean="0"/>
              <a:pPr/>
              <a:t>57</a:t>
            </a:fld>
            <a:endParaRPr lang="es-ES"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506442" y="693738"/>
            <a:ext cx="8351838" cy="5472112"/>
            <a:chOff x="385" y="754"/>
            <a:chExt cx="5261" cy="3447"/>
          </a:xfrm>
        </p:grpSpPr>
        <p:sp>
          <p:nvSpPr>
            <p:cNvPr id="22535" name="Oval 7"/>
            <p:cNvSpPr>
              <a:spLocks noChangeArrowheads="1"/>
            </p:cNvSpPr>
            <p:nvPr/>
          </p:nvSpPr>
          <p:spPr bwMode="auto">
            <a:xfrm>
              <a:off x="386" y="754"/>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sp>
          <p:nvSpPr>
            <p:cNvPr id="22536" name="Oval 8"/>
            <p:cNvSpPr>
              <a:spLocks noChangeArrowheads="1"/>
            </p:cNvSpPr>
            <p:nvPr/>
          </p:nvSpPr>
          <p:spPr bwMode="auto">
            <a:xfrm>
              <a:off x="613" y="1117"/>
              <a:ext cx="861" cy="226"/>
            </a:xfrm>
            <a:prstGeom prst="ellipse">
              <a:avLst/>
            </a:prstGeom>
            <a:solidFill>
              <a:srgbClr val="3C605F"/>
            </a:solidFill>
            <a:ln w="9525">
              <a:solidFill>
                <a:schemeClr val="tx1"/>
              </a:solidFill>
              <a:round/>
              <a:headEnd/>
              <a:tailEnd/>
            </a:ln>
            <a:effectLst/>
          </p:spPr>
          <p:txBody>
            <a:bodyPr wrap="none" anchor="ctr"/>
            <a:lstStyle/>
            <a:p>
              <a:pPr algn="ctr" eaLnBrk="0" hangingPunct="0"/>
              <a:r>
                <a:rPr lang="es-MX" sz="1200">
                  <a:solidFill>
                    <a:srgbClr val="EAEAEA"/>
                  </a:solidFill>
                  <a:latin typeface="Maiandra GD" pitchFamily="34" charset="0"/>
                </a:rPr>
                <a:t>ISP Regional</a:t>
              </a:r>
              <a:endParaRPr lang="es-ES" sz="1200">
                <a:solidFill>
                  <a:srgbClr val="EAEAEA"/>
                </a:solidFill>
                <a:latin typeface="Maiandra GD" pitchFamily="34" charset="0"/>
              </a:endParaRPr>
            </a:p>
          </p:txBody>
        </p:sp>
        <p:cxnSp>
          <p:nvCxnSpPr>
            <p:cNvPr id="22537" name="AutoShape 9"/>
            <p:cNvCxnSpPr>
              <a:cxnSpLocks noChangeShapeType="1"/>
              <a:stCxn id="22535" idx="4"/>
              <a:endCxn id="22536" idx="1"/>
            </p:cNvCxnSpPr>
            <p:nvPr/>
          </p:nvCxnSpPr>
          <p:spPr bwMode="auto">
            <a:xfrm>
              <a:off x="636" y="935"/>
              <a:ext cx="103" cy="215"/>
            </a:xfrm>
            <a:prstGeom prst="straightConnector1">
              <a:avLst/>
            </a:prstGeom>
            <a:noFill/>
            <a:ln w="9525">
              <a:solidFill>
                <a:schemeClr val="tx1"/>
              </a:solidFill>
              <a:round/>
              <a:headEnd/>
              <a:tailEnd/>
            </a:ln>
            <a:effectLst/>
          </p:spPr>
        </p:cxnSp>
        <p:sp>
          <p:nvSpPr>
            <p:cNvPr id="22538" name="Oval 10"/>
            <p:cNvSpPr>
              <a:spLocks noChangeArrowheads="1"/>
            </p:cNvSpPr>
            <p:nvPr/>
          </p:nvSpPr>
          <p:spPr bwMode="auto">
            <a:xfrm>
              <a:off x="1202" y="754"/>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cxnSp>
          <p:nvCxnSpPr>
            <p:cNvPr id="22539" name="AutoShape 11"/>
            <p:cNvCxnSpPr>
              <a:cxnSpLocks noChangeShapeType="1"/>
              <a:stCxn id="22538" idx="4"/>
              <a:endCxn id="22536" idx="7"/>
            </p:cNvCxnSpPr>
            <p:nvPr/>
          </p:nvCxnSpPr>
          <p:spPr bwMode="auto">
            <a:xfrm flipH="1">
              <a:off x="1348" y="935"/>
              <a:ext cx="104" cy="215"/>
            </a:xfrm>
            <a:prstGeom prst="straightConnector1">
              <a:avLst/>
            </a:prstGeom>
            <a:noFill/>
            <a:ln w="9525">
              <a:solidFill>
                <a:schemeClr val="tx1"/>
              </a:solidFill>
              <a:round/>
              <a:headEnd/>
              <a:tailEnd/>
            </a:ln>
            <a:effectLst/>
          </p:spPr>
        </p:cxnSp>
        <p:sp>
          <p:nvSpPr>
            <p:cNvPr id="22540" name="Oval 12"/>
            <p:cNvSpPr>
              <a:spLocks noChangeArrowheads="1"/>
            </p:cNvSpPr>
            <p:nvPr/>
          </p:nvSpPr>
          <p:spPr bwMode="auto">
            <a:xfrm>
              <a:off x="2790" y="754"/>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sp>
          <p:nvSpPr>
            <p:cNvPr id="22541" name="Oval 13"/>
            <p:cNvSpPr>
              <a:spLocks noChangeArrowheads="1"/>
            </p:cNvSpPr>
            <p:nvPr/>
          </p:nvSpPr>
          <p:spPr bwMode="auto">
            <a:xfrm>
              <a:off x="3017" y="1117"/>
              <a:ext cx="861" cy="226"/>
            </a:xfrm>
            <a:prstGeom prst="ellipse">
              <a:avLst/>
            </a:prstGeom>
            <a:solidFill>
              <a:srgbClr val="3C605F"/>
            </a:solidFill>
            <a:ln w="9525">
              <a:solidFill>
                <a:schemeClr val="tx1"/>
              </a:solidFill>
              <a:round/>
              <a:headEnd/>
              <a:tailEnd/>
            </a:ln>
            <a:effectLst/>
          </p:spPr>
          <p:txBody>
            <a:bodyPr wrap="none" anchor="ctr"/>
            <a:lstStyle/>
            <a:p>
              <a:pPr algn="ctr" eaLnBrk="0" hangingPunct="0"/>
              <a:r>
                <a:rPr lang="es-MX" sz="1200">
                  <a:solidFill>
                    <a:srgbClr val="EAEAEA"/>
                  </a:solidFill>
                  <a:latin typeface="Maiandra GD" pitchFamily="34" charset="0"/>
                </a:rPr>
                <a:t>ISP Regional</a:t>
              </a:r>
              <a:endParaRPr lang="es-ES" sz="1200">
                <a:solidFill>
                  <a:srgbClr val="EAEAEA"/>
                </a:solidFill>
                <a:latin typeface="Maiandra GD" pitchFamily="34" charset="0"/>
              </a:endParaRPr>
            </a:p>
          </p:txBody>
        </p:sp>
        <p:cxnSp>
          <p:nvCxnSpPr>
            <p:cNvPr id="22542" name="AutoShape 14"/>
            <p:cNvCxnSpPr>
              <a:cxnSpLocks noChangeShapeType="1"/>
              <a:stCxn id="22540" idx="4"/>
              <a:endCxn id="22541" idx="1"/>
            </p:cNvCxnSpPr>
            <p:nvPr/>
          </p:nvCxnSpPr>
          <p:spPr bwMode="auto">
            <a:xfrm>
              <a:off x="3040" y="935"/>
              <a:ext cx="103" cy="215"/>
            </a:xfrm>
            <a:prstGeom prst="straightConnector1">
              <a:avLst/>
            </a:prstGeom>
            <a:noFill/>
            <a:ln w="9525">
              <a:solidFill>
                <a:schemeClr val="tx1"/>
              </a:solidFill>
              <a:round/>
              <a:headEnd/>
              <a:tailEnd/>
            </a:ln>
            <a:effectLst/>
          </p:spPr>
        </p:cxnSp>
        <p:sp>
          <p:nvSpPr>
            <p:cNvPr id="22543" name="Oval 15"/>
            <p:cNvSpPr>
              <a:spLocks noChangeArrowheads="1"/>
            </p:cNvSpPr>
            <p:nvPr/>
          </p:nvSpPr>
          <p:spPr bwMode="auto">
            <a:xfrm>
              <a:off x="3606" y="754"/>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cxnSp>
          <p:nvCxnSpPr>
            <p:cNvPr id="22544" name="AutoShape 16"/>
            <p:cNvCxnSpPr>
              <a:cxnSpLocks noChangeShapeType="1"/>
              <a:stCxn id="22543" idx="4"/>
              <a:endCxn id="22541" idx="7"/>
            </p:cNvCxnSpPr>
            <p:nvPr/>
          </p:nvCxnSpPr>
          <p:spPr bwMode="auto">
            <a:xfrm flipH="1">
              <a:off x="3752" y="935"/>
              <a:ext cx="104" cy="215"/>
            </a:xfrm>
            <a:prstGeom prst="straightConnector1">
              <a:avLst/>
            </a:prstGeom>
            <a:noFill/>
            <a:ln w="9525">
              <a:solidFill>
                <a:schemeClr val="tx1"/>
              </a:solidFill>
              <a:round/>
              <a:headEnd/>
              <a:tailEnd/>
            </a:ln>
            <a:effectLst/>
          </p:spPr>
        </p:cxnSp>
        <p:sp>
          <p:nvSpPr>
            <p:cNvPr id="22545" name="Oval 17"/>
            <p:cNvSpPr>
              <a:spLocks noChangeArrowheads="1"/>
            </p:cNvSpPr>
            <p:nvPr/>
          </p:nvSpPr>
          <p:spPr bwMode="auto">
            <a:xfrm>
              <a:off x="1565" y="1480"/>
              <a:ext cx="1406" cy="317"/>
            </a:xfrm>
            <a:prstGeom prst="ellipse">
              <a:avLst/>
            </a:prstGeom>
            <a:solidFill>
              <a:srgbClr val="85BA68"/>
            </a:solidFill>
            <a:ln w="9525">
              <a:solidFill>
                <a:schemeClr val="tx1"/>
              </a:solidFill>
              <a:round/>
              <a:headEnd/>
              <a:tailEnd/>
            </a:ln>
            <a:effectLst/>
          </p:spPr>
          <p:txBody>
            <a:bodyPr wrap="none" anchor="ctr"/>
            <a:lstStyle/>
            <a:p>
              <a:pPr algn="ctr" eaLnBrk="0" hangingPunct="0"/>
              <a:r>
                <a:rPr lang="es-MX" sz="1200">
                  <a:latin typeface="Maiandra GD" pitchFamily="34" charset="0"/>
                </a:rPr>
                <a:t>ISP Nacional o Internacional</a:t>
              </a:r>
              <a:endParaRPr lang="es-ES" sz="1200">
                <a:latin typeface="Maiandra GD" pitchFamily="34" charset="0"/>
              </a:endParaRPr>
            </a:p>
          </p:txBody>
        </p:sp>
        <p:cxnSp>
          <p:nvCxnSpPr>
            <p:cNvPr id="22546" name="AutoShape 18"/>
            <p:cNvCxnSpPr>
              <a:cxnSpLocks noChangeShapeType="1"/>
              <a:stCxn id="22536" idx="4"/>
              <a:endCxn id="22545" idx="1"/>
            </p:cNvCxnSpPr>
            <p:nvPr/>
          </p:nvCxnSpPr>
          <p:spPr bwMode="auto">
            <a:xfrm>
              <a:off x="1044" y="1343"/>
              <a:ext cx="727" cy="183"/>
            </a:xfrm>
            <a:prstGeom prst="straightConnector1">
              <a:avLst/>
            </a:prstGeom>
            <a:noFill/>
            <a:ln w="9525">
              <a:solidFill>
                <a:schemeClr val="tx1"/>
              </a:solidFill>
              <a:round/>
              <a:headEnd/>
              <a:tailEnd/>
            </a:ln>
            <a:effectLst/>
          </p:spPr>
        </p:cxnSp>
        <p:cxnSp>
          <p:nvCxnSpPr>
            <p:cNvPr id="22547" name="AutoShape 19"/>
            <p:cNvCxnSpPr>
              <a:cxnSpLocks noChangeShapeType="1"/>
              <a:stCxn id="22541" idx="4"/>
              <a:endCxn id="22545" idx="7"/>
            </p:cNvCxnSpPr>
            <p:nvPr/>
          </p:nvCxnSpPr>
          <p:spPr bwMode="auto">
            <a:xfrm flipH="1">
              <a:off x="2765" y="1343"/>
              <a:ext cx="683" cy="183"/>
            </a:xfrm>
            <a:prstGeom prst="straightConnector1">
              <a:avLst/>
            </a:prstGeom>
            <a:noFill/>
            <a:ln w="9525">
              <a:solidFill>
                <a:schemeClr val="tx1"/>
              </a:solidFill>
              <a:round/>
              <a:headEnd/>
              <a:tailEnd/>
            </a:ln>
            <a:effectLst/>
          </p:spPr>
        </p:cxnSp>
        <p:sp>
          <p:nvSpPr>
            <p:cNvPr id="22548" name="Oval 20"/>
            <p:cNvSpPr>
              <a:spLocks noChangeArrowheads="1"/>
            </p:cNvSpPr>
            <p:nvPr/>
          </p:nvSpPr>
          <p:spPr bwMode="auto">
            <a:xfrm>
              <a:off x="1927" y="1933"/>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sp>
          <p:nvSpPr>
            <p:cNvPr id="22549" name="Oval 21"/>
            <p:cNvSpPr>
              <a:spLocks noChangeArrowheads="1"/>
            </p:cNvSpPr>
            <p:nvPr/>
          </p:nvSpPr>
          <p:spPr bwMode="auto">
            <a:xfrm>
              <a:off x="2154" y="2296"/>
              <a:ext cx="861" cy="226"/>
            </a:xfrm>
            <a:prstGeom prst="ellipse">
              <a:avLst/>
            </a:prstGeom>
            <a:solidFill>
              <a:srgbClr val="3C605F"/>
            </a:solidFill>
            <a:ln w="9525">
              <a:solidFill>
                <a:schemeClr val="tx1"/>
              </a:solidFill>
              <a:round/>
              <a:headEnd/>
              <a:tailEnd/>
            </a:ln>
            <a:effectLst/>
          </p:spPr>
          <p:txBody>
            <a:bodyPr wrap="none" anchor="ctr"/>
            <a:lstStyle/>
            <a:p>
              <a:pPr algn="ctr" eaLnBrk="0" hangingPunct="0"/>
              <a:r>
                <a:rPr lang="es-MX" sz="1200">
                  <a:latin typeface="Maiandra GD" pitchFamily="34" charset="0"/>
                </a:rPr>
                <a:t>ISP Regional</a:t>
              </a:r>
              <a:endParaRPr lang="es-ES" sz="1200">
                <a:latin typeface="Maiandra GD" pitchFamily="34" charset="0"/>
              </a:endParaRPr>
            </a:p>
          </p:txBody>
        </p:sp>
        <p:cxnSp>
          <p:nvCxnSpPr>
            <p:cNvPr id="22550" name="AutoShape 22"/>
            <p:cNvCxnSpPr>
              <a:cxnSpLocks noChangeShapeType="1"/>
              <a:stCxn id="22548" idx="4"/>
              <a:endCxn id="22549" idx="1"/>
            </p:cNvCxnSpPr>
            <p:nvPr/>
          </p:nvCxnSpPr>
          <p:spPr bwMode="auto">
            <a:xfrm>
              <a:off x="2177" y="2114"/>
              <a:ext cx="103" cy="215"/>
            </a:xfrm>
            <a:prstGeom prst="straightConnector1">
              <a:avLst/>
            </a:prstGeom>
            <a:noFill/>
            <a:ln w="9525">
              <a:solidFill>
                <a:schemeClr val="tx1"/>
              </a:solidFill>
              <a:round/>
              <a:headEnd/>
              <a:tailEnd/>
            </a:ln>
            <a:effectLst/>
          </p:spPr>
        </p:cxnSp>
        <p:sp>
          <p:nvSpPr>
            <p:cNvPr id="22551" name="Oval 23"/>
            <p:cNvSpPr>
              <a:spLocks noChangeArrowheads="1"/>
            </p:cNvSpPr>
            <p:nvPr/>
          </p:nvSpPr>
          <p:spPr bwMode="auto">
            <a:xfrm>
              <a:off x="2743" y="1933"/>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cxnSp>
          <p:nvCxnSpPr>
            <p:cNvPr id="22552" name="AutoShape 24"/>
            <p:cNvCxnSpPr>
              <a:cxnSpLocks noChangeShapeType="1"/>
              <a:stCxn id="22551" idx="4"/>
              <a:endCxn id="22549" idx="7"/>
            </p:cNvCxnSpPr>
            <p:nvPr/>
          </p:nvCxnSpPr>
          <p:spPr bwMode="auto">
            <a:xfrm flipH="1">
              <a:off x="2889" y="2114"/>
              <a:ext cx="104" cy="215"/>
            </a:xfrm>
            <a:prstGeom prst="straightConnector1">
              <a:avLst/>
            </a:prstGeom>
            <a:noFill/>
            <a:ln w="9525">
              <a:solidFill>
                <a:schemeClr val="tx1"/>
              </a:solidFill>
              <a:round/>
              <a:headEnd/>
              <a:tailEnd/>
            </a:ln>
            <a:effectLst/>
          </p:spPr>
        </p:cxnSp>
        <p:sp>
          <p:nvSpPr>
            <p:cNvPr id="22553" name="Oval 25"/>
            <p:cNvSpPr>
              <a:spLocks noChangeArrowheads="1"/>
            </p:cNvSpPr>
            <p:nvPr/>
          </p:nvSpPr>
          <p:spPr bwMode="auto">
            <a:xfrm>
              <a:off x="4331" y="1933"/>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sp>
          <p:nvSpPr>
            <p:cNvPr id="22554" name="Oval 26"/>
            <p:cNvSpPr>
              <a:spLocks noChangeArrowheads="1"/>
            </p:cNvSpPr>
            <p:nvPr/>
          </p:nvSpPr>
          <p:spPr bwMode="auto">
            <a:xfrm>
              <a:off x="4558" y="2296"/>
              <a:ext cx="861" cy="226"/>
            </a:xfrm>
            <a:prstGeom prst="ellipse">
              <a:avLst/>
            </a:prstGeom>
            <a:solidFill>
              <a:srgbClr val="3C605F"/>
            </a:solidFill>
            <a:ln w="9525">
              <a:solidFill>
                <a:schemeClr val="tx1"/>
              </a:solidFill>
              <a:round/>
              <a:headEnd/>
              <a:tailEnd/>
            </a:ln>
            <a:effectLst/>
          </p:spPr>
          <p:txBody>
            <a:bodyPr wrap="none" anchor="ctr"/>
            <a:lstStyle/>
            <a:p>
              <a:pPr algn="ctr" eaLnBrk="0" hangingPunct="0"/>
              <a:r>
                <a:rPr lang="es-MX" sz="1200">
                  <a:solidFill>
                    <a:srgbClr val="EAEAEA"/>
                  </a:solidFill>
                  <a:latin typeface="Maiandra GD" pitchFamily="34" charset="0"/>
                </a:rPr>
                <a:t>ISP Regional</a:t>
              </a:r>
              <a:endParaRPr lang="es-ES" sz="1200">
                <a:solidFill>
                  <a:srgbClr val="EAEAEA"/>
                </a:solidFill>
                <a:latin typeface="Maiandra GD" pitchFamily="34" charset="0"/>
              </a:endParaRPr>
            </a:p>
          </p:txBody>
        </p:sp>
        <p:cxnSp>
          <p:nvCxnSpPr>
            <p:cNvPr id="22555" name="AutoShape 27"/>
            <p:cNvCxnSpPr>
              <a:cxnSpLocks noChangeShapeType="1"/>
              <a:stCxn id="22553" idx="4"/>
              <a:endCxn id="22554" idx="1"/>
            </p:cNvCxnSpPr>
            <p:nvPr/>
          </p:nvCxnSpPr>
          <p:spPr bwMode="auto">
            <a:xfrm>
              <a:off x="4581" y="2114"/>
              <a:ext cx="103" cy="215"/>
            </a:xfrm>
            <a:prstGeom prst="straightConnector1">
              <a:avLst/>
            </a:prstGeom>
            <a:noFill/>
            <a:ln w="9525">
              <a:solidFill>
                <a:schemeClr val="tx1"/>
              </a:solidFill>
              <a:round/>
              <a:headEnd/>
              <a:tailEnd/>
            </a:ln>
            <a:effectLst/>
          </p:spPr>
        </p:cxnSp>
        <p:sp>
          <p:nvSpPr>
            <p:cNvPr id="22556" name="Oval 28"/>
            <p:cNvSpPr>
              <a:spLocks noChangeArrowheads="1"/>
            </p:cNvSpPr>
            <p:nvPr/>
          </p:nvSpPr>
          <p:spPr bwMode="auto">
            <a:xfrm>
              <a:off x="5147" y="1933"/>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cxnSp>
          <p:nvCxnSpPr>
            <p:cNvPr id="22557" name="AutoShape 29"/>
            <p:cNvCxnSpPr>
              <a:cxnSpLocks noChangeShapeType="1"/>
              <a:stCxn id="22556" idx="4"/>
              <a:endCxn id="22554" idx="7"/>
            </p:cNvCxnSpPr>
            <p:nvPr/>
          </p:nvCxnSpPr>
          <p:spPr bwMode="auto">
            <a:xfrm flipH="1">
              <a:off x="5293" y="2114"/>
              <a:ext cx="104" cy="215"/>
            </a:xfrm>
            <a:prstGeom prst="straightConnector1">
              <a:avLst/>
            </a:prstGeom>
            <a:noFill/>
            <a:ln w="9525">
              <a:solidFill>
                <a:schemeClr val="tx1"/>
              </a:solidFill>
              <a:round/>
              <a:headEnd/>
              <a:tailEnd/>
            </a:ln>
            <a:effectLst/>
          </p:spPr>
        </p:cxnSp>
        <p:sp>
          <p:nvSpPr>
            <p:cNvPr id="22558" name="Oval 30"/>
            <p:cNvSpPr>
              <a:spLocks noChangeArrowheads="1"/>
            </p:cNvSpPr>
            <p:nvPr/>
          </p:nvSpPr>
          <p:spPr bwMode="auto">
            <a:xfrm>
              <a:off x="3106" y="2659"/>
              <a:ext cx="1406" cy="317"/>
            </a:xfrm>
            <a:prstGeom prst="ellipse">
              <a:avLst/>
            </a:prstGeom>
            <a:solidFill>
              <a:srgbClr val="85BA68"/>
            </a:solidFill>
            <a:ln w="9525">
              <a:solidFill>
                <a:schemeClr val="tx1"/>
              </a:solidFill>
              <a:round/>
              <a:headEnd/>
              <a:tailEnd/>
            </a:ln>
            <a:effectLst/>
          </p:spPr>
          <p:txBody>
            <a:bodyPr wrap="none" anchor="ctr"/>
            <a:lstStyle/>
            <a:p>
              <a:pPr algn="ctr" eaLnBrk="0" hangingPunct="0"/>
              <a:r>
                <a:rPr lang="es-MX" sz="1200">
                  <a:latin typeface="Maiandra GD" pitchFamily="34" charset="0"/>
                </a:rPr>
                <a:t>ISP Nacional o Internacional</a:t>
              </a:r>
              <a:endParaRPr lang="es-ES" sz="1200">
                <a:latin typeface="Maiandra GD" pitchFamily="34" charset="0"/>
              </a:endParaRPr>
            </a:p>
          </p:txBody>
        </p:sp>
        <p:cxnSp>
          <p:nvCxnSpPr>
            <p:cNvPr id="22559" name="AutoShape 31"/>
            <p:cNvCxnSpPr>
              <a:cxnSpLocks noChangeShapeType="1"/>
              <a:stCxn id="22549" idx="4"/>
              <a:endCxn id="22558" idx="1"/>
            </p:cNvCxnSpPr>
            <p:nvPr/>
          </p:nvCxnSpPr>
          <p:spPr bwMode="auto">
            <a:xfrm>
              <a:off x="2585" y="2522"/>
              <a:ext cx="727" cy="183"/>
            </a:xfrm>
            <a:prstGeom prst="straightConnector1">
              <a:avLst/>
            </a:prstGeom>
            <a:noFill/>
            <a:ln w="9525">
              <a:solidFill>
                <a:schemeClr val="tx1"/>
              </a:solidFill>
              <a:round/>
              <a:headEnd/>
              <a:tailEnd/>
            </a:ln>
            <a:effectLst/>
          </p:spPr>
        </p:cxnSp>
        <p:cxnSp>
          <p:nvCxnSpPr>
            <p:cNvPr id="22560" name="AutoShape 32"/>
            <p:cNvCxnSpPr>
              <a:cxnSpLocks noChangeShapeType="1"/>
              <a:stCxn id="22554" idx="4"/>
              <a:endCxn id="22558" idx="7"/>
            </p:cNvCxnSpPr>
            <p:nvPr/>
          </p:nvCxnSpPr>
          <p:spPr bwMode="auto">
            <a:xfrm flipH="1">
              <a:off x="4306" y="2522"/>
              <a:ext cx="683" cy="183"/>
            </a:xfrm>
            <a:prstGeom prst="straightConnector1">
              <a:avLst/>
            </a:prstGeom>
            <a:noFill/>
            <a:ln w="9525">
              <a:solidFill>
                <a:schemeClr val="tx1"/>
              </a:solidFill>
              <a:round/>
              <a:headEnd/>
              <a:tailEnd/>
            </a:ln>
            <a:effectLst/>
          </p:spPr>
        </p:cxnSp>
        <p:sp>
          <p:nvSpPr>
            <p:cNvPr id="22561" name="Oval 33"/>
            <p:cNvSpPr>
              <a:spLocks noChangeArrowheads="1"/>
            </p:cNvSpPr>
            <p:nvPr/>
          </p:nvSpPr>
          <p:spPr bwMode="auto">
            <a:xfrm>
              <a:off x="385" y="3158"/>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sp>
          <p:nvSpPr>
            <p:cNvPr id="22562" name="Oval 34"/>
            <p:cNvSpPr>
              <a:spLocks noChangeArrowheads="1"/>
            </p:cNvSpPr>
            <p:nvPr/>
          </p:nvSpPr>
          <p:spPr bwMode="auto">
            <a:xfrm>
              <a:off x="612" y="3521"/>
              <a:ext cx="861" cy="226"/>
            </a:xfrm>
            <a:prstGeom prst="ellipse">
              <a:avLst/>
            </a:prstGeom>
            <a:solidFill>
              <a:srgbClr val="3C605F"/>
            </a:solidFill>
            <a:ln w="9525">
              <a:solidFill>
                <a:schemeClr val="tx1"/>
              </a:solidFill>
              <a:round/>
              <a:headEnd/>
              <a:tailEnd/>
            </a:ln>
            <a:effectLst/>
          </p:spPr>
          <p:txBody>
            <a:bodyPr wrap="none" anchor="ctr"/>
            <a:lstStyle/>
            <a:p>
              <a:pPr algn="ctr" eaLnBrk="0" hangingPunct="0"/>
              <a:r>
                <a:rPr lang="es-MX" sz="1200">
                  <a:solidFill>
                    <a:srgbClr val="EAEAEA"/>
                  </a:solidFill>
                  <a:latin typeface="Maiandra GD" pitchFamily="34" charset="0"/>
                </a:rPr>
                <a:t>ISP Regional</a:t>
              </a:r>
              <a:endParaRPr lang="es-ES" sz="1200">
                <a:solidFill>
                  <a:srgbClr val="EAEAEA"/>
                </a:solidFill>
                <a:latin typeface="Maiandra GD" pitchFamily="34" charset="0"/>
              </a:endParaRPr>
            </a:p>
          </p:txBody>
        </p:sp>
        <p:cxnSp>
          <p:nvCxnSpPr>
            <p:cNvPr id="22563" name="AutoShape 35"/>
            <p:cNvCxnSpPr>
              <a:cxnSpLocks noChangeShapeType="1"/>
              <a:stCxn id="22561" idx="4"/>
              <a:endCxn id="22562" idx="1"/>
            </p:cNvCxnSpPr>
            <p:nvPr/>
          </p:nvCxnSpPr>
          <p:spPr bwMode="auto">
            <a:xfrm>
              <a:off x="635" y="3339"/>
              <a:ext cx="103" cy="215"/>
            </a:xfrm>
            <a:prstGeom prst="straightConnector1">
              <a:avLst/>
            </a:prstGeom>
            <a:noFill/>
            <a:ln w="9525">
              <a:solidFill>
                <a:schemeClr val="tx1"/>
              </a:solidFill>
              <a:round/>
              <a:headEnd/>
              <a:tailEnd/>
            </a:ln>
            <a:effectLst/>
          </p:spPr>
        </p:cxnSp>
        <p:sp>
          <p:nvSpPr>
            <p:cNvPr id="22564" name="Oval 36"/>
            <p:cNvSpPr>
              <a:spLocks noChangeArrowheads="1"/>
            </p:cNvSpPr>
            <p:nvPr/>
          </p:nvSpPr>
          <p:spPr bwMode="auto">
            <a:xfrm>
              <a:off x="1201" y="3158"/>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cxnSp>
          <p:nvCxnSpPr>
            <p:cNvPr id="22565" name="AutoShape 37"/>
            <p:cNvCxnSpPr>
              <a:cxnSpLocks noChangeShapeType="1"/>
              <a:stCxn id="22564" idx="4"/>
              <a:endCxn id="22562" idx="7"/>
            </p:cNvCxnSpPr>
            <p:nvPr/>
          </p:nvCxnSpPr>
          <p:spPr bwMode="auto">
            <a:xfrm flipH="1">
              <a:off x="1347" y="3339"/>
              <a:ext cx="104" cy="215"/>
            </a:xfrm>
            <a:prstGeom prst="straightConnector1">
              <a:avLst/>
            </a:prstGeom>
            <a:noFill/>
            <a:ln w="9525">
              <a:solidFill>
                <a:schemeClr val="tx1"/>
              </a:solidFill>
              <a:round/>
              <a:headEnd/>
              <a:tailEnd/>
            </a:ln>
            <a:effectLst/>
          </p:spPr>
        </p:cxnSp>
        <p:sp>
          <p:nvSpPr>
            <p:cNvPr id="22566" name="Oval 38"/>
            <p:cNvSpPr>
              <a:spLocks noChangeArrowheads="1"/>
            </p:cNvSpPr>
            <p:nvPr/>
          </p:nvSpPr>
          <p:spPr bwMode="auto">
            <a:xfrm>
              <a:off x="2789" y="3158"/>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sp>
          <p:nvSpPr>
            <p:cNvPr id="22567" name="Oval 39"/>
            <p:cNvSpPr>
              <a:spLocks noChangeArrowheads="1"/>
            </p:cNvSpPr>
            <p:nvPr/>
          </p:nvSpPr>
          <p:spPr bwMode="auto">
            <a:xfrm>
              <a:off x="3016" y="3521"/>
              <a:ext cx="861" cy="226"/>
            </a:xfrm>
            <a:prstGeom prst="ellipse">
              <a:avLst/>
            </a:prstGeom>
            <a:solidFill>
              <a:srgbClr val="3C605F"/>
            </a:solidFill>
            <a:ln w="9525">
              <a:solidFill>
                <a:schemeClr val="tx1"/>
              </a:solidFill>
              <a:round/>
              <a:headEnd/>
              <a:tailEnd/>
            </a:ln>
            <a:effectLst/>
          </p:spPr>
          <p:txBody>
            <a:bodyPr wrap="none" anchor="ctr"/>
            <a:lstStyle/>
            <a:p>
              <a:pPr algn="ctr" eaLnBrk="0" hangingPunct="0"/>
              <a:r>
                <a:rPr lang="es-MX" sz="1200">
                  <a:solidFill>
                    <a:srgbClr val="EAEAEA"/>
                  </a:solidFill>
                  <a:latin typeface="Maiandra GD" pitchFamily="34" charset="0"/>
                </a:rPr>
                <a:t>ISP Regional</a:t>
              </a:r>
              <a:endParaRPr lang="es-ES" sz="1200">
                <a:solidFill>
                  <a:srgbClr val="EAEAEA"/>
                </a:solidFill>
                <a:latin typeface="Maiandra GD" pitchFamily="34" charset="0"/>
              </a:endParaRPr>
            </a:p>
          </p:txBody>
        </p:sp>
        <p:cxnSp>
          <p:nvCxnSpPr>
            <p:cNvPr id="22568" name="AutoShape 40"/>
            <p:cNvCxnSpPr>
              <a:cxnSpLocks noChangeShapeType="1"/>
              <a:stCxn id="22566" idx="4"/>
              <a:endCxn id="22567" idx="1"/>
            </p:cNvCxnSpPr>
            <p:nvPr/>
          </p:nvCxnSpPr>
          <p:spPr bwMode="auto">
            <a:xfrm>
              <a:off x="3039" y="3339"/>
              <a:ext cx="103" cy="215"/>
            </a:xfrm>
            <a:prstGeom prst="straightConnector1">
              <a:avLst/>
            </a:prstGeom>
            <a:noFill/>
            <a:ln w="9525">
              <a:solidFill>
                <a:schemeClr val="tx1"/>
              </a:solidFill>
              <a:round/>
              <a:headEnd/>
              <a:tailEnd/>
            </a:ln>
            <a:effectLst/>
          </p:spPr>
        </p:cxnSp>
        <p:sp>
          <p:nvSpPr>
            <p:cNvPr id="22569" name="Oval 41"/>
            <p:cNvSpPr>
              <a:spLocks noChangeArrowheads="1"/>
            </p:cNvSpPr>
            <p:nvPr/>
          </p:nvSpPr>
          <p:spPr bwMode="auto">
            <a:xfrm>
              <a:off x="3605" y="3158"/>
              <a:ext cx="499" cy="181"/>
            </a:xfrm>
            <a:prstGeom prst="ellipse">
              <a:avLst/>
            </a:prstGeom>
            <a:solidFill>
              <a:schemeClr val="accent1"/>
            </a:solidFill>
            <a:ln w="9525">
              <a:solidFill>
                <a:schemeClr val="tx1"/>
              </a:solidFill>
              <a:round/>
              <a:headEnd/>
              <a:tailEnd/>
            </a:ln>
            <a:effectLst/>
          </p:spPr>
          <p:txBody>
            <a:bodyPr wrap="none" anchor="ctr"/>
            <a:lstStyle/>
            <a:p>
              <a:pPr algn="ctr" eaLnBrk="0" hangingPunct="0"/>
              <a:r>
                <a:rPr lang="es-MX" sz="1200">
                  <a:latin typeface="Maiandra GD" pitchFamily="34" charset="0"/>
                </a:rPr>
                <a:t>Local</a:t>
              </a:r>
              <a:endParaRPr lang="es-ES" sz="1200">
                <a:latin typeface="Maiandra GD" pitchFamily="34" charset="0"/>
              </a:endParaRPr>
            </a:p>
          </p:txBody>
        </p:sp>
        <p:cxnSp>
          <p:nvCxnSpPr>
            <p:cNvPr id="22570" name="AutoShape 42"/>
            <p:cNvCxnSpPr>
              <a:cxnSpLocks noChangeShapeType="1"/>
              <a:stCxn id="22569" idx="4"/>
              <a:endCxn id="22567" idx="7"/>
            </p:cNvCxnSpPr>
            <p:nvPr/>
          </p:nvCxnSpPr>
          <p:spPr bwMode="auto">
            <a:xfrm flipH="1">
              <a:off x="3751" y="3339"/>
              <a:ext cx="104" cy="215"/>
            </a:xfrm>
            <a:prstGeom prst="straightConnector1">
              <a:avLst/>
            </a:prstGeom>
            <a:noFill/>
            <a:ln w="9525">
              <a:solidFill>
                <a:schemeClr val="tx1"/>
              </a:solidFill>
              <a:round/>
              <a:headEnd/>
              <a:tailEnd/>
            </a:ln>
            <a:effectLst/>
          </p:spPr>
        </p:cxnSp>
        <p:sp>
          <p:nvSpPr>
            <p:cNvPr id="22571" name="Oval 43"/>
            <p:cNvSpPr>
              <a:spLocks noChangeArrowheads="1"/>
            </p:cNvSpPr>
            <p:nvPr/>
          </p:nvSpPr>
          <p:spPr bwMode="auto">
            <a:xfrm>
              <a:off x="1564" y="3884"/>
              <a:ext cx="1406" cy="317"/>
            </a:xfrm>
            <a:prstGeom prst="ellipse">
              <a:avLst/>
            </a:prstGeom>
            <a:solidFill>
              <a:srgbClr val="85BA68"/>
            </a:solidFill>
            <a:ln w="9525">
              <a:solidFill>
                <a:schemeClr val="tx1"/>
              </a:solidFill>
              <a:round/>
              <a:headEnd/>
              <a:tailEnd/>
            </a:ln>
            <a:effectLst/>
          </p:spPr>
          <p:txBody>
            <a:bodyPr wrap="none" anchor="ctr"/>
            <a:lstStyle/>
            <a:p>
              <a:pPr algn="ctr" eaLnBrk="0" hangingPunct="0"/>
              <a:r>
                <a:rPr lang="es-MX" sz="1200">
                  <a:latin typeface="Maiandra GD" pitchFamily="34" charset="0"/>
                </a:rPr>
                <a:t>ISP Nacional o Internacional</a:t>
              </a:r>
              <a:endParaRPr lang="es-ES" sz="1200">
                <a:latin typeface="Maiandra GD" pitchFamily="34" charset="0"/>
              </a:endParaRPr>
            </a:p>
          </p:txBody>
        </p:sp>
        <p:cxnSp>
          <p:nvCxnSpPr>
            <p:cNvPr id="22572" name="AutoShape 44"/>
            <p:cNvCxnSpPr>
              <a:cxnSpLocks noChangeShapeType="1"/>
              <a:stCxn id="22562" idx="4"/>
              <a:endCxn id="22571" idx="1"/>
            </p:cNvCxnSpPr>
            <p:nvPr/>
          </p:nvCxnSpPr>
          <p:spPr bwMode="auto">
            <a:xfrm>
              <a:off x="1043" y="3747"/>
              <a:ext cx="727" cy="183"/>
            </a:xfrm>
            <a:prstGeom prst="straightConnector1">
              <a:avLst/>
            </a:prstGeom>
            <a:noFill/>
            <a:ln w="9525">
              <a:solidFill>
                <a:schemeClr val="tx1"/>
              </a:solidFill>
              <a:round/>
              <a:headEnd/>
              <a:tailEnd/>
            </a:ln>
            <a:effectLst/>
          </p:spPr>
        </p:cxnSp>
        <p:cxnSp>
          <p:nvCxnSpPr>
            <p:cNvPr id="22573" name="AutoShape 45"/>
            <p:cNvCxnSpPr>
              <a:cxnSpLocks noChangeShapeType="1"/>
              <a:stCxn id="22567" idx="4"/>
              <a:endCxn id="22571" idx="7"/>
            </p:cNvCxnSpPr>
            <p:nvPr/>
          </p:nvCxnSpPr>
          <p:spPr bwMode="auto">
            <a:xfrm flipH="1">
              <a:off x="2764" y="3747"/>
              <a:ext cx="683" cy="183"/>
            </a:xfrm>
            <a:prstGeom prst="straightConnector1">
              <a:avLst/>
            </a:prstGeom>
            <a:noFill/>
            <a:ln w="9525">
              <a:solidFill>
                <a:schemeClr val="tx1"/>
              </a:solidFill>
              <a:round/>
              <a:headEnd/>
              <a:tailEnd/>
            </a:ln>
            <a:effectLst/>
          </p:spPr>
        </p:cxnSp>
        <p:sp>
          <p:nvSpPr>
            <p:cNvPr id="22574" name="Rectangle 46"/>
            <p:cNvSpPr>
              <a:spLocks noChangeArrowheads="1"/>
            </p:cNvSpPr>
            <p:nvPr/>
          </p:nvSpPr>
          <p:spPr bwMode="auto">
            <a:xfrm>
              <a:off x="748" y="2069"/>
              <a:ext cx="363" cy="454"/>
            </a:xfrm>
            <a:prstGeom prst="rect">
              <a:avLst/>
            </a:prstGeom>
            <a:solidFill>
              <a:srgbClr val="5F5F5F"/>
            </a:solidFill>
            <a:ln w="9525">
              <a:solidFill>
                <a:schemeClr val="tx1"/>
              </a:solidFill>
              <a:miter lim="800000"/>
              <a:headEnd/>
              <a:tailEnd/>
            </a:ln>
            <a:effectLst/>
          </p:spPr>
          <p:txBody>
            <a:bodyPr wrap="none" anchor="ctr"/>
            <a:lstStyle/>
            <a:p>
              <a:endParaRPr lang="es-ES">
                <a:latin typeface="Maiandra GD" pitchFamily="34" charset="0"/>
              </a:endParaRPr>
            </a:p>
          </p:txBody>
        </p:sp>
        <p:sp>
          <p:nvSpPr>
            <p:cNvPr id="22575" name="Text Box 47"/>
            <p:cNvSpPr txBox="1">
              <a:spLocks noChangeArrowheads="1"/>
            </p:cNvSpPr>
            <p:nvPr/>
          </p:nvSpPr>
          <p:spPr bwMode="auto">
            <a:xfrm>
              <a:off x="1111" y="2206"/>
              <a:ext cx="311" cy="174"/>
            </a:xfrm>
            <a:prstGeom prst="rect">
              <a:avLst/>
            </a:prstGeom>
            <a:noFill/>
            <a:ln w="9525">
              <a:noFill/>
              <a:miter lim="800000"/>
              <a:headEnd/>
              <a:tailEnd/>
            </a:ln>
            <a:effectLst/>
          </p:spPr>
          <p:txBody>
            <a:bodyPr wrap="none">
              <a:spAutoFit/>
            </a:bodyPr>
            <a:lstStyle/>
            <a:p>
              <a:pPr eaLnBrk="0" hangingPunct="0"/>
              <a:r>
                <a:rPr lang="es-MX" sz="1200">
                  <a:latin typeface="Maiandra GD" pitchFamily="34" charset="0"/>
                </a:rPr>
                <a:t>NAP</a:t>
              </a:r>
              <a:endParaRPr lang="es-ES" sz="1200">
                <a:latin typeface="Maiandra GD" pitchFamily="34" charset="0"/>
              </a:endParaRPr>
            </a:p>
          </p:txBody>
        </p:sp>
        <p:sp>
          <p:nvSpPr>
            <p:cNvPr id="22576" name="Rectangle 48"/>
            <p:cNvSpPr>
              <a:spLocks noChangeArrowheads="1"/>
            </p:cNvSpPr>
            <p:nvPr/>
          </p:nvSpPr>
          <p:spPr bwMode="auto">
            <a:xfrm>
              <a:off x="793" y="2160"/>
              <a:ext cx="91" cy="91"/>
            </a:xfrm>
            <a:prstGeom prst="rect">
              <a:avLst/>
            </a:prstGeom>
            <a:solidFill>
              <a:srgbClr val="C0C0C0"/>
            </a:solidFill>
            <a:ln w="9525">
              <a:solidFill>
                <a:schemeClr val="tx1"/>
              </a:solidFill>
              <a:miter lim="800000"/>
              <a:headEnd/>
              <a:tailEnd/>
            </a:ln>
            <a:effectLst/>
          </p:spPr>
          <p:txBody>
            <a:bodyPr wrap="none" anchor="ctr"/>
            <a:lstStyle/>
            <a:p>
              <a:endParaRPr lang="es-ES">
                <a:latin typeface="Maiandra GD" pitchFamily="34" charset="0"/>
              </a:endParaRPr>
            </a:p>
          </p:txBody>
        </p:sp>
        <p:sp>
          <p:nvSpPr>
            <p:cNvPr id="22577" name="Rectangle 49"/>
            <p:cNvSpPr>
              <a:spLocks noChangeArrowheads="1"/>
            </p:cNvSpPr>
            <p:nvPr/>
          </p:nvSpPr>
          <p:spPr bwMode="auto">
            <a:xfrm>
              <a:off x="793" y="2296"/>
              <a:ext cx="91" cy="91"/>
            </a:xfrm>
            <a:prstGeom prst="rect">
              <a:avLst/>
            </a:prstGeom>
            <a:solidFill>
              <a:srgbClr val="C0C0C0"/>
            </a:solidFill>
            <a:ln w="9525">
              <a:solidFill>
                <a:schemeClr val="tx1"/>
              </a:solidFill>
              <a:miter lim="800000"/>
              <a:headEnd/>
              <a:tailEnd/>
            </a:ln>
            <a:effectLst/>
          </p:spPr>
          <p:txBody>
            <a:bodyPr wrap="none" anchor="ctr"/>
            <a:lstStyle/>
            <a:p>
              <a:endParaRPr lang="es-ES">
                <a:latin typeface="Maiandra GD" pitchFamily="34" charset="0"/>
              </a:endParaRPr>
            </a:p>
          </p:txBody>
        </p:sp>
        <p:cxnSp>
          <p:nvCxnSpPr>
            <p:cNvPr id="22578" name="AutoShape 50"/>
            <p:cNvCxnSpPr>
              <a:cxnSpLocks noChangeShapeType="1"/>
              <a:stCxn id="22545" idx="2"/>
              <a:endCxn id="22574" idx="0"/>
            </p:cNvCxnSpPr>
            <p:nvPr/>
          </p:nvCxnSpPr>
          <p:spPr bwMode="auto">
            <a:xfrm rot="10800000" flipV="1">
              <a:off x="930" y="1639"/>
              <a:ext cx="635" cy="430"/>
            </a:xfrm>
            <a:prstGeom prst="bentConnector2">
              <a:avLst/>
            </a:prstGeom>
            <a:noFill/>
            <a:ln w="9525">
              <a:solidFill>
                <a:schemeClr val="tx1"/>
              </a:solidFill>
              <a:miter lim="800000"/>
              <a:headEnd/>
              <a:tailEnd/>
            </a:ln>
            <a:effectLst/>
          </p:spPr>
        </p:cxnSp>
        <p:cxnSp>
          <p:nvCxnSpPr>
            <p:cNvPr id="22579" name="AutoShape 51"/>
            <p:cNvCxnSpPr>
              <a:cxnSpLocks noChangeShapeType="1"/>
              <a:stCxn id="22574" idx="2"/>
              <a:endCxn id="22558" idx="2"/>
            </p:cNvCxnSpPr>
            <p:nvPr/>
          </p:nvCxnSpPr>
          <p:spPr bwMode="auto">
            <a:xfrm rot="16200000" flipH="1">
              <a:off x="1870" y="1583"/>
              <a:ext cx="295" cy="2176"/>
            </a:xfrm>
            <a:prstGeom prst="bentConnector2">
              <a:avLst/>
            </a:prstGeom>
            <a:noFill/>
            <a:ln w="9525">
              <a:solidFill>
                <a:schemeClr val="tx1"/>
              </a:solidFill>
              <a:miter lim="800000"/>
              <a:headEnd/>
              <a:tailEnd/>
            </a:ln>
            <a:effectLst/>
          </p:spPr>
        </p:cxnSp>
        <p:sp>
          <p:nvSpPr>
            <p:cNvPr id="22580" name="Rectangle 52"/>
            <p:cNvSpPr>
              <a:spLocks noChangeArrowheads="1"/>
            </p:cNvSpPr>
            <p:nvPr/>
          </p:nvSpPr>
          <p:spPr bwMode="auto">
            <a:xfrm>
              <a:off x="4830" y="3203"/>
              <a:ext cx="363" cy="454"/>
            </a:xfrm>
            <a:prstGeom prst="rect">
              <a:avLst/>
            </a:prstGeom>
            <a:solidFill>
              <a:srgbClr val="5F5F5F"/>
            </a:solidFill>
            <a:ln w="9525">
              <a:solidFill>
                <a:schemeClr val="tx1"/>
              </a:solidFill>
              <a:miter lim="800000"/>
              <a:headEnd/>
              <a:tailEnd/>
            </a:ln>
            <a:effectLst/>
          </p:spPr>
          <p:txBody>
            <a:bodyPr wrap="none" anchor="ctr"/>
            <a:lstStyle/>
            <a:p>
              <a:endParaRPr lang="es-ES">
                <a:latin typeface="Maiandra GD" pitchFamily="34" charset="0"/>
              </a:endParaRPr>
            </a:p>
          </p:txBody>
        </p:sp>
        <p:sp>
          <p:nvSpPr>
            <p:cNvPr id="22581" name="Text Box 53"/>
            <p:cNvSpPr txBox="1">
              <a:spLocks noChangeArrowheads="1"/>
            </p:cNvSpPr>
            <p:nvPr/>
          </p:nvSpPr>
          <p:spPr bwMode="auto">
            <a:xfrm>
              <a:off x="4513" y="3340"/>
              <a:ext cx="311" cy="174"/>
            </a:xfrm>
            <a:prstGeom prst="rect">
              <a:avLst/>
            </a:prstGeom>
            <a:noFill/>
            <a:ln w="9525">
              <a:noFill/>
              <a:miter lim="800000"/>
              <a:headEnd/>
              <a:tailEnd/>
            </a:ln>
            <a:effectLst/>
          </p:spPr>
          <p:txBody>
            <a:bodyPr wrap="none">
              <a:spAutoFit/>
            </a:bodyPr>
            <a:lstStyle/>
            <a:p>
              <a:pPr eaLnBrk="0" hangingPunct="0"/>
              <a:r>
                <a:rPr lang="es-MX" sz="1200">
                  <a:latin typeface="Maiandra GD" pitchFamily="34" charset="0"/>
                </a:rPr>
                <a:t>NAP</a:t>
              </a:r>
              <a:endParaRPr lang="es-ES" sz="1200">
                <a:latin typeface="Maiandra GD" pitchFamily="34" charset="0"/>
              </a:endParaRPr>
            </a:p>
          </p:txBody>
        </p:sp>
        <p:sp>
          <p:nvSpPr>
            <p:cNvPr id="22582" name="Rectangle 54"/>
            <p:cNvSpPr>
              <a:spLocks noChangeArrowheads="1"/>
            </p:cNvSpPr>
            <p:nvPr/>
          </p:nvSpPr>
          <p:spPr bwMode="auto">
            <a:xfrm>
              <a:off x="4875" y="3294"/>
              <a:ext cx="91" cy="91"/>
            </a:xfrm>
            <a:prstGeom prst="rect">
              <a:avLst/>
            </a:prstGeom>
            <a:solidFill>
              <a:srgbClr val="C0C0C0"/>
            </a:solidFill>
            <a:ln w="9525">
              <a:solidFill>
                <a:schemeClr val="tx1"/>
              </a:solidFill>
              <a:miter lim="800000"/>
              <a:headEnd/>
              <a:tailEnd/>
            </a:ln>
            <a:effectLst/>
          </p:spPr>
          <p:txBody>
            <a:bodyPr wrap="none" anchor="ctr"/>
            <a:lstStyle/>
            <a:p>
              <a:endParaRPr lang="es-ES">
                <a:latin typeface="Maiandra GD" pitchFamily="34" charset="0"/>
              </a:endParaRPr>
            </a:p>
          </p:txBody>
        </p:sp>
        <p:sp>
          <p:nvSpPr>
            <p:cNvPr id="22583" name="Rectangle 55"/>
            <p:cNvSpPr>
              <a:spLocks noChangeArrowheads="1"/>
            </p:cNvSpPr>
            <p:nvPr/>
          </p:nvSpPr>
          <p:spPr bwMode="auto">
            <a:xfrm>
              <a:off x="4875" y="3430"/>
              <a:ext cx="91" cy="91"/>
            </a:xfrm>
            <a:prstGeom prst="rect">
              <a:avLst/>
            </a:prstGeom>
            <a:solidFill>
              <a:srgbClr val="C0C0C0"/>
            </a:solidFill>
            <a:ln w="9525">
              <a:solidFill>
                <a:schemeClr val="tx1"/>
              </a:solidFill>
              <a:miter lim="800000"/>
              <a:headEnd/>
              <a:tailEnd/>
            </a:ln>
            <a:effectLst/>
          </p:spPr>
          <p:txBody>
            <a:bodyPr wrap="none" anchor="ctr"/>
            <a:lstStyle/>
            <a:p>
              <a:endParaRPr lang="es-ES">
                <a:latin typeface="Maiandra GD" pitchFamily="34" charset="0"/>
              </a:endParaRPr>
            </a:p>
          </p:txBody>
        </p:sp>
        <p:cxnSp>
          <p:nvCxnSpPr>
            <p:cNvPr id="22584" name="AutoShape 56"/>
            <p:cNvCxnSpPr>
              <a:cxnSpLocks noChangeShapeType="1"/>
              <a:stCxn id="22558" idx="6"/>
              <a:endCxn id="22580" idx="0"/>
            </p:cNvCxnSpPr>
            <p:nvPr/>
          </p:nvCxnSpPr>
          <p:spPr bwMode="auto">
            <a:xfrm>
              <a:off x="4512" y="2818"/>
              <a:ext cx="500" cy="385"/>
            </a:xfrm>
            <a:prstGeom prst="bentConnector2">
              <a:avLst/>
            </a:prstGeom>
            <a:noFill/>
            <a:ln w="9525">
              <a:solidFill>
                <a:schemeClr val="tx1"/>
              </a:solidFill>
              <a:miter lim="800000"/>
              <a:headEnd/>
              <a:tailEnd/>
            </a:ln>
            <a:effectLst/>
          </p:spPr>
        </p:cxnSp>
        <p:cxnSp>
          <p:nvCxnSpPr>
            <p:cNvPr id="22585" name="AutoShape 57"/>
            <p:cNvCxnSpPr>
              <a:cxnSpLocks noChangeShapeType="1"/>
              <a:stCxn id="22580" idx="2"/>
              <a:endCxn id="22571" idx="6"/>
            </p:cNvCxnSpPr>
            <p:nvPr/>
          </p:nvCxnSpPr>
          <p:spPr bwMode="auto">
            <a:xfrm rot="5400000">
              <a:off x="3798" y="2829"/>
              <a:ext cx="386" cy="2042"/>
            </a:xfrm>
            <a:prstGeom prst="bentConnector2">
              <a:avLst/>
            </a:prstGeom>
            <a:noFill/>
            <a:ln w="9525">
              <a:solidFill>
                <a:schemeClr val="tx1"/>
              </a:solidFill>
              <a:miter lim="800000"/>
              <a:headEnd/>
              <a:tailEnd/>
            </a:ln>
            <a:effectLst/>
          </p:spPr>
        </p:cxnSp>
        <p:grpSp>
          <p:nvGrpSpPr>
            <p:cNvPr id="3" name="Group 58"/>
            <p:cNvGrpSpPr>
              <a:grpSpLocks/>
            </p:cNvGrpSpPr>
            <p:nvPr/>
          </p:nvGrpSpPr>
          <p:grpSpPr bwMode="auto">
            <a:xfrm>
              <a:off x="612" y="981"/>
              <a:ext cx="136" cy="90"/>
              <a:chOff x="1973" y="1344"/>
              <a:chExt cx="227" cy="136"/>
            </a:xfrm>
          </p:grpSpPr>
          <p:sp>
            <p:nvSpPr>
              <p:cNvPr id="22587" name="Oval 59"/>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588" name="Line 60"/>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589" name="Line 61"/>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4" name="Group 62"/>
            <p:cNvGrpSpPr>
              <a:grpSpLocks/>
            </p:cNvGrpSpPr>
            <p:nvPr/>
          </p:nvGrpSpPr>
          <p:grpSpPr bwMode="auto">
            <a:xfrm>
              <a:off x="1292" y="1344"/>
              <a:ext cx="227" cy="136"/>
              <a:chOff x="1973" y="1344"/>
              <a:chExt cx="227" cy="136"/>
            </a:xfrm>
          </p:grpSpPr>
          <p:sp>
            <p:nvSpPr>
              <p:cNvPr id="22591" name="Oval 63"/>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592" name="Line 64"/>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593" name="Line 65"/>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5" name="Group 66"/>
            <p:cNvGrpSpPr>
              <a:grpSpLocks/>
            </p:cNvGrpSpPr>
            <p:nvPr/>
          </p:nvGrpSpPr>
          <p:grpSpPr bwMode="auto">
            <a:xfrm>
              <a:off x="1338" y="981"/>
              <a:ext cx="136" cy="90"/>
              <a:chOff x="1973" y="1344"/>
              <a:chExt cx="227" cy="136"/>
            </a:xfrm>
          </p:grpSpPr>
          <p:sp>
            <p:nvSpPr>
              <p:cNvPr id="22595" name="Oval 67"/>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596" name="Line 68"/>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597" name="Line 69"/>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6" name="Group 70"/>
            <p:cNvGrpSpPr>
              <a:grpSpLocks/>
            </p:cNvGrpSpPr>
            <p:nvPr/>
          </p:nvGrpSpPr>
          <p:grpSpPr bwMode="auto">
            <a:xfrm>
              <a:off x="3016" y="981"/>
              <a:ext cx="136" cy="90"/>
              <a:chOff x="1973" y="1344"/>
              <a:chExt cx="227" cy="136"/>
            </a:xfrm>
          </p:grpSpPr>
          <p:sp>
            <p:nvSpPr>
              <p:cNvPr id="22599" name="Oval 71"/>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00" name="Line 72"/>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01" name="Line 73"/>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7" name="Group 74"/>
            <p:cNvGrpSpPr>
              <a:grpSpLocks/>
            </p:cNvGrpSpPr>
            <p:nvPr/>
          </p:nvGrpSpPr>
          <p:grpSpPr bwMode="auto">
            <a:xfrm>
              <a:off x="3742" y="981"/>
              <a:ext cx="136" cy="90"/>
              <a:chOff x="1973" y="1344"/>
              <a:chExt cx="227" cy="136"/>
            </a:xfrm>
          </p:grpSpPr>
          <p:sp>
            <p:nvSpPr>
              <p:cNvPr id="22603" name="Oval 75"/>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04" name="Line 76"/>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05" name="Line 77"/>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8" name="Group 78"/>
            <p:cNvGrpSpPr>
              <a:grpSpLocks/>
            </p:cNvGrpSpPr>
            <p:nvPr/>
          </p:nvGrpSpPr>
          <p:grpSpPr bwMode="auto">
            <a:xfrm>
              <a:off x="2971" y="1344"/>
              <a:ext cx="227" cy="136"/>
              <a:chOff x="1973" y="1344"/>
              <a:chExt cx="227" cy="136"/>
            </a:xfrm>
          </p:grpSpPr>
          <p:sp>
            <p:nvSpPr>
              <p:cNvPr id="22607" name="Oval 79"/>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08" name="Line 80"/>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09" name="Line 81"/>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9" name="Group 82"/>
            <p:cNvGrpSpPr>
              <a:grpSpLocks/>
            </p:cNvGrpSpPr>
            <p:nvPr/>
          </p:nvGrpSpPr>
          <p:grpSpPr bwMode="auto">
            <a:xfrm>
              <a:off x="2154" y="2161"/>
              <a:ext cx="136" cy="90"/>
              <a:chOff x="1973" y="1344"/>
              <a:chExt cx="227" cy="136"/>
            </a:xfrm>
          </p:grpSpPr>
          <p:sp>
            <p:nvSpPr>
              <p:cNvPr id="22611" name="Oval 83"/>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12" name="Line 84"/>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13" name="Line 85"/>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10" name="Group 86"/>
            <p:cNvGrpSpPr>
              <a:grpSpLocks/>
            </p:cNvGrpSpPr>
            <p:nvPr/>
          </p:nvGrpSpPr>
          <p:grpSpPr bwMode="auto">
            <a:xfrm>
              <a:off x="2880" y="2161"/>
              <a:ext cx="136" cy="90"/>
              <a:chOff x="1973" y="1344"/>
              <a:chExt cx="227" cy="136"/>
            </a:xfrm>
          </p:grpSpPr>
          <p:sp>
            <p:nvSpPr>
              <p:cNvPr id="22615" name="Oval 87"/>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16" name="Line 88"/>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17" name="Line 89"/>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11" name="Group 90"/>
            <p:cNvGrpSpPr>
              <a:grpSpLocks/>
            </p:cNvGrpSpPr>
            <p:nvPr/>
          </p:nvGrpSpPr>
          <p:grpSpPr bwMode="auto">
            <a:xfrm>
              <a:off x="4558" y="2160"/>
              <a:ext cx="136" cy="90"/>
              <a:chOff x="1973" y="1344"/>
              <a:chExt cx="227" cy="136"/>
            </a:xfrm>
          </p:grpSpPr>
          <p:sp>
            <p:nvSpPr>
              <p:cNvPr id="22619" name="Oval 91"/>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20" name="Line 92"/>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21" name="Line 93"/>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12" name="Group 94"/>
            <p:cNvGrpSpPr>
              <a:grpSpLocks/>
            </p:cNvGrpSpPr>
            <p:nvPr/>
          </p:nvGrpSpPr>
          <p:grpSpPr bwMode="auto">
            <a:xfrm>
              <a:off x="5284" y="2160"/>
              <a:ext cx="136" cy="90"/>
              <a:chOff x="1973" y="1344"/>
              <a:chExt cx="227" cy="136"/>
            </a:xfrm>
          </p:grpSpPr>
          <p:sp>
            <p:nvSpPr>
              <p:cNvPr id="22623" name="Oval 95"/>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24" name="Line 96"/>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25" name="Line 97"/>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13" name="Group 98"/>
            <p:cNvGrpSpPr>
              <a:grpSpLocks/>
            </p:cNvGrpSpPr>
            <p:nvPr/>
          </p:nvGrpSpPr>
          <p:grpSpPr bwMode="auto">
            <a:xfrm>
              <a:off x="3016" y="3385"/>
              <a:ext cx="136" cy="90"/>
              <a:chOff x="1973" y="1344"/>
              <a:chExt cx="227" cy="136"/>
            </a:xfrm>
          </p:grpSpPr>
          <p:sp>
            <p:nvSpPr>
              <p:cNvPr id="22627" name="Oval 99"/>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28" name="Line 100"/>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29" name="Line 101"/>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14" name="Group 102"/>
            <p:cNvGrpSpPr>
              <a:grpSpLocks/>
            </p:cNvGrpSpPr>
            <p:nvPr/>
          </p:nvGrpSpPr>
          <p:grpSpPr bwMode="auto">
            <a:xfrm>
              <a:off x="3742" y="3385"/>
              <a:ext cx="136" cy="90"/>
              <a:chOff x="1973" y="1344"/>
              <a:chExt cx="227" cy="136"/>
            </a:xfrm>
          </p:grpSpPr>
          <p:sp>
            <p:nvSpPr>
              <p:cNvPr id="22631" name="Oval 103"/>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32" name="Line 104"/>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33" name="Line 105"/>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15" name="Group 106"/>
            <p:cNvGrpSpPr>
              <a:grpSpLocks/>
            </p:cNvGrpSpPr>
            <p:nvPr/>
          </p:nvGrpSpPr>
          <p:grpSpPr bwMode="auto">
            <a:xfrm>
              <a:off x="612" y="3385"/>
              <a:ext cx="136" cy="90"/>
              <a:chOff x="1973" y="1344"/>
              <a:chExt cx="227" cy="136"/>
            </a:xfrm>
          </p:grpSpPr>
          <p:sp>
            <p:nvSpPr>
              <p:cNvPr id="22635" name="Oval 107"/>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36" name="Line 108"/>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37" name="Line 109"/>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16" name="Group 110"/>
            <p:cNvGrpSpPr>
              <a:grpSpLocks/>
            </p:cNvGrpSpPr>
            <p:nvPr/>
          </p:nvGrpSpPr>
          <p:grpSpPr bwMode="auto">
            <a:xfrm>
              <a:off x="1338" y="3385"/>
              <a:ext cx="136" cy="90"/>
              <a:chOff x="1973" y="1344"/>
              <a:chExt cx="227" cy="136"/>
            </a:xfrm>
          </p:grpSpPr>
          <p:sp>
            <p:nvSpPr>
              <p:cNvPr id="22639" name="Oval 111"/>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40" name="Line 112"/>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41" name="Line 113"/>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17" name="Group 114"/>
            <p:cNvGrpSpPr>
              <a:grpSpLocks/>
            </p:cNvGrpSpPr>
            <p:nvPr/>
          </p:nvGrpSpPr>
          <p:grpSpPr bwMode="auto">
            <a:xfrm>
              <a:off x="2834" y="2568"/>
              <a:ext cx="227" cy="136"/>
              <a:chOff x="1973" y="1344"/>
              <a:chExt cx="227" cy="136"/>
            </a:xfrm>
          </p:grpSpPr>
          <p:sp>
            <p:nvSpPr>
              <p:cNvPr id="22643" name="Oval 115"/>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44" name="Line 116"/>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45" name="Line 117"/>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18" name="Group 118"/>
            <p:cNvGrpSpPr>
              <a:grpSpLocks/>
            </p:cNvGrpSpPr>
            <p:nvPr/>
          </p:nvGrpSpPr>
          <p:grpSpPr bwMode="auto">
            <a:xfrm>
              <a:off x="4513" y="2568"/>
              <a:ext cx="227" cy="136"/>
              <a:chOff x="1973" y="1344"/>
              <a:chExt cx="227" cy="136"/>
            </a:xfrm>
          </p:grpSpPr>
          <p:sp>
            <p:nvSpPr>
              <p:cNvPr id="22647" name="Oval 119"/>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48" name="Line 120"/>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49" name="Line 121"/>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19" name="Group 122"/>
            <p:cNvGrpSpPr>
              <a:grpSpLocks/>
            </p:cNvGrpSpPr>
            <p:nvPr/>
          </p:nvGrpSpPr>
          <p:grpSpPr bwMode="auto">
            <a:xfrm>
              <a:off x="1247" y="3793"/>
              <a:ext cx="227" cy="136"/>
              <a:chOff x="1973" y="1344"/>
              <a:chExt cx="227" cy="136"/>
            </a:xfrm>
          </p:grpSpPr>
          <p:sp>
            <p:nvSpPr>
              <p:cNvPr id="22651" name="Oval 123"/>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52" name="Line 124"/>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53" name="Line 125"/>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20" name="Group 126"/>
            <p:cNvGrpSpPr>
              <a:grpSpLocks/>
            </p:cNvGrpSpPr>
            <p:nvPr/>
          </p:nvGrpSpPr>
          <p:grpSpPr bwMode="auto">
            <a:xfrm>
              <a:off x="2926" y="3793"/>
              <a:ext cx="227" cy="136"/>
              <a:chOff x="1973" y="1344"/>
              <a:chExt cx="227" cy="136"/>
            </a:xfrm>
          </p:grpSpPr>
          <p:sp>
            <p:nvSpPr>
              <p:cNvPr id="22655" name="Oval 127"/>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56" name="Line 128"/>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57" name="Line 129"/>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21" name="Group 130"/>
            <p:cNvGrpSpPr>
              <a:grpSpLocks/>
            </p:cNvGrpSpPr>
            <p:nvPr/>
          </p:nvGrpSpPr>
          <p:grpSpPr bwMode="auto">
            <a:xfrm>
              <a:off x="930" y="2115"/>
              <a:ext cx="136" cy="90"/>
              <a:chOff x="1973" y="1344"/>
              <a:chExt cx="227" cy="136"/>
            </a:xfrm>
          </p:grpSpPr>
          <p:sp>
            <p:nvSpPr>
              <p:cNvPr id="22659" name="Oval 131"/>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60" name="Line 132"/>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61" name="Line 133"/>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22" name="Group 134"/>
            <p:cNvGrpSpPr>
              <a:grpSpLocks/>
            </p:cNvGrpSpPr>
            <p:nvPr/>
          </p:nvGrpSpPr>
          <p:grpSpPr bwMode="auto">
            <a:xfrm>
              <a:off x="930" y="2251"/>
              <a:ext cx="136" cy="90"/>
              <a:chOff x="1973" y="1344"/>
              <a:chExt cx="227" cy="136"/>
            </a:xfrm>
          </p:grpSpPr>
          <p:sp>
            <p:nvSpPr>
              <p:cNvPr id="22663" name="Oval 135"/>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64" name="Line 136"/>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65" name="Line 137"/>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23" name="Group 138"/>
            <p:cNvGrpSpPr>
              <a:grpSpLocks/>
            </p:cNvGrpSpPr>
            <p:nvPr/>
          </p:nvGrpSpPr>
          <p:grpSpPr bwMode="auto">
            <a:xfrm>
              <a:off x="930" y="2387"/>
              <a:ext cx="136" cy="90"/>
              <a:chOff x="1973" y="1344"/>
              <a:chExt cx="227" cy="136"/>
            </a:xfrm>
          </p:grpSpPr>
          <p:sp>
            <p:nvSpPr>
              <p:cNvPr id="22667" name="Oval 139"/>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68" name="Line 140"/>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69" name="Line 141"/>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24" name="Group 142"/>
            <p:cNvGrpSpPr>
              <a:grpSpLocks/>
            </p:cNvGrpSpPr>
            <p:nvPr/>
          </p:nvGrpSpPr>
          <p:grpSpPr bwMode="auto">
            <a:xfrm>
              <a:off x="5012" y="3250"/>
              <a:ext cx="136" cy="90"/>
              <a:chOff x="1973" y="1344"/>
              <a:chExt cx="227" cy="136"/>
            </a:xfrm>
          </p:grpSpPr>
          <p:sp>
            <p:nvSpPr>
              <p:cNvPr id="22671" name="Oval 143"/>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72" name="Line 144"/>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73" name="Line 145"/>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25" name="Group 146"/>
            <p:cNvGrpSpPr>
              <a:grpSpLocks/>
            </p:cNvGrpSpPr>
            <p:nvPr/>
          </p:nvGrpSpPr>
          <p:grpSpPr bwMode="auto">
            <a:xfrm>
              <a:off x="5012" y="3386"/>
              <a:ext cx="136" cy="90"/>
              <a:chOff x="1973" y="1344"/>
              <a:chExt cx="227" cy="136"/>
            </a:xfrm>
          </p:grpSpPr>
          <p:sp>
            <p:nvSpPr>
              <p:cNvPr id="22675" name="Oval 147"/>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76" name="Line 148"/>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77" name="Line 149"/>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nvGrpSpPr>
            <p:cNvPr id="26" name="Group 150"/>
            <p:cNvGrpSpPr>
              <a:grpSpLocks/>
            </p:cNvGrpSpPr>
            <p:nvPr/>
          </p:nvGrpSpPr>
          <p:grpSpPr bwMode="auto">
            <a:xfrm>
              <a:off x="5012" y="3522"/>
              <a:ext cx="136" cy="90"/>
              <a:chOff x="1973" y="1344"/>
              <a:chExt cx="227" cy="136"/>
            </a:xfrm>
          </p:grpSpPr>
          <p:sp>
            <p:nvSpPr>
              <p:cNvPr id="22679" name="Oval 151"/>
              <p:cNvSpPr>
                <a:spLocks noChangeArrowheads="1"/>
              </p:cNvSpPr>
              <p:nvPr/>
            </p:nvSpPr>
            <p:spPr bwMode="auto">
              <a:xfrm>
                <a:off x="1973" y="1344"/>
                <a:ext cx="227" cy="136"/>
              </a:xfrm>
              <a:prstGeom prst="ellipse">
                <a:avLst/>
              </a:prstGeom>
              <a:solidFill>
                <a:srgbClr val="3333FF"/>
              </a:solidFill>
              <a:ln w="9525">
                <a:solidFill>
                  <a:schemeClr val="tx1"/>
                </a:solidFill>
                <a:round/>
                <a:headEnd/>
                <a:tailEnd/>
              </a:ln>
              <a:effectLst>
                <a:outerShdw dist="35921" dir="2700000" algn="ctr" rotWithShape="0">
                  <a:schemeClr val="bg2">
                    <a:alpha val="50000"/>
                  </a:schemeClr>
                </a:outerShdw>
              </a:effectLst>
            </p:spPr>
            <p:txBody>
              <a:bodyPr wrap="none" anchor="ctr"/>
              <a:lstStyle/>
              <a:p>
                <a:endParaRPr lang="es-ES">
                  <a:latin typeface="Maiandra GD" pitchFamily="34" charset="0"/>
                </a:endParaRPr>
              </a:p>
            </p:txBody>
          </p:sp>
          <p:sp>
            <p:nvSpPr>
              <p:cNvPr id="22680" name="Line 152"/>
              <p:cNvSpPr>
                <a:spLocks noChangeShapeType="1"/>
              </p:cNvSpPr>
              <p:nvPr/>
            </p:nvSpPr>
            <p:spPr bwMode="auto">
              <a:xfrm>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sp>
            <p:nvSpPr>
              <p:cNvPr id="22681" name="Line 153"/>
              <p:cNvSpPr>
                <a:spLocks noChangeShapeType="1"/>
              </p:cNvSpPr>
              <p:nvPr/>
            </p:nvSpPr>
            <p:spPr bwMode="auto">
              <a:xfrm flipH="1">
                <a:off x="2018" y="1389"/>
                <a:ext cx="136" cy="45"/>
              </a:xfrm>
              <a:prstGeom prst="line">
                <a:avLst/>
              </a:prstGeom>
              <a:noFill/>
              <a:ln w="9525">
                <a:solidFill>
                  <a:srgbClr val="EAEAEA"/>
                </a:solidFill>
                <a:round/>
                <a:headEnd/>
                <a:tailEnd/>
              </a:ln>
              <a:effectLst/>
            </p:spPr>
            <p:txBody>
              <a:bodyPr/>
              <a:lstStyle/>
              <a:p>
                <a:endParaRPr lang="es-ES">
                  <a:latin typeface="Maiandra GD" pitchFamily="34" charset="0"/>
                </a:endParaRPr>
              </a:p>
            </p:txBody>
          </p:sp>
        </p:grpSp>
      </p:grpSp>
      <p:sp>
        <p:nvSpPr>
          <p:cNvPr id="150" name="149 Marcador de número de diapositiva"/>
          <p:cNvSpPr>
            <a:spLocks noGrp="1"/>
          </p:cNvSpPr>
          <p:nvPr>
            <p:ph type="sldNum" sz="quarter" idx="12"/>
          </p:nvPr>
        </p:nvSpPr>
        <p:spPr/>
        <p:txBody>
          <a:bodyPr/>
          <a:lstStyle/>
          <a:p>
            <a:fld id="{8E9EA971-267B-4C68-8D7F-AE83A1F219EA}" type="slidenum">
              <a:rPr lang="es-ES" smtClean="0"/>
              <a:pPr/>
              <a:t>58</a:t>
            </a:fld>
            <a:endParaRPr lang="es-E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Oval 4"/>
          <p:cNvSpPr>
            <a:spLocks noChangeArrowheads="1"/>
          </p:cNvSpPr>
          <p:nvPr/>
        </p:nvSpPr>
        <p:spPr bwMode="auto">
          <a:xfrm>
            <a:off x="1919262" y="3662377"/>
            <a:ext cx="1863725" cy="790575"/>
          </a:xfrm>
          <a:prstGeom prst="ellipse">
            <a:avLst/>
          </a:prstGeom>
          <a:solidFill>
            <a:schemeClr val="folHlink"/>
          </a:solidFill>
          <a:ln w="9525">
            <a:solidFill>
              <a:schemeClr val="tx1"/>
            </a:solidFill>
            <a:round/>
            <a:headEnd/>
            <a:tailEnd/>
          </a:ln>
          <a:effectLst/>
        </p:spPr>
        <p:txBody>
          <a:bodyPr wrap="none" anchor="ctr"/>
          <a:lstStyle/>
          <a:p>
            <a:pPr algn="ctr"/>
            <a:r>
              <a:rPr lang="en-US">
                <a:solidFill>
                  <a:schemeClr val="bg1"/>
                </a:solidFill>
                <a:latin typeface="Comic Sans MS" pitchFamily="66" charset="0"/>
              </a:rPr>
              <a:t>Tier 1 ISP</a:t>
            </a:r>
            <a:endParaRPr lang="en-US"/>
          </a:p>
        </p:txBody>
      </p:sp>
      <p:sp>
        <p:nvSpPr>
          <p:cNvPr id="78853" name="Oval 5"/>
          <p:cNvSpPr>
            <a:spLocks noChangeArrowheads="1"/>
          </p:cNvSpPr>
          <p:nvPr/>
        </p:nvSpPr>
        <p:spPr bwMode="auto">
          <a:xfrm>
            <a:off x="3017812" y="2459052"/>
            <a:ext cx="1863725" cy="790575"/>
          </a:xfrm>
          <a:prstGeom prst="ellipse">
            <a:avLst/>
          </a:prstGeom>
          <a:solidFill>
            <a:schemeClr val="folHlink"/>
          </a:solidFill>
          <a:ln w="9525">
            <a:solidFill>
              <a:schemeClr val="tx1"/>
            </a:solidFill>
            <a:round/>
            <a:headEnd/>
            <a:tailEnd/>
          </a:ln>
          <a:effectLst/>
        </p:spPr>
        <p:txBody>
          <a:bodyPr wrap="none" anchor="ctr"/>
          <a:lstStyle/>
          <a:p>
            <a:pPr algn="ctr"/>
            <a:r>
              <a:rPr lang="en-US">
                <a:solidFill>
                  <a:schemeClr val="bg1"/>
                </a:solidFill>
                <a:latin typeface="Comic Sans MS" pitchFamily="66" charset="0"/>
              </a:rPr>
              <a:t>Tier 1 ISP</a:t>
            </a:r>
            <a:endParaRPr lang="en-US"/>
          </a:p>
        </p:txBody>
      </p:sp>
      <p:sp>
        <p:nvSpPr>
          <p:cNvPr id="78854" name="Oval 6"/>
          <p:cNvSpPr>
            <a:spLocks noChangeArrowheads="1"/>
          </p:cNvSpPr>
          <p:nvPr/>
        </p:nvSpPr>
        <p:spPr bwMode="auto">
          <a:xfrm>
            <a:off x="4287812" y="3624277"/>
            <a:ext cx="1863725" cy="790575"/>
          </a:xfrm>
          <a:prstGeom prst="ellipse">
            <a:avLst/>
          </a:prstGeom>
          <a:solidFill>
            <a:schemeClr val="folHlink"/>
          </a:solidFill>
          <a:ln w="9525">
            <a:solidFill>
              <a:schemeClr val="tx1"/>
            </a:solidFill>
            <a:round/>
            <a:headEnd/>
            <a:tailEnd/>
          </a:ln>
          <a:effectLst/>
        </p:spPr>
        <p:txBody>
          <a:bodyPr wrap="none" anchor="ctr"/>
          <a:lstStyle/>
          <a:p>
            <a:pPr algn="ctr"/>
            <a:r>
              <a:rPr lang="en-US">
                <a:solidFill>
                  <a:schemeClr val="bg1"/>
                </a:solidFill>
                <a:latin typeface="Comic Sans MS" pitchFamily="66" charset="0"/>
              </a:rPr>
              <a:t>Tier 1 ISP</a:t>
            </a:r>
            <a:endParaRPr lang="en-US"/>
          </a:p>
        </p:txBody>
      </p:sp>
      <p:sp>
        <p:nvSpPr>
          <p:cNvPr id="78855" name="Oval 7"/>
          <p:cNvSpPr>
            <a:spLocks noChangeArrowheads="1"/>
          </p:cNvSpPr>
          <p:nvPr/>
        </p:nvSpPr>
        <p:spPr bwMode="auto">
          <a:xfrm>
            <a:off x="4608487" y="3630627"/>
            <a:ext cx="133350" cy="142875"/>
          </a:xfrm>
          <a:prstGeom prst="ellipse">
            <a:avLst/>
          </a:prstGeom>
          <a:solidFill>
            <a:schemeClr val="folHlink"/>
          </a:solidFill>
          <a:ln w="9525">
            <a:solidFill>
              <a:schemeClr val="tx1"/>
            </a:solidFill>
            <a:round/>
            <a:headEnd/>
            <a:tailEnd/>
          </a:ln>
          <a:effectLst/>
        </p:spPr>
        <p:txBody>
          <a:bodyPr wrap="none" anchor="ctr"/>
          <a:lstStyle/>
          <a:p>
            <a:endParaRPr lang="es-ES"/>
          </a:p>
        </p:txBody>
      </p:sp>
      <p:sp>
        <p:nvSpPr>
          <p:cNvPr id="78856" name="Oval 8"/>
          <p:cNvSpPr>
            <a:spLocks noChangeArrowheads="1"/>
          </p:cNvSpPr>
          <p:nvPr/>
        </p:nvSpPr>
        <p:spPr bwMode="auto">
          <a:xfrm>
            <a:off x="4157637" y="3160727"/>
            <a:ext cx="133350" cy="142875"/>
          </a:xfrm>
          <a:prstGeom prst="ellipse">
            <a:avLst/>
          </a:prstGeom>
          <a:solidFill>
            <a:schemeClr val="folHlink"/>
          </a:solidFill>
          <a:ln w="9525">
            <a:solidFill>
              <a:schemeClr val="tx1"/>
            </a:solidFill>
            <a:round/>
            <a:headEnd/>
            <a:tailEnd/>
          </a:ln>
          <a:effectLst/>
        </p:spPr>
        <p:txBody>
          <a:bodyPr wrap="none" anchor="ctr"/>
          <a:lstStyle/>
          <a:p>
            <a:endParaRPr lang="es-ES"/>
          </a:p>
        </p:txBody>
      </p:sp>
      <p:sp>
        <p:nvSpPr>
          <p:cNvPr id="78857" name="Oval 9"/>
          <p:cNvSpPr>
            <a:spLocks noChangeArrowheads="1"/>
          </p:cNvSpPr>
          <p:nvPr/>
        </p:nvSpPr>
        <p:spPr bwMode="auto">
          <a:xfrm>
            <a:off x="3694087" y="3186127"/>
            <a:ext cx="133350" cy="142875"/>
          </a:xfrm>
          <a:prstGeom prst="ellipse">
            <a:avLst/>
          </a:prstGeom>
          <a:solidFill>
            <a:schemeClr val="folHlink"/>
          </a:solidFill>
          <a:ln w="9525">
            <a:solidFill>
              <a:schemeClr val="tx1"/>
            </a:solidFill>
            <a:round/>
            <a:headEnd/>
            <a:tailEnd/>
          </a:ln>
          <a:effectLst/>
        </p:spPr>
        <p:txBody>
          <a:bodyPr wrap="none" anchor="ctr"/>
          <a:lstStyle/>
          <a:p>
            <a:endParaRPr lang="es-ES"/>
          </a:p>
        </p:txBody>
      </p:sp>
      <p:sp>
        <p:nvSpPr>
          <p:cNvPr id="78858" name="Oval 10"/>
          <p:cNvSpPr>
            <a:spLocks noChangeArrowheads="1"/>
          </p:cNvSpPr>
          <p:nvPr/>
        </p:nvSpPr>
        <p:spPr bwMode="auto">
          <a:xfrm>
            <a:off x="3224187" y="3643327"/>
            <a:ext cx="133350" cy="142875"/>
          </a:xfrm>
          <a:prstGeom prst="ellipse">
            <a:avLst/>
          </a:prstGeom>
          <a:solidFill>
            <a:schemeClr val="folHlink"/>
          </a:solidFill>
          <a:ln w="9525">
            <a:solidFill>
              <a:schemeClr val="tx1"/>
            </a:solidFill>
            <a:round/>
            <a:headEnd/>
            <a:tailEnd/>
          </a:ln>
          <a:effectLst/>
        </p:spPr>
        <p:txBody>
          <a:bodyPr wrap="none" anchor="ctr"/>
          <a:lstStyle/>
          <a:p>
            <a:endParaRPr lang="es-ES"/>
          </a:p>
        </p:txBody>
      </p:sp>
      <p:sp>
        <p:nvSpPr>
          <p:cNvPr id="78859" name="Oval 11"/>
          <p:cNvSpPr>
            <a:spLocks noChangeArrowheads="1"/>
          </p:cNvSpPr>
          <p:nvPr/>
        </p:nvSpPr>
        <p:spPr bwMode="auto">
          <a:xfrm>
            <a:off x="3719487" y="3960827"/>
            <a:ext cx="133350" cy="142875"/>
          </a:xfrm>
          <a:prstGeom prst="ellipse">
            <a:avLst/>
          </a:prstGeom>
          <a:solidFill>
            <a:schemeClr val="folHlink"/>
          </a:solidFill>
          <a:ln w="9525">
            <a:solidFill>
              <a:schemeClr val="tx1"/>
            </a:solidFill>
            <a:round/>
            <a:headEnd/>
            <a:tailEnd/>
          </a:ln>
          <a:effectLst/>
        </p:spPr>
        <p:txBody>
          <a:bodyPr wrap="none" anchor="ctr"/>
          <a:lstStyle/>
          <a:p>
            <a:endParaRPr lang="es-ES"/>
          </a:p>
        </p:txBody>
      </p:sp>
      <p:sp>
        <p:nvSpPr>
          <p:cNvPr id="78860" name="Oval 12"/>
          <p:cNvSpPr>
            <a:spLocks noChangeArrowheads="1"/>
          </p:cNvSpPr>
          <p:nvPr/>
        </p:nvSpPr>
        <p:spPr bwMode="auto">
          <a:xfrm>
            <a:off x="4233837" y="3948127"/>
            <a:ext cx="133350" cy="142875"/>
          </a:xfrm>
          <a:prstGeom prst="ellipse">
            <a:avLst/>
          </a:prstGeom>
          <a:solidFill>
            <a:schemeClr val="folHlink"/>
          </a:solidFill>
          <a:ln w="9525">
            <a:solidFill>
              <a:schemeClr val="tx1"/>
            </a:solidFill>
            <a:round/>
            <a:headEnd/>
            <a:tailEnd/>
          </a:ln>
          <a:effectLst/>
        </p:spPr>
        <p:txBody>
          <a:bodyPr wrap="none" anchor="ctr"/>
          <a:lstStyle/>
          <a:p>
            <a:endParaRPr lang="es-ES"/>
          </a:p>
        </p:txBody>
      </p:sp>
      <p:sp>
        <p:nvSpPr>
          <p:cNvPr id="78861" name="Line 13"/>
          <p:cNvSpPr>
            <a:spLocks noChangeShapeType="1"/>
          </p:cNvSpPr>
          <p:nvPr/>
        </p:nvSpPr>
        <p:spPr bwMode="auto">
          <a:xfrm flipV="1">
            <a:off x="3856012" y="4017977"/>
            <a:ext cx="381000" cy="6350"/>
          </a:xfrm>
          <a:prstGeom prst="line">
            <a:avLst/>
          </a:prstGeom>
          <a:noFill/>
          <a:ln w="19050">
            <a:solidFill>
              <a:schemeClr val="tx1"/>
            </a:solidFill>
            <a:round/>
            <a:headEnd/>
            <a:tailEnd/>
          </a:ln>
          <a:effectLst/>
        </p:spPr>
        <p:txBody>
          <a:bodyPr/>
          <a:lstStyle/>
          <a:p>
            <a:endParaRPr lang="es-ES"/>
          </a:p>
        </p:txBody>
      </p:sp>
      <p:sp>
        <p:nvSpPr>
          <p:cNvPr id="78862" name="Line 14"/>
          <p:cNvSpPr>
            <a:spLocks noChangeShapeType="1"/>
          </p:cNvSpPr>
          <p:nvPr/>
        </p:nvSpPr>
        <p:spPr bwMode="auto">
          <a:xfrm>
            <a:off x="4265587" y="3275027"/>
            <a:ext cx="368300" cy="368300"/>
          </a:xfrm>
          <a:prstGeom prst="line">
            <a:avLst/>
          </a:prstGeom>
          <a:noFill/>
          <a:ln w="19050">
            <a:solidFill>
              <a:schemeClr val="tx1"/>
            </a:solidFill>
            <a:round/>
            <a:headEnd/>
            <a:tailEnd/>
          </a:ln>
          <a:effectLst/>
        </p:spPr>
        <p:txBody>
          <a:bodyPr/>
          <a:lstStyle/>
          <a:p>
            <a:endParaRPr lang="es-ES"/>
          </a:p>
        </p:txBody>
      </p:sp>
      <p:sp>
        <p:nvSpPr>
          <p:cNvPr id="78863" name="Line 15"/>
          <p:cNvSpPr>
            <a:spLocks noChangeShapeType="1"/>
          </p:cNvSpPr>
          <p:nvPr/>
        </p:nvSpPr>
        <p:spPr bwMode="auto">
          <a:xfrm flipV="1">
            <a:off x="3322612" y="3306777"/>
            <a:ext cx="393700" cy="355600"/>
          </a:xfrm>
          <a:prstGeom prst="line">
            <a:avLst/>
          </a:prstGeom>
          <a:noFill/>
          <a:ln w="19050">
            <a:solidFill>
              <a:schemeClr val="tx1"/>
            </a:solidFill>
            <a:round/>
            <a:headEnd/>
            <a:tailEnd/>
          </a:ln>
          <a:effectLst/>
        </p:spPr>
        <p:txBody>
          <a:bodyPr/>
          <a:lstStyle/>
          <a:p>
            <a:endParaRPr lang="es-ES"/>
          </a:p>
        </p:txBody>
      </p:sp>
      <p:grpSp>
        <p:nvGrpSpPr>
          <p:cNvPr id="2" name="Group 22"/>
          <p:cNvGrpSpPr>
            <a:grpSpLocks/>
          </p:cNvGrpSpPr>
          <p:nvPr/>
        </p:nvGrpSpPr>
        <p:grpSpPr bwMode="auto">
          <a:xfrm>
            <a:off x="1433487" y="2065352"/>
            <a:ext cx="6219825" cy="2838450"/>
            <a:chOff x="1226" y="2070"/>
            <a:chExt cx="3918" cy="1788"/>
          </a:xfrm>
        </p:grpSpPr>
        <p:grpSp>
          <p:nvGrpSpPr>
            <p:cNvPr id="3" name="Group 23"/>
            <p:cNvGrpSpPr>
              <a:grpSpLocks/>
            </p:cNvGrpSpPr>
            <p:nvPr/>
          </p:nvGrpSpPr>
          <p:grpSpPr bwMode="auto">
            <a:xfrm>
              <a:off x="3042" y="2102"/>
              <a:ext cx="1054" cy="372"/>
              <a:chOff x="3042" y="2102"/>
              <a:chExt cx="1054" cy="372"/>
            </a:xfrm>
          </p:grpSpPr>
          <p:sp>
            <p:nvSpPr>
              <p:cNvPr id="78872" name="Oval 24"/>
              <p:cNvSpPr>
                <a:spLocks noChangeArrowheads="1"/>
              </p:cNvSpPr>
              <p:nvPr/>
            </p:nvSpPr>
            <p:spPr bwMode="auto">
              <a:xfrm>
                <a:off x="3042" y="2102"/>
                <a:ext cx="1054" cy="372"/>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873" name="Text Box 25"/>
              <p:cNvSpPr txBox="1">
                <a:spLocks noChangeArrowheads="1"/>
              </p:cNvSpPr>
              <p:nvPr/>
            </p:nvSpPr>
            <p:spPr bwMode="auto">
              <a:xfrm>
                <a:off x="3182" y="2176"/>
                <a:ext cx="847" cy="231"/>
              </a:xfrm>
              <a:prstGeom prst="rect">
                <a:avLst/>
              </a:prstGeom>
              <a:noFill/>
              <a:ln w="9525">
                <a:noFill/>
                <a:miter lim="800000"/>
                <a:headEnd/>
                <a:tailEnd/>
              </a:ln>
              <a:effectLst/>
            </p:spPr>
            <p:txBody>
              <a:bodyPr wrap="none">
                <a:spAutoFit/>
              </a:bodyPr>
              <a:lstStyle/>
              <a:p>
                <a:r>
                  <a:rPr lang="en-US" sz="1800">
                    <a:solidFill>
                      <a:schemeClr val="folHlink"/>
                    </a:solidFill>
                    <a:latin typeface="Comic Sans MS" pitchFamily="66" charset="0"/>
                  </a:rPr>
                  <a:t>Tier-2 ISP</a:t>
                </a:r>
                <a:endParaRPr lang="en-US">
                  <a:solidFill>
                    <a:schemeClr val="folHlink"/>
                  </a:solidFill>
                </a:endParaRPr>
              </a:p>
            </p:txBody>
          </p:sp>
          <p:sp>
            <p:nvSpPr>
              <p:cNvPr id="78874" name="Oval 26"/>
              <p:cNvSpPr>
                <a:spLocks noChangeArrowheads="1"/>
              </p:cNvSpPr>
              <p:nvPr/>
            </p:nvSpPr>
            <p:spPr bwMode="auto">
              <a:xfrm>
                <a:off x="3184" y="2340"/>
                <a:ext cx="84" cy="90"/>
              </a:xfrm>
              <a:prstGeom prst="ellipse">
                <a:avLst/>
              </a:prstGeom>
              <a:solidFill>
                <a:schemeClr val="folHlink"/>
              </a:solidFill>
              <a:ln w="9525">
                <a:solidFill>
                  <a:schemeClr val="tx1"/>
                </a:solidFill>
                <a:round/>
                <a:headEnd/>
                <a:tailEnd/>
              </a:ln>
              <a:effectLst/>
            </p:spPr>
            <p:txBody>
              <a:bodyPr wrap="none" anchor="ctr"/>
              <a:lstStyle/>
              <a:p>
                <a:endParaRPr lang="es-ES"/>
              </a:p>
            </p:txBody>
          </p:sp>
        </p:grpSp>
        <p:grpSp>
          <p:nvGrpSpPr>
            <p:cNvPr id="4" name="Group 27"/>
            <p:cNvGrpSpPr>
              <a:grpSpLocks/>
            </p:cNvGrpSpPr>
            <p:nvPr/>
          </p:nvGrpSpPr>
          <p:grpSpPr bwMode="auto">
            <a:xfrm>
              <a:off x="1610" y="2070"/>
              <a:ext cx="1054" cy="372"/>
              <a:chOff x="698" y="2190"/>
              <a:chExt cx="1054" cy="372"/>
            </a:xfrm>
          </p:grpSpPr>
          <p:sp>
            <p:nvSpPr>
              <p:cNvPr id="78876" name="Oval 28"/>
              <p:cNvSpPr>
                <a:spLocks noChangeArrowheads="1"/>
              </p:cNvSpPr>
              <p:nvPr/>
            </p:nvSpPr>
            <p:spPr bwMode="auto">
              <a:xfrm>
                <a:off x="698" y="2190"/>
                <a:ext cx="1054" cy="372"/>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877" name="Text Box 29"/>
              <p:cNvSpPr txBox="1">
                <a:spLocks noChangeArrowheads="1"/>
              </p:cNvSpPr>
              <p:nvPr/>
            </p:nvSpPr>
            <p:spPr bwMode="auto">
              <a:xfrm>
                <a:off x="838" y="2264"/>
                <a:ext cx="847" cy="231"/>
              </a:xfrm>
              <a:prstGeom prst="rect">
                <a:avLst/>
              </a:prstGeom>
              <a:noFill/>
              <a:ln w="9525">
                <a:noFill/>
                <a:miter lim="800000"/>
                <a:headEnd/>
                <a:tailEnd/>
              </a:ln>
              <a:effectLst/>
            </p:spPr>
            <p:txBody>
              <a:bodyPr wrap="none">
                <a:spAutoFit/>
              </a:bodyPr>
              <a:lstStyle/>
              <a:p>
                <a:r>
                  <a:rPr lang="en-US" sz="1800">
                    <a:solidFill>
                      <a:schemeClr val="folHlink"/>
                    </a:solidFill>
                    <a:latin typeface="Comic Sans MS" pitchFamily="66" charset="0"/>
                  </a:rPr>
                  <a:t>Tier-2 ISP</a:t>
                </a:r>
                <a:endParaRPr lang="en-US">
                  <a:solidFill>
                    <a:schemeClr val="folHlink"/>
                  </a:solidFill>
                </a:endParaRPr>
              </a:p>
            </p:txBody>
          </p:sp>
          <p:sp>
            <p:nvSpPr>
              <p:cNvPr id="78878" name="Oval 30"/>
              <p:cNvSpPr>
                <a:spLocks noChangeArrowheads="1"/>
              </p:cNvSpPr>
              <p:nvPr/>
            </p:nvSpPr>
            <p:spPr bwMode="auto">
              <a:xfrm>
                <a:off x="1464" y="2460"/>
                <a:ext cx="84" cy="90"/>
              </a:xfrm>
              <a:prstGeom prst="ellipse">
                <a:avLst/>
              </a:prstGeom>
              <a:solidFill>
                <a:schemeClr val="folHlink"/>
              </a:solidFill>
              <a:ln w="9525">
                <a:solidFill>
                  <a:schemeClr val="tx1"/>
                </a:solidFill>
                <a:round/>
                <a:headEnd/>
                <a:tailEnd/>
              </a:ln>
              <a:effectLst/>
            </p:spPr>
            <p:txBody>
              <a:bodyPr wrap="none" anchor="ctr"/>
              <a:lstStyle/>
              <a:p>
                <a:endParaRPr lang="es-ES"/>
              </a:p>
            </p:txBody>
          </p:sp>
        </p:grpSp>
        <p:grpSp>
          <p:nvGrpSpPr>
            <p:cNvPr id="5" name="Group 31"/>
            <p:cNvGrpSpPr>
              <a:grpSpLocks/>
            </p:cNvGrpSpPr>
            <p:nvPr/>
          </p:nvGrpSpPr>
          <p:grpSpPr bwMode="auto">
            <a:xfrm>
              <a:off x="1226" y="3476"/>
              <a:ext cx="1054" cy="374"/>
              <a:chOff x="442" y="3748"/>
              <a:chExt cx="1054" cy="374"/>
            </a:xfrm>
          </p:grpSpPr>
          <p:sp>
            <p:nvSpPr>
              <p:cNvPr id="78880" name="Oval 32"/>
              <p:cNvSpPr>
                <a:spLocks noChangeArrowheads="1"/>
              </p:cNvSpPr>
              <p:nvPr/>
            </p:nvSpPr>
            <p:spPr bwMode="auto">
              <a:xfrm>
                <a:off x="442" y="3750"/>
                <a:ext cx="1054" cy="372"/>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881" name="Text Box 33"/>
              <p:cNvSpPr txBox="1">
                <a:spLocks noChangeArrowheads="1"/>
              </p:cNvSpPr>
              <p:nvPr/>
            </p:nvSpPr>
            <p:spPr bwMode="auto">
              <a:xfrm>
                <a:off x="582" y="3824"/>
                <a:ext cx="847" cy="231"/>
              </a:xfrm>
              <a:prstGeom prst="rect">
                <a:avLst/>
              </a:prstGeom>
              <a:noFill/>
              <a:ln w="9525">
                <a:noFill/>
                <a:miter lim="800000"/>
                <a:headEnd/>
                <a:tailEnd/>
              </a:ln>
              <a:effectLst/>
            </p:spPr>
            <p:txBody>
              <a:bodyPr wrap="none">
                <a:spAutoFit/>
              </a:bodyPr>
              <a:lstStyle/>
              <a:p>
                <a:r>
                  <a:rPr lang="en-US" sz="1800">
                    <a:solidFill>
                      <a:schemeClr val="folHlink"/>
                    </a:solidFill>
                    <a:latin typeface="Comic Sans MS" pitchFamily="66" charset="0"/>
                  </a:rPr>
                  <a:t>Tier-2 ISP</a:t>
                </a:r>
                <a:endParaRPr lang="en-US">
                  <a:solidFill>
                    <a:schemeClr val="folHlink"/>
                  </a:solidFill>
                </a:endParaRPr>
              </a:p>
            </p:txBody>
          </p:sp>
          <p:sp>
            <p:nvSpPr>
              <p:cNvPr id="78882" name="Oval 34"/>
              <p:cNvSpPr>
                <a:spLocks noChangeArrowheads="1"/>
              </p:cNvSpPr>
              <p:nvPr/>
            </p:nvSpPr>
            <p:spPr bwMode="auto">
              <a:xfrm>
                <a:off x="904" y="3748"/>
                <a:ext cx="84" cy="90"/>
              </a:xfrm>
              <a:prstGeom prst="ellipse">
                <a:avLst/>
              </a:prstGeom>
              <a:solidFill>
                <a:schemeClr val="folHlink"/>
              </a:solidFill>
              <a:ln w="9525">
                <a:solidFill>
                  <a:schemeClr val="tx1"/>
                </a:solidFill>
                <a:round/>
                <a:headEnd/>
                <a:tailEnd/>
              </a:ln>
              <a:effectLst/>
            </p:spPr>
            <p:txBody>
              <a:bodyPr wrap="none" anchor="ctr"/>
              <a:lstStyle/>
              <a:p>
                <a:endParaRPr lang="es-ES"/>
              </a:p>
            </p:txBody>
          </p:sp>
        </p:grpSp>
        <p:grpSp>
          <p:nvGrpSpPr>
            <p:cNvPr id="6" name="Group 35"/>
            <p:cNvGrpSpPr>
              <a:grpSpLocks/>
            </p:cNvGrpSpPr>
            <p:nvPr/>
          </p:nvGrpSpPr>
          <p:grpSpPr bwMode="auto">
            <a:xfrm>
              <a:off x="2674" y="3486"/>
              <a:ext cx="1054" cy="372"/>
              <a:chOff x="2698" y="3710"/>
              <a:chExt cx="1054" cy="372"/>
            </a:xfrm>
          </p:grpSpPr>
          <p:sp>
            <p:nvSpPr>
              <p:cNvPr id="78884" name="Oval 36"/>
              <p:cNvSpPr>
                <a:spLocks noChangeArrowheads="1"/>
              </p:cNvSpPr>
              <p:nvPr/>
            </p:nvSpPr>
            <p:spPr bwMode="auto">
              <a:xfrm>
                <a:off x="2698" y="3710"/>
                <a:ext cx="1054" cy="372"/>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885" name="Text Box 37"/>
              <p:cNvSpPr txBox="1">
                <a:spLocks noChangeArrowheads="1"/>
              </p:cNvSpPr>
              <p:nvPr/>
            </p:nvSpPr>
            <p:spPr bwMode="auto">
              <a:xfrm>
                <a:off x="2838" y="3784"/>
                <a:ext cx="847" cy="231"/>
              </a:xfrm>
              <a:prstGeom prst="rect">
                <a:avLst/>
              </a:prstGeom>
              <a:noFill/>
              <a:ln w="9525">
                <a:noFill/>
                <a:miter lim="800000"/>
                <a:headEnd/>
                <a:tailEnd/>
              </a:ln>
              <a:effectLst/>
            </p:spPr>
            <p:txBody>
              <a:bodyPr wrap="none">
                <a:spAutoFit/>
              </a:bodyPr>
              <a:lstStyle/>
              <a:p>
                <a:r>
                  <a:rPr lang="en-US" sz="1800">
                    <a:solidFill>
                      <a:schemeClr val="folHlink"/>
                    </a:solidFill>
                    <a:latin typeface="Comic Sans MS" pitchFamily="66" charset="0"/>
                  </a:rPr>
                  <a:t>Tier-2 ISP</a:t>
                </a:r>
                <a:endParaRPr lang="en-US">
                  <a:solidFill>
                    <a:schemeClr val="folHlink"/>
                  </a:solidFill>
                </a:endParaRPr>
              </a:p>
            </p:txBody>
          </p:sp>
          <p:sp>
            <p:nvSpPr>
              <p:cNvPr id="78886" name="Oval 38"/>
              <p:cNvSpPr>
                <a:spLocks noChangeArrowheads="1"/>
              </p:cNvSpPr>
              <p:nvPr/>
            </p:nvSpPr>
            <p:spPr bwMode="auto">
              <a:xfrm>
                <a:off x="3408" y="3716"/>
                <a:ext cx="84" cy="90"/>
              </a:xfrm>
              <a:prstGeom prst="ellipse">
                <a:avLst/>
              </a:prstGeom>
              <a:solidFill>
                <a:schemeClr val="folHlink"/>
              </a:solidFill>
              <a:ln w="9525">
                <a:solidFill>
                  <a:schemeClr val="tx1"/>
                </a:solidFill>
                <a:round/>
                <a:headEnd/>
                <a:tailEnd/>
              </a:ln>
              <a:effectLst/>
            </p:spPr>
            <p:txBody>
              <a:bodyPr wrap="none" anchor="ctr"/>
              <a:lstStyle/>
              <a:p>
                <a:endParaRPr lang="es-ES"/>
              </a:p>
            </p:txBody>
          </p:sp>
        </p:grpSp>
        <p:grpSp>
          <p:nvGrpSpPr>
            <p:cNvPr id="7" name="Group 39"/>
            <p:cNvGrpSpPr>
              <a:grpSpLocks/>
            </p:cNvGrpSpPr>
            <p:nvPr/>
          </p:nvGrpSpPr>
          <p:grpSpPr bwMode="auto">
            <a:xfrm>
              <a:off x="4090" y="3182"/>
              <a:ext cx="1054" cy="372"/>
              <a:chOff x="4090" y="3182"/>
              <a:chExt cx="1054" cy="372"/>
            </a:xfrm>
          </p:grpSpPr>
          <p:sp>
            <p:nvSpPr>
              <p:cNvPr id="78888" name="Oval 40"/>
              <p:cNvSpPr>
                <a:spLocks noChangeArrowheads="1"/>
              </p:cNvSpPr>
              <p:nvPr/>
            </p:nvSpPr>
            <p:spPr bwMode="auto">
              <a:xfrm>
                <a:off x="4090" y="3182"/>
                <a:ext cx="1054" cy="372"/>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889" name="Text Box 41"/>
              <p:cNvSpPr txBox="1">
                <a:spLocks noChangeArrowheads="1"/>
              </p:cNvSpPr>
              <p:nvPr/>
            </p:nvSpPr>
            <p:spPr bwMode="auto">
              <a:xfrm>
                <a:off x="4230" y="3256"/>
                <a:ext cx="847" cy="231"/>
              </a:xfrm>
              <a:prstGeom prst="rect">
                <a:avLst/>
              </a:prstGeom>
              <a:noFill/>
              <a:ln w="9525">
                <a:noFill/>
                <a:miter lim="800000"/>
                <a:headEnd/>
                <a:tailEnd/>
              </a:ln>
              <a:effectLst/>
            </p:spPr>
            <p:txBody>
              <a:bodyPr wrap="none">
                <a:spAutoFit/>
              </a:bodyPr>
              <a:lstStyle/>
              <a:p>
                <a:r>
                  <a:rPr lang="en-US" sz="1800">
                    <a:solidFill>
                      <a:schemeClr val="folHlink"/>
                    </a:solidFill>
                    <a:latin typeface="Comic Sans MS" pitchFamily="66" charset="0"/>
                  </a:rPr>
                  <a:t>Tier-2 ISP</a:t>
                </a:r>
                <a:endParaRPr lang="en-US">
                  <a:solidFill>
                    <a:schemeClr val="folHlink"/>
                  </a:solidFill>
                </a:endParaRPr>
              </a:p>
            </p:txBody>
          </p:sp>
          <p:sp>
            <p:nvSpPr>
              <p:cNvPr id="78890" name="Oval 42"/>
              <p:cNvSpPr>
                <a:spLocks noChangeArrowheads="1"/>
              </p:cNvSpPr>
              <p:nvPr/>
            </p:nvSpPr>
            <p:spPr bwMode="auto">
              <a:xfrm>
                <a:off x="4144" y="3308"/>
                <a:ext cx="84" cy="90"/>
              </a:xfrm>
              <a:prstGeom prst="ellipse">
                <a:avLst/>
              </a:prstGeom>
              <a:solidFill>
                <a:schemeClr val="folHlink"/>
              </a:solidFill>
              <a:ln w="9525">
                <a:solidFill>
                  <a:schemeClr val="tx1"/>
                </a:solidFill>
                <a:round/>
                <a:headEnd/>
                <a:tailEnd/>
              </a:ln>
              <a:effectLst/>
            </p:spPr>
            <p:txBody>
              <a:bodyPr wrap="none" anchor="ctr"/>
              <a:lstStyle/>
              <a:p>
                <a:endParaRPr lang="es-ES"/>
              </a:p>
            </p:txBody>
          </p:sp>
        </p:grpSp>
        <p:sp>
          <p:nvSpPr>
            <p:cNvPr id="78891" name="Oval 43"/>
            <p:cNvSpPr>
              <a:spLocks noChangeArrowheads="1"/>
            </p:cNvSpPr>
            <p:nvPr/>
          </p:nvSpPr>
          <p:spPr bwMode="auto">
            <a:xfrm>
              <a:off x="1712" y="2328"/>
              <a:ext cx="96" cy="88"/>
            </a:xfrm>
            <a:prstGeom prst="ellipse">
              <a:avLst/>
            </a:prstGeom>
            <a:solidFill>
              <a:schemeClr val="folHlink"/>
            </a:solidFill>
            <a:ln w="9525">
              <a:solidFill>
                <a:schemeClr val="tx1"/>
              </a:solidFill>
              <a:round/>
              <a:headEnd/>
              <a:tailEnd/>
            </a:ln>
            <a:effectLst/>
          </p:spPr>
          <p:txBody>
            <a:bodyPr wrap="none" anchor="ctr"/>
            <a:lstStyle/>
            <a:p>
              <a:endParaRPr lang="es-ES"/>
            </a:p>
          </p:txBody>
        </p:sp>
        <p:sp>
          <p:nvSpPr>
            <p:cNvPr id="78892" name="Line 44"/>
            <p:cNvSpPr>
              <a:spLocks noChangeShapeType="1"/>
            </p:cNvSpPr>
            <p:nvPr/>
          </p:nvSpPr>
          <p:spPr bwMode="auto">
            <a:xfrm>
              <a:off x="1768" y="2400"/>
              <a:ext cx="200" cy="684"/>
            </a:xfrm>
            <a:prstGeom prst="line">
              <a:avLst/>
            </a:prstGeom>
            <a:noFill/>
            <a:ln w="19050">
              <a:solidFill>
                <a:schemeClr val="tx1"/>
              </a:solidFill>
              <a:round/>
              <a:headEnd/>
              <a:tailEnd/>
            </a:ln>
            <a:effectLst/>
          </p:spPr>
          <p:txBody>
            <a:bodyPr/>
            <a:lstStyle/>
            <a:p>
              <a:endParaRPr lang="es-ES"/>
            </a:p>
          </p:txBody>
        </p:sp>
        <p:sp>
          <p:nvSpPr>
            <p:cNvPr id="78893" name="Oval 45"/>
            <p:cNvSpPr>
              <a:spLocks noChangeArrowheads="1"/>
            </p:cNvSpPr>
            <p:nvPr/>
          </p:nvSpPr>
          <p:spPr bwMode="auto">
            <a:xfrm>
              <a:off x="1928" y="3044"/>
              <a:ext cx="96" cy="88"/>
            </a:xfrm>
            <a:prstGeom prst="ellipse">
              <a:avLst/>
            </a:prstGeom>
            <a:solidFill>
              <a:schemeClr val="folHlink"/>
            </a:solidFill>
            <a:ln w="9525">
              <a:solidFill>
                <a:schemeClr val="tx1"/>
              </a:solidFill>
              <a:round/>
              <a:headEnd/>
              <a:tailEnd/>
            </a:ln>
            <a:effectLst/>
          </p:spPr>
          <p:txBody>
            <a:bodyPr wrap="none" anchor="ctr"/>
            <a:lstStyle/>
            <a:p>
              <a:endParaRPr lang="es-ES"/>
            </a:p>
          </p:txBody>
        </p:sp>
      </p:grpSp>
      <p:sp>
        <p:nvSpPr>
          <p:cNvPr id="78894" name="Oval 46"/>
          <p:cNvSpPr>
            <a:spLocks noChangeArrowheads="1"/>
          </p:cNvSpPr>
          <p:nvPr/>
        </p:nvSpPr>
        <p:spPr bwMode="auto">
          <a:xfrm>
            <a:off x="5824512" y="2462227"/>
            <a:ext cx="152400" cy="165100"/>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895" name="Oval 47"/>
          <p:cNvSpPr>
            <a:spLocks noChangeArrowheads="1"/>
          </p:cNvSpPr>
          <p:nvPr/>
        </p:nvSpPr>
        <p:spPr bwMode="auto">
          <a:xfrm>
            <a:off x="6789712" y="3770327"/>
            <a:ext cx="152400" cy="165100"/>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896" name="Line 48"/>
          <p:cNvSpPr>
            <a:spLocks noChangeShapeType="1"/>
          </p:cNvSpPr>
          <p:nvPr/>
        </p:nvSpPr>
        <p:spPr bwMode="auto">
          <a:xfrm>
            <a:off x="5938812" y="2601927"/>
            <a:ext cx="876300" cy="1155700"/>
          </a:xfrm>
          <a:prstGeom prst="line">
            <a:avLst/>
          </a:prstGeom>
          <a:noFill/>
          <a:ln w="19050">
            <a:solidFill>
              <a:schemeClr val="tx1"/>
            </a:solidFill>
            <a:round/>
            <a:headEnd/>
            <a:tailEnd/>
          </a:ln>
          <a:effectLst/>
        </p:spPr>
        <p:txBody>
          <a:bodyPr/>
          <a:lstStyle/>
          <a:p>
            <a:endParaRPr lang="es-ES"/>
          </a:p>
        </p:txBody>
      </p:sp>
      <p:grpSp>
        <p:nvGrpSpPr>
          <p:cNvPr id="8" name="Group 52"/>
          <p:cNvGrpSpPr>
            <a:grpSpLocks/>
          </p:cNvGrpSpPr>
          <p:nvPr/>
        </p:nvGrpSpPr>
        <p:grpSpPr bwMode="auto">
          <a:xfrm>
            <a:off x="4760887" y="1455752"/>
            <a:ext cx="1057275" cy="695325"/>
            <a:chOff x="4314" y="1086"/>
            <a:chExt cx="666" cy="438"/>
          </a:xfrm>
        </p:grpSpPr>
        <p:sp>
          <p:nvSpPr>
            <p:cNvPr id="78901" name="Oval 53"/>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902" name="Text Box 54"/>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sz="1800">
                  <a:solidFill>
                    <a:schemeClr val="folHlink"/>
                  </a:solidFill>
                  <a:latin typeface="Comic Sans MS" pitchFamily="66" charset="0"/>
                </a:rPr>
                <a:t>local</a:t>
              </a:r>
            </a:p>
            <a:p>
              <a:pPr algn="ctr"/>
              <a:r>
                <a:rPr lang="en-US" sz="1800">
                  <a:solidFill>
                    <a:schemeClr val="folHlink"/>
                  </a:solidFill>
                  <a:latin typeface="Comic Sans MS" pitchFamily="66" charset="0"/>
                </a:rPr>
                <a:t>ISP</a:t>
              </a:r>
              <a:endParaRPr lang="en-US">
                <a:solidFill>
                  <a:schemeClr val="folHlink"/>
                </a:solidFill>
              </a:endParaRPr>
            </a:p>
          </p:txBody>
        </p:sp>
      </p:grpSp>
      <p:grpSp>
        <p:nvGrpSpPr>
          <p:cNvPr id="9" name="Group 55"/>
          <p:cNvGrpSpPr>
            <a:grpSpLocks/>
          </p:cNvGrpSpPr>
          <p:nvPr/>
        </p:nvGrpSpPr>
        <p:grpSpPr bwMode="auto">
          <a:xfrm>
            <a:off x="3795687" y="1608152"/>
            <a:ext cx="1057275" cy="695325"/>
            <a:chOff x="4314" y="1086"/>
            <a:chExt cx="666" cy="438"/>
          </a:xfrm>
        </p:grpSpPr>
        <p:sp>
          <p:nvSpPr>
            <p:cNvPr id="78904" name="Oval 56"/>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905" name="Text Box 57"/>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sz="1800">
                  <a:solidFill>
                    <a:schemeClr val="folHlink"/>
                  </a:solidFill>
                  <a:latin typeface="Comic Sans MS" pitchFamily="66" charset="0"/>
                </a:rPr>
                <a:t>local</a:t>
              </a:r>
            </a:p>
            <a:p>
              <a:pPr algn="ctr"/>
              <a:r>
                <a:rPr lang="en-US" sz="1800">
                  <a:solidFill>
                    <a:schemeClr val="folHlink"/>
                  </a:solidFill>
                  <a:latin typeface="Comic Sans MS" pitchFamily="66" charset="0"/>
                </a:rPr>
                <a:t>ISP</a:t>
              </a:r>
              <a:endParaRPr lang="en-US">
                <a:solidFill>
                  <a:schemeClr val="folHlink"/>
                </a:solidFill>
              </a:endParaRPr>
            </a:p>
          </p:txBody>
        </p:sp>
      </p:grpSp>
      <p:grpSp>
        <p:nvGrpSpPr>
          <p:cNvPr id="10" name="Group 58"/>
          <p:cNvGrpSpPr>
            <a:grpSpLocks/>
          </p:cNvGrpSpPr>
          <p:nvPr/>
        </p:nvGrpSpPr>
        <p:grpSpPr bwMode="auto">
          <a:xfrm>
            <a:off x="5510187" y="1595452"/>
            <a:ext cx="1057275" cy="695325"/>
            <a:chOff x="4314" y="1086"/>
            <a:chExt cx="666" cy="438"/>
          </a:xfrm>
        </p:grpSpPr>
        <p:sp>
          <p:nvSpPr>
            <p:cNvPr id="78907" name="Oval 59"/>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908" name="Text Box 60"/>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sz="1800">
                  <a:solidFill>
                    <a:schemeClr val="folHlink"/>
                  </a:solidFill>
                  <a:latin typeface="Comic Sans MS" pitchFamily="66" charset="0"/>
                </a:rPr>
                <a:t>local</a:t>
              </a:r>
            </a:p>
            <a:p>
              <a:pPr algn="ctr"/>
              <a:r>
                <a:rPr lang="en-US" sz="1800">
                  <a:solidFill>
                    <a:schemeClr val="folHlink"/>
                  </a:solidFill>
                  <a:latin typeface="Comic Sans MS" pitchFamily="66" charset="0"/>
                </a:rPr>
                <a:t>ISP</a:t>
              </a:r>
              <a:endParaRPr lang="en-US">
                <a:solidFill>
                  <a:schemeClr val="folHlink"/>
                </a:solidFill>
              </a:endParaRPr>
            </a:p>
          </p:txBody>
        </p:sp>
      </p:grpSp>
      <p:grpSp>
        <p:nvGrpSpPr>
          <p:cNvPr id="11" name="Group 61"/>
          <p:cNvGrpSpPr>
            <a:grpSpLocks/>
          </p:cNvGrpSpPr>
          <p:nvPr/>
        </p:nvGrpSpPr>
        <p:grpSpPr bwMode="auto">
          <a:xfrm>
            <a:off x="1027087" y="4656152"/>
            <a:ext cx="1057275" cy="695325"/>
            <a:chOff x="4314" y="1086"/>
            <a:chExt cx="666" cy="438"/>
          </a:xfrm>
        </p:grpSpPr>
        <p:sp>
          <p:nvSpPr>
            <p:cNvPr id="78910" name="Oval 62"/>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911" name="Text Box 63"/>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sz="1800">
                  <a:solidFill>
                    <a:schemeClr val="folHlink"/>
                  </a:solidFill>
                  <a:latin typeface="Comic Sans MS" pitchFamily="66" charset="0"/>
                </a:rPr>
                <a:t>local</a:t>
              </a:r>
            </a:p>
            <a:p>
              <a:pPr algn="ctr"/>
              <a:r>
                <a:rPr lang="en-US" sz="1800">
                  <a:solidFill>
                    <a:schemeClr val="folHlink"/>
                  </a:solidFill>
                  <a:latin typeface="Comic Sans MS" pitchFamily="66" charset="0"/>
                </a:rPr>
                <a:t>ISP</a:t>
              </a:r>
              <a:endParaRPr lang="en-US">
                <a:solidFill>
                  <a:schemeClr val="folHlink"/>
                </a:solidFill>
              </a:endParaRPr>
            </a:p>
          </p:txBody>
        </p:sp>
      </p:grpSp>
      <p:grpSp>
        <p:nvGrpSpPr>
          <p:cNvPr id="12" name="Group 64"/>
          <p:cNvGrpSpPr>
            <a:grpSpLocks/>
          </p:cNvGrpSpPr>
          <p:nvPr/>
        </p:nvGrpSpPr>
        <p:grpSpPr bwMode="auto">
          <a:xfrm>
            <a:off x="1369987" y="1252552"/>
            <a:ext cx="1057275" cy="695325"/>
            <a:chOff x="4314" y="1086"/>
            <a:chExt cx="666" cy="438"/>
          </a:xfrm>
        </p:grpSpPr>
        <p:sp>
          <p:nvSpPr>
            <p:cNvPr id="78913" name="Oval 65"/>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914" name="Text Box 66"/>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sz="1800">
                  <a:solidFill>
                    <a:schemeClr val="folHlink"/>
                  </a:solidFill>
                  <a:latin typeface="Comic Sans MS" pitchFamily="66" charset="0"/>
                </a:rPr>
                <a:t>local</a:t>
              </a:r>
            </a:p>
            <a:p>
              <a:pPr algn="ctr"/>
              <a:r>
                <a:rPr lang="en-US" sz="1800">
                  <a:solidFill>
                    <a:schemeClr val="folHlink"/>
                  </a:solidFill>
                  <a:latin typeface="Comic Sans MS" pitchFamily="66" charset="0"/>
                </a:rPr>
                <a:t>ISP</a:t>
              </a:r>
              <a:endParaRPr lang="en-US">
                <a:solidFill>
                  <a:schemeClr val="folHlink"/>
                </a:solidFill>
              </a:endParaRPr>
            </a:p>
          </p:txBody>
        </p:sp>
      </p:grpSp>
      <p:grpSp>
        <p:nvGrpSpPr>
          <p:cNvPr id="13" name="Group 67"/>
          <p:cNvGrpSpPr>
            <a:grpSpLocks/>
          </p:cNvGrpSpPr>
          <p:nvPr/>
        </p:nvGrpSpPr>
        <p:grpSpPr bwMode="auto">
          <a:xfrm>
            <a:off x="2233587" y="1493852"/>
            <a:ext cx="1057275" cy="695325"/>
            <a:chOff x="4314" y="1086"/>
            <a:chExt cx="666" cy="438"/>
          </a:xfrm>
        </p:grpSpPr>
        <p:sp>
          <p:nvSpPr>
            <p:cNvPr id="78916" name="Oval 68"/>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917" name="Text Box 69"/>
            <p:cNvSpPr txBox="1">
              <a:spLocks noChangeArrowheads="1"/>
            </p:cNvSpPr>
            <p:nvPr/>
          </p:nvSpPr>
          <p:spPr bwMode="auto">
            <a:xfrm>
              <a:off x="4328" y="1106"/>
              <a:ext cx="533" cy="404"/>
            </a:xfrm>
            <a:prstGeom prst="rect">
              <a:avLst/>
            </a:prstGeom>
            <a:noFill/>
            <a:ln w="9525">
              <a:noFill/>
              <a:miter lim="800000"/>
              <a:headEnd/>
              <a:tailEnd/>
            </a:ln>
            <a:effectLst/>
          </p:spPr>
          <p:txBody>
            <a:bodyPr wrap="none">
              <a:spAutoFit/>
            </a:bodyPr>
            <a:lstStyle/>
            <a:p>
              <a:pPr algn="ctr"/>
              <a:r>
                <a:rPr lang="en-US" sz="1800">
                  <a:solidFill>
                    <a:schemeClr val="folHlink"/>
                  </a:solidFill>
                  <a:latin typeface="Comic Sans MS" pitchFamily="66" charset="0"/>
                </a:rPr>
                <a:t>Tier 3</a:t>
              </a:r>
            </a:p>
            <a:p>
              <a:pPr algn="ctr"/>
              <a:r>
                <a:rPr lang="en-US" sz="1800">
                  <a:solidFill>
                    <a:schemeClr val="folHlink"/>
                  </a:solidFill>
                  <a:latin typeface="Comic Sans MS" pitchFamily="66" charset="0"/>
                </a:rPr>
                <a:t>ISP</a:t>
              </a:r>
              <a:endParaRPr lang="en-US">
                <a:solidFill>
                  <a:schemeClr val="folHlink"/>
                </a:solidFill>
              </a:endParaRPr>
            </a:p>
          </p:txBody>
        </p:sp>
      </p:grpSp>
      <p:grpSp>
        <p:nvGrpSpPr>
          <p:cNvPr id="14" name="Group 70"/>
          <p:cNvGrpSpPr>
            <a:grpSpLocks/>
          </p:cNvGrpSpPr>
          <p:nvPr/>
        </p:nvGrpSpPr>
        <p:grpSpPr bwMode="auto">
          <a:xfrm>
            <a:off x="2385987" y="4719652"/>
            <a:ext cx="1057275" cy="695325"/>
            <a:chOff x="4314" y="1086"/>
            <a:chExt cx="666" cy="438"/>
          </a:xfrm>
        </p:grpSpPr>
        <p:sp>
          <p:nvSpPr>
            <p:cNvPr id="78919" name="Oval 71"/>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920" name="Text Box 72"/>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sz="1800">
                  <a:solidFill>
                    <a:schemeClr val="folHlink"/>
                  </a:solidFill>
                  <a:latin typeface="Comic Sans MS" pitchFamily="66" charset="0"/>
                </a:rPr>
                <a:t>local</a:t>
              </a:r>
            </a:p>
            <a:p>
              <a:pPr algn="ctr"/>
              <a:r>
                <a:rPr lang="en-US" sz="1800">
                  <a:solidFill>
                    <a:schemeClr val="folHlink"/>
                  </a:solidFill>
                  <a:latin typeface="Comic Sans MS" pitchFamily="66" charset="0"/>
                </a:rPr>
                <a:t>ISP</a:t>
              </a:r>
              <a:endParaRPr lang="en-US">
                <a:solidFill>
                  <a:schemeClr val="folHlink"/>
                </a:solidFill>
              </a:endParaRPr>
            </a:p>
          </p:txBody>
        </p:sp>
      </p:grpSp>
      <p:grpSp>
        <p:nvGrpSpPr>
          <p:cNvPr id="15" name="Group 73"/>
          <p:cNvGrpSpPr>
            <a:grpSpLocks/>
          </p:cNvGrpSpPr>
          <p:nvPr/>
        </p:nvGrpSpPr>
        <p:grpSpPr bwMode="auto">
          <a:xfrm>
            <a:off x="4087787" y="4719652"/>
            <a:ext cx="1057275" cy="695325"/>
            <a:chOff x="4314" y="1086"/>
            <a:chExt cx="666" cy="438"/>
          </a:xfrm>
        </p:grpSpPr>
        <p:sp>
          <p:nvSpPr>
            <p:cNvPr id="78922" name="Oval 74"/>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923" name="Text Box 75"/>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sz="1800">
                  <a:solidFill>
                    <a:schemeClr val="folHlink"/>
                  </a:solidFill>
                  <a:latin typeface="Comic Sans MS" pitchFamily="66" charset="0"/>
                </a:rPr>
                <a:t>local</a:t>
              </a:r>
            </a:p>
            <a:p>
              <a:pPr algn="ctr"/>
              <a:r>
                <a:rPr lang="en-US" sz="1800">
                  <a:solidFill>
                    <a:schemeClr val="folHlink"/>
                  </a:solidFill>
                  <a:latin typeface="Comic Sans MS" pitchFamily="66" charset="0"/>
                </a:rPr>
                <a:t>ISP</a:t>
              </a:r>
              <a:endParaRPr lang="en-US">
                <a:solidFill>
                  <a:schemeClr val="folHlink"/>
                </a:solidFill>
              </a:endParaRPr>
            </a:p>
          </p:txBody>
        </p:sp>
      </p:grpSp>
      <p:grpSp>
        <p:nvGrpSpPr>
          <p:cNvPr id="16" name="Group 76"/>
          <p:cNvGrpSpPr>
            <a:grpSpLocks/>
          </p:cNvGrpSpPr>
          <p:nvPr/>
        </p:nvGrpSpPr>
        <p:grpSpPr bwMode="auto">
          <a:xfrm>
            <a:off x="6792887" y="4262452"/>
            <a:ext cx="1057275" cy="695325"/>
            <a:chOff x="4314" y="1086"/>
            <a:chExt cx="666" cy="438"/>
          </a:xfrm>
        </p:grpSpPr>
        <p:sp>
          <p:nvSpPr>
            <p:cNvPr id="78925" name="Oval 77"/>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es-ES"/>
            </a:p>
          </p:txBody>
        </p:sp>
        <p:sp>
          <p:nvSpPr>
            <p:cNvPr id="78926" name="Text Box 78"/>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sz="1800">
                  <a:solidFill>
                    <a:schemeClr val="folHlink"/>
                  </a:solidFill>
                  <a:latin typeface="Comic Sans MS" pitchFamily="66" charset="0"/>
                </a:rPr>
                <a:t>local</a:t>
              </a:r>
            </a:p>
            <a:p>
              <a:pPr algn="ctr"/>
              <a:r>
                <a:rPr lang="en-US" sz="1800">
                  <a:solidFill>
                    <a:schemeClr val="folHlink"/>
                  </a:solidFill>
                  <a:latin typeface="Comic Sans MS" pitchFamily="66" charset="0"/>
                </a:rPr>
                <a:t>ISP</a:t>
              </a:r>
              <a:endParaRPr lang="en-US">
                <a:solidFill>
                  <a:schemeClr val="folHlink"/>
                </a:solidFill>
              </a:endParaRPr>
            </a:p>
          </p:txBody>
        </p:sp>
      </p:grpSp>
      <p:graphicFrame>
        <p:nvGraphicFramePr>
          <p:cNvPr id="79067" name="Object 219"/>
          <p:cNvGraphicFramePr>
            <a:graphicFrameLocks noChangeAspect="1"/>
          </p:cNvGraphicFramePr>
          <p:nvPr/>
        </p:nvGraphicFramePr>
        <p:xfrm>
          <a:off x="1000100" y="976327"/>
          <a:ext cx="417512" cy="319088"/>
        </p:xfrm>
        <a:graphic>
          <a:graphicData uri="http://schemas.openxmlformats.org/presentationml/2006/ole">
            <p:oleObj spid="_x0000_s28674" name="Clip" r:id="rId4" imgW="1305000" imgH="1085760" progId="">
              <p:embed/>
            </p:oleObj>
          </a:graphicData>
        </a:graphic>
      </p:graphicFrame>
      <p:graphicFrame>
        <p:nvGraphicFramePr>
          <p:cNvPr id="79187" name="Object 339"/>
          <p:cNvGraphicFramePr>
            <a:graphicFrameLocks noChangeAspect="1"/>
          </p:cNvGraphicFramePr>
          <p:nvPr/>
        </p:nvGraphicFramePr>
        <p:xfrm>
          <a:off x="7973987" y="4786327"/>
          <a:ext cx="417513" cy="319088"/>
        </p:xfrm>
        <a:graphic>
          <a:graphicData uri="http://schemas.openxmlformats.org/presentationml/2006/ole">
            <p:oleObj spid="_x0000_s28675" name="Clip" r:id="rId5" imgW="1305000" imgH="1085760" progId="">
              <p:embed/>
            </p:oleObj>
          </a:graphicData>
        </a:graphic>
      </p:graphicFrame>
      <p:sp>
        <p:nvSpPr>
          <p:cNvPr id="79189" name="Freeform 341"/>
          <p:cNvSpPr>
            <a:spLocks/>
          </p:cNvSpPr>
          <p:nvPr/>
        </p:nvSpPr>
        <p:spPr bwMode="auto">
          <a:xfrm>
            <a:off x="1366812" y="1255727"/>
            <a:ext cx="6654800" cy="3619500"/>
          </a:xfrm>
          <a:custGeom>
            <a:avLst/>
            <a:gdLst/>
            <a:ahLst/>
            <a:cxnLst>
              <a:cxn ang="0">
                <a:pos x="0" y="0"/>
              </a:cxn>
              <a:cxn ang="0">
                <a:pos x="568" y="264"/>
              </a:cxn>
              <a:cxn ang="0">
                <a:pos x="920" y="592"/>
              </a:cxn>
              <a:cxn ang="0">
                <a:pos x="1232" y="840"/>
              </a:cxn>
              <a:cxn ang="0">
                <a:pos x="1792" y="1248"/>
              </a:cxn>
              <a:cxn ang="0">
                <a:pos x="2096" y="1560"/>
              </a:cxn>
              <a:cxn ang="0">
                <a:pos x="3008" y="1800"/>
              </a:cxn>
              <a:cxn ang="0">
                <a:pos x="3632" y="1912"/>
              </a:cxn>
              <a:cxn ang="0">
                <a:pos x="4040" y="2240"/>
              </a:cxn>
              <a:cxn ang="0">
                <a:pos x="4192" y="2280"/>
              </a:cxn>
            </a:cxnLst>
            <a:rect l="0" t="0" r="r" b="b"/>
            <a:pathLst>
              <a:path w="4192" h="2280">
                <a:moveTo>
                  <a:pt x="0" y="0"/>
                </a:moveTo>
                <a:lnTo>
                  <a:pt x="568" y="264"/>
                </a:lnTo>
                <a:lnTo>
                  <a:pt x="920" y="592"/>
                </a:lnTo>
                <a:lnTo>
                  <a:pt x="1232" y="840"/>
                </a:lnTo>
                <a:lnTo>
                  <a:pt x="1792" y="1248"/>
                </a:lnTo>
                <a:lnTo>
                  <a:pt x="2096" y="1560"/>
                </a:lnTo>
                <a:lnTo>
                  <a:pt x="3008" y="1800"/>
                </a:lnTo>
                <a:lnTo>
                  <a:pt x="3632" y="1912"/>
                </a:lnTo>
                <a:lnTo>
                  <a:pt x="4040" y="2240"/>
                </a:lnTo>
                <a:lnTo>
                  <a:pt x="4192" y="2280"/>
                </a:lnTo>
              </a:path>
            </a:pathLst>
          </a:custGeom>
          <a:noFill/>
          <a:ln w="57150" cmpd="sng">
            <a:solidFill>
              <a:schemeClr val="accent2"/>
            </a:solidFill>
            <a:round/>
            <a:headEnd type="none" w="med" len="med"/>
            <a:tailEnd type="triangle" w="med" len="med"/>
          </a:ln>
          <a:effectLst/>
        </p:spPr>
        <p:txBody>
          <a:bodyPr/>
          <a:lstStyle/>
          <a:p>
            <a:endParaRPr lang="es-ES"/>
          </a:p>
        </p:txBody>
      </p:sp>
      <p:sp>
        <p:nvSpPr>
          <p:cNvPr id="71" name="70 Marcador de número de diapositiva"/>
          <p:cNvSpPr>
            <a:spLocks noGrp="1"/>
          </p:cNvSpPr>
          <p:nvPr>
            <p:ph type="sldNum" sz="quarter" idx="12"/>
          </p:nvPr>
        </p:nvSpPr>
        <p:spPr/>
        <p:txBody>
          <a:bodyPr/>
          <a:lstStyle/>
          <a:p>
            <a:fld id="{8E9EA971-267B-4C68-8D7F-AE83A1F219EA}" type="slidenum">
              <a:rPr lang="es-ES" smtClean="0"/>
              <a:pPr/>
              <a:t>59</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189"/>
                                        </p:tgtEl>
                                        <p:attrNameLst>
                                          <p:attrName>style.visibility</p:attrName>
                                        </p:attrNameLst>
                                      </p:cBhvr>
                                      <p:to>
                                        <p:strVal val="visible"/>
                                      </p:to>
                                    </p:set>
                                    <p:animEffect transition="in" filter="wipe(left)">
                                      <p:cBhvr>
                                        <p:cTn id="7" dur="2000"/>
                                        <p:tgtEl>
                                          <p:spTgt spid="79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 y="-24"/>
            <a:ext cx="8229600" cy="846158"/>
          </a:xfrm>
        </p:spPr>
        <p:txBody>
          <a:bodyPr>
            <a:normAutofit/>
          </a:bodyPr>
          <a:lstStyle/>
          <a:p>
            <a:pPr algn="l"/>
            <a:r>
              <a:rPr lang="es-MX" sz="3600" b="1" u="sng" dirty="0" smtClean="0">
                <a:solidFill>
                  <a:schemeClr val="accent1"/>
                </a:solidFill>
                <a:effectLst>
                  <a:outerShdw blurRad="38100" dist="38100" dir="2700000" algn="tl">
                    <a:srgbClr val="000000">
                      <a:alpha val="43137"/>
                    </a:srgbClr>
                  </a:outerShdw>
                </a:effectLst>
                <a:latin typeface="Maiandra GD" pitchFamily="34" charset="0"/>
              </a:rPr>
              <a:t>Componentes de la Red</a:t>
            </a:r>
            <a:endParaRPr lang="es-ES" sz="3600" b="1" u="sng" dirty="0">
              <a:solidFill>
                <a:schemeClr val="accent1"/>
              </a:solidFill>
              <a:effectLst>
                <a:outerShdw blurRad="38100" dist="38100" dir="2700000" algn="tl">
                  <a:srgbClr val="000000">
                    <a:alpha val="43137"/>
                  </a:srgbClr>
                </a:outerShdw>
              </a:effectLst>
              <a:latin typeface="Maiandra GD" pitchFamily="34" charset="0"/>
            </a:endParaRPr>
          </a:p>
        </p:txBody>
      </p:sp>
      <p:sp>
        <p:nvSpPr>
          <p:cNvPr id="5" name="4 Marcador de número de diapositiva"/>
          <p:cNvSpPr>
            <a:spLocks noGrp="1"/>
          </p:cNvSpPr>
          <p:nvPr>
            <p:ph type="sldNum" sz="quarter" idx="12"/>
          </p:nvPr>
        </p:nvSpPr>
        <p:spPr/>
        <p:txBody>
          <a:bodyPr/>
          <a:lstStyle/>
          <a:p>
            <a:fld id="{8E9EA971-267B-4C68-8D7F-AE83A1F219EA}" type="slidenum">
              <a:rPr lang="es-ES" smtClean="0"/>
              <a:pPr/>
              <a:t>6</a:t>
            </a:fld>
            <a:endParaRPr lang="es-ES"/>
          </a:p>
        </p:txBody>
      </p:sp>
      <p:sp>
        <p:nvSpPr>
          <p:cNvPr id="3" name="2 Marcador de contenido"/>
          <p:cNvSpPr>
            <a:spLocks noGrp="1"/>
          </p:cNvSpPr>
          <p:nvPr>
            <p:ph sz="quarter" idx="1"/>
          </p:nvPr>
        </p:nvSpPr>
        <p:spPr>
          <a:xfrm>
            <a:off x="214282" y="928670"/>
            <a:ext cx="8715436" cy="5715040"/>
          </a:xfrm>
        </p:spPr>
        <p:txBody>
          <a:bodyPr>
            <a:normAutofit fontScale="85000" lnSpcReduction="10000"/>
          </a:bodyPr>
          <a:lstStyle/>
          <a:p>
            <a:pPr algn="just">
              <a:lnSpc>
                <a:spcPct val="150000"/>
              </a:lnSpc>
              <a:buClr>
                <a:schemeClr val="accent1"/>
              </a:buClr>
              <a:buSzPct val="80000"/>
              <a:buFont typeface="Wingdings" pitchFamily="2" charset="2"/>
              <a:buChar char="q"/>
            </a:pPr>
            <a:r>
              <a:rPr lang="es-MX" sz="2400" dirty="0" smtClean="0">
                <a:latin typeface="Maiandra GD" pitchFamily="34" charset="0"/>
              </a:rPr>
              <a:t>Los sistemas finales se dividen en dos categorías: clientes y servidores.</a:t>
            </a:r>
          </a:p>
          <a:p>
            <a:pPr lvl="1" algn="just">
              <a:lnSpc>
                <a:spcPct val="150000"/>
              </a:lnSpc>
              <a:buClr>
                <a:schemeClr val="accent1"/>
              </a:buClr>
              <a:buSzPct val="80000"/>
              <a:buFont typeface="Wingdings" pitchFamily="2" charset="2"/>
              <a:buChar char="q"/>
            </a:pPr>
            <a:r>
              <a:rPr lang="es-MX" sz="1800" b="1" dirty="0" smtClean="0">
                <a:solidFill>
                  <a:srgbClr val="FF0000"/>
                </a:solidFill>
                <a:latin typeface="Maiandra GD" pitchFamily="34" charset="0"/>
              </a:rPr>
              <a:t>Servidor</a:t>
            </a:r>
            <a:r>
              <a:rPr lang="es-MX" sz="1800" dirty="0" smtClean="0">
                <a:latin typeface="Maiandra GD" pitchFamily="34" charset="0"/>
              </a:rPr>
              <a:t>: </a:t>
            </a:r>
            <a:r>
              <a:rPr lang="es-ES" sz="1800" dirty="0" smtClean="0">
                <a:latin typeface="Maiandra GD" pitchFamily="34" charset="0"/>
              </a:rPr>
              <a:t>es una computadora que ejecuta programas especiales que "esperan"  peticiones de otras computadoras (clientes), conectadas a una red . Generalmente, este tipo de programas requieren de computadoras potentes y conexiones permanentes a Internet. </a:t>
            </a:r>
            <a:endParaRPr lang="es-ES" sz="3600" dirty="0" smtClean="0">
              <a:latin typeface="Maiandra GD" pitchFamily="34" charset="0"/>
            </a:endParaRPr>
          </a:p>
          <a:p>
            <a:pPr lvl="1" algn="just">
              <a:lnSpc>
                <a:spcPct val="150000"/>
              </a:lnSpc>
              <a:buClr>
                <a:schemeClr val="accent1"/>
              </a:buClr>
              <a:buSzPct val="80000"/>
              <a:buFont typeface="Wingdings" pitchFamily="2" charset="2"/>
              <a:buChar char="q"/>
            </a:pPr>
            <a:r>
              <a:rPr lang="es-MX" sz="1800" b="1" dirty="0" smtClean="0">
                <a:solidFill>
                  <a:srgbClr val="FF0000"/>
                </a:solidFill>
                <a:latin typeface="Maiandra GD" pitchFamily="34" charset="0"/>
              </a:rPr>
              <a:t>Cliente</a:t>
            </a:r>
            <a:r>
              <a:rPr lang="es-MX" sz="1800" dirty="0" smtClean="0">
                <a:latin typeface="Maiandra GD" pitchFamily="34" charset="0"/>
              </a:rPr>
              <a:t>: es una computadora que </a:t>
            </a:r>
            <a:r>
              <a:rPr lang="es-ES" sz="1800" dirty="0" smtClean="0"/>
              <a:t>ejecuta un programa especial que le permite comunicarse con un </a:t>
            </a:r>
            <a:r>
              <a:rPr lang="es-ES" sz="1800" b="1" dirty="0" smtClean="0"/>
              <a:t>servidor</a:t>
            </a:r>
            <a:r>
              <a:rPr lang="es-ES" sz="1800" dirty="0" smtClean="0"/>
              <a:t>.</a:t>
            </a:r>
            <a:endParaRPr lang="es-ES" sz="2000" dirty="0">
              <a:latin typeface="Maiandra GD" pitchFamily="34" charset="0"/>
            </a:endParaRPr>
          </a:p>
          <a:p>
            <a:pPr algn="just">
              <a:lnSpc>
                <a:spcPct val="150000"/>
              </a:lnSpc>
              <a:buClr>
                <a:schemeClr val="accent1"/>
              </a:buClr>
              <a:buSzPct val="80000"/>
              <a:buFont typeface="Wingdings" pitchFamily="2" charset="2"/>
              <a:buChar char="q"/>
            </a:pPr>
            <a:r>
              <a:rPr lang="es-MX" sz="2200" dirty="0" smtClean="0">
                <a:latin typeface="Maiandra GD" pitchFamily="34" charset="0"/>
              </a:rPr>
              <a:t>A las aplicaciones de Internet que utilizan el esquema cliente/servidor, son conocidas como </a:t>
            </a:r>
            <a:r>
              <a:rPr lang="es-MX" sz="2200" b="1" dirty="0" smtClean="0">
                <a:solidFill>
                  <a:srgbClr val="FF0000"/>
                </a:solidFill>
                <a:latin typeface="Maiandra GD" pitchFamily="34" charset="0"/>
              </a:rPr>
              <a:t>aplicaciones distribuidas</a:t>
            </a:r>
            <a:r>
              <a:rPr lang="es-MX" sz="2200" dirty="0" smtClean="0">
                <a:latin typeface="Maiandra GD" pitchFamily="34" charset="0"/>
              </a:rPr>
              <a:t>.</a:t>
            </a:r>
          </a:p>
          <a:p>
            <a:pPr lvl="1" algn="just">
              <a:lnSpc>
                <a:spcPct val="150000"/>
              </a:lnSpc>
              <a:buClr>
                <a:schemeClr val="accent1"/>
              </a:buClr>
              <a:buSzPct val="80000"/>
              <a:buFont typeface="Wingdings" pitchFamily="2" charset="2"/>
              <a:buChar char="q"/>
            </a:pPr>
            <a:r>
              <a:rPr lang="es-MX" sz="1800" dirty="0" smtClean="0">
                <a:latin typeface="Maiandra GD" pitchFamily="34" charset="0"/>
              </a:rPr>
              <a:t>Ejemplos: </a:t>
            </a:r>
            <a:endParaRPr lang="es-ES" sz="1800" dirty="0" smtClean="0">
              <a:latin typeface="Maiandra GD" pitchFamily="34" charset="0"/>
            </a:endParaRPr>
          </a:p>
          <a:p>
            <a:pPr lvl="2" algn="just">
              <a:lnSpc>
                <a:spcPct val="150000"/>
              </a:lnSpc>
              <a:buClr>
                <a:schemeClr val="accent1"/>
              </a:buClr>
              <a:buSzPct val="80000"/>
              <a:buFont typeface="Wingdings" pitchFamily="2" charset="2"/>
              <a:buChar char="q"/>
            </a:pPr>
            <a:r>
              <a:rPr lang="es-ES" sz="1600" dirty="0" smtClean="0">
                <a:latin typeface="Maiandra GD" pitchFamily="34" charset="0"/>
              </a:rPr>
              <a:t>son </a:t>
            </a:r>
            <a:r>
              <a:rPr lang="es-ES" sz="1600" dirty="0" err="1" smtClean="0">
                <a:latin typeface="Maiandra GD" pitchFamily="34" charset="0"/>
              </a:rPr>
              <a:t>remote</a:t>
            </a:r>
            <a:r>
              <a:rPr lang="es-ES" sz="1600" dirty="0" smtClean="0">
                <a:latin typeface="Maiandra GD" pitchFamily="34" charset="0"/>
              </a:rPr>
              <a:t> </a:t>
            </a:r>
            <a:r>
              <a:rPr lang="es-ES" sz="1600" dirty="0" err="1" smtClean="0">
                <a:latin typeface="Maiandra GD" pitchFamily="34" charset="0"/>
              </a:rPr>
              <a:t>login</a:t>
            </a:r>
            <a:r>
              <a:rPr lang="es-ES" sz="1600" dirty="0" smtClean="0">
                <a:latin typeface="Maiandra GD" pitchFamily="34" charset="0"/>
              </a:rPr>
              <a:t>, </a:t>
            </a:r>
          </a:p>
          <a:p>
            <a:pPr lvl="2" algn="just">
              <a:lnSpc>
                <a:spcPct val="150000"/>
              </a:lnSpc>
              <a:buClr>
                <a:schemeClr val="accent1"/>
              </a:buClr>
              <a:buSzPct val="80000"/>
              <a:buFont typeface="Wingdings" pitchFamily="2" charset="2"/>
              <a:buChar char="q"/>
            </a:pPr>
            <a:r>
              <a:rPr lang="es-ES" sz="1600" dirty="0" smtClean="0">
                <a:latin typeface="Maiandra GD" pitchFamily="34" charset="0"/>
              </a:rPr>
              <a:t>correo electrónico,</a:t>
            </a:r>
          </a:p>
          <a:p>
            <a:pPr lvl="2" algn="just">
              <a:lnSpc>
                <a:spcPct val="150000"/>
              </a:lnSpc>
              <a:buClr>
                <a:schemeClr val="accent1"/>
              </a:buClr>
              <a:buSzPct val="80000"/>
              <a:buFont typeface="Wingdings" pitchFamily="2" charset="2"/>
              <a:buChar char="q"/>
            </a:pPr>
            <a:r>
              <a:rPr lang="es-ES" sz="1600" dirty="0" smtClean="0">
                <a:latin typeface="Maiandra GD" pitchFamily="34" charset="0"/>
              </a:rPr>
              <a:t>navegación Web, </a:t>
            </a:r>
          </a:p>
          <a:p>
            <a:pPr lvl="2" algn="just">
              <a:lnSpc>
                <a:spcPct val="150000"/>
              </a:lnSpc>
              <a:buClr>
                <a:schemeClr val="accent1"/>
              </a:buClr>
              <a:buSzPct val="80000"/>
              <a:buFont typeface="Wingdings" pitchFamily="2" charset="2"/>
              <a:buChar char="q"/>
            </a:pPr>
            <a:r>
              <a:rPr lang="es-ES" sz="1600" dirty="0" err="1" smtClean="0">
                <a:latin typeface="Maiandra GD" pitchFamily="34" charset="0"/>
              </a:rPr>
              <a:t>streaming</a:t>
            </a:r>
            <a:r>
              <a:rPr lang="es-ES" sz="1600" dirty="0" smtClean="0">
                <a:latin typeface="Maiandra GD" pitchFamily="34" charset="0"/>
              </a:rPr>
              <a:t>, </a:t>
            </a:r>
          </a:p>
          <a:p>
            <a:pPr lvl="2" algn="just">
              <a:lnSpc>
                <a:spcPct val="150000"/>
              </a:lnSpc>
              <a:buClr>
                <a:schemeClr val="accent1"/>
              </a:buClr>
              <a:buSzPct val="80000"/>
              <a:buFont typeface="Wingdings" pitchFamily="2" charset="2"/>
              <a:buChar char="q"/>
            </a:pPr>
            <a:r>
              <a:rPr lang="es-ES" sz="1600" dirty="0" smtClean="0">
                <a:latin typeface="Maiandra GD" pitchFamily="34" charset="0"/>
              </a:rPr>
              <a:t>telefonía IP y </a:t>
            </a:r>
          </a:p>
          <a:p>
            <a:pPr lvl="2" algn="just">
              <a:lnSpc>
                <a:spcPct val="150000"/>
              </a:lnSpc>
              <a:buClr>
                <a:schemeClr val="accent1"/>
              </a:buClr>
              <a:buSzPct val="80000"/>
              <a:buFont typeface="Wingdings" pitchFamily="2" charset="2"/>
              <a:buChar char="q"/>
            </a:pPr>
            <a:r>
              <a:rPr lang="es-ES" sz="1600" dirty="0" smtClean="0">
                <a:latin typeface="Maiandra GD" pitchFamily="34" charset="0"/>
              </a:rPr>
              <a:t>compartición de ficheros(P2P)</a:t>
            </a:r>
            <a:endParaRPr lang="es-MX" sz="1600" dirty="0" smtClean="0">
              <a:latin typeface="Maiandra GD" pitchFamily="34" charset="0"/>
            </a:endParaRPr>
          </a:p>
        </p:txBody>
      </p:sp>
      <p:pic>
        <p:nvPicPr>
          <p:cNvPr id="349" name="348 Imagen" descr="cliente_servidor.gif"/>
          <p:cNvPicPr>
            <a:picLocks noChangeAspect="1"/>
          </p:cNvPicPr>
          <p:nvPr/>
        </p:nvPicPr>
        <p:blipFill>
          <a:blip r:embed="rId3"/>
          <a:stretch>
            <a:fillRect/>
          </a:stretch>
        </p:blipFill>
        <p:spPr>
          <a:xfrm>
            <a:off x="5643570" y="4500570"/>
            <a:ext cx="2174636" cy="2009772"/>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3"/>
          <p:cNvPicPr>
            <a:picLocks noChangeAspect="1" noChangeArrowheads="1"/>
          </p:cNvPicPr>
          <p:nvPr/>
        </p:nvPicPr>
        <p:blipFill>
          <a:blip r:embed="rId4"/>
          <a:srcRect/>
          <a:stretch>
            <a:fillRect/>
          </a:stretch>
        </p:blipFill>
        <p:spPr bwMode="auto">
          <a:xfrm>
            <a:off x="2460636" y="4271515"/>
            <a:ext cx="1243941" cy="802543"/>
          </a:xfrm>
          <a:prstGeom prst="rect">
            <a:avLst/>
          </a:prstGeom>
          <a:noFill/>
          <a:ln w="9525">
            <a:noFill/>
            <a:miter lim="800000"/>
            <a:headEnd/>
            <a:tailEnd/>
          </a:ln>
          <a:effectLst/>
        </p:spPr>
      </p:pic>
      <p:pic>
        <p:nvPicPr>
          <p:cNvPr id="60" name="Picture 3"/>
          <p:cNvPicPr>
            <a:picLocks noChangeAspect="1" noChangeArrowheads="1"/>
          </p:cNvPicPr>
          <p:nvPr/>
        </p:nvPicPr>
        <p:blipFill>
          <a:blip r:embed="rId4"/>
          <a:srcRect/>
          <a:stretch>
            <a:fillRect/>
          </a:stretch>
        </p:blipFill>
        <p:spPr bwMode="auto">
          <a:xfrm>
            <a:off x="5318156" y="4433025"/>
            <a:ext cx="1214446" cy="783514"/>
          </a:xfrm>
          <a:prstGeom prst="rect">
            <a:avLst/>
          </a:prstGeom>
          <a:noFill/>
          <a:ln w="9525">
            <a:noFill/>
            <a:miter lim="800000"/>
            <a:headEnd/>
            <a:tailEnd/>
          </a:ln>
          <a:effectLst/>
        </p:spPr>
      </p:pic>
      <p:sp>
        <p:nvSpPr>
          <p:cNvPr id="42" name="41 Marcador de número de diapositiva"/>
          <p:cNvSpPr>
            <a:spLocks noGrp="1"/>
          </p:cNvSpPr>
          <p:nvPr>
            <p:ph type="sldNum" sz="quarter" idx="12"/>
          </p:nvPr>
        </p:nvSpPr>
        <p:spPr/>
        <p:txBody>
          <a:bodyPr/>
          <a:lstStyle/>
          <a:p>
            <a:fld id="{8E9EA971-267B-4C68-8D7F-AE83A1F219EA}" type="slidenum">
              <a:rPr lang="es-ES" smtClean="0"/>
              <a:pPr/>
              <a:t>60</a:t>
            </a:fld>
            <a:endParaRPr lang="es-ES"/>
          </a:p>
        </p:txBody>
      </p:sp>
      <p:sp>
        <p:nvSpPr>
          <p:cNvPr id="3" name="2 Marcador de contenido"/>
          <p:cNvSpPr>
            <a:spLocks noGrp="1"/>
          </p:cNvSpPr>
          <p:nvPr>
            <p:ph sz="quarter" idx="1"/>
          </p:nvPr>
        </p:nvSpPr>
        <p:spPr>
          <a:xfrm>
            <a:off x="285720" y="785794"/>
            <a:ext cx="8572560" cy="5715040"/>
          </a:xfrm>
        </p:spPr>
        <p:txBody>
          <a:bodyPr>
            <a:normAutofit/>
          </a:bodyPr>
          <a:lstStyle/>
          <a:p>
            <a:pPr algn="ctr">
              <a:lnSpc>
                <a:spcPct val="150000"/>
              </a:lnSpc>
              <a:buFont typeface="Wingdings" pitchFamily="2" charset="2"/>
              <a:buNone/>
            </a:pPr>
            <a:r>
              <a:rPr lang="es-MX" sz="2800" dirty="0" smtClean="0">
                <a:latin typeface="Maiandra GD" pitchFamily="34" charset="0"/>
              </a:rPr>
              <a:t>¿Cómo ocurren las pérdidas y el retardo?</a:t>
            </a:r>
            <a:endParaRPr lang="es-ES" sz="2800" dirty="0" smtClean="0">
              <a:latin typeface="Maiandra GD" pitchFamily="34" charset="0"/>
            </a:endParaRPr>
          </a:p>
          <a:p>
            <a:pPr>
              <a:lnSpc>
                <a:spcPct val="150000"/>
              </a:lnSpc>
              <a:buFont typeface="Wingdings" pitchFamily="2" charset="2"/>
              <a:buNone/>
            </a:pPr>
            <a:r>
              <a:rPr lang="es-ES" sz="2000" dirty="0" smtClean="0">
                <a:latin typeface="Maiandra GD" pitchFamily="34" charset="0"/>
              </a:rPr>
              <a:t>Los paquetes son </a:t>
            </a:r>
            <a:r>
              <a:rPr lang="es-ES" sz="2000" i="1" dirty="0" smtClean="0">
                <a:latin typeface="Maiandra GD" pitchFamily="34" charset="0"/>
              </a:rPr>
              <a:t>enfilados</a:t>
            </a:r>
            <a:r>
              <a:rPr lang="es-ES" sz="2000" dirty="0" smtClean="0">
                <a:latin typeface="Maiandra GD" pitchFamily="34" charset="0"/>
              </a:rPr>
              <a:t> en la memoria del enrutador</a:t>
            </a:r>
          </a:p>
          <a:p>
            <a:pPr lvl="1">
              <a:lnSpc>
                <a:spcPct val="150000"/>
              </a:lnSpc>
              <a:buFont typeface="Wingdings" pitchFamily="2" charset="2"/>
              <a:buChar char="§"/>
            </a:pPr>
            <a:r>
              <a:rPr lang="es-ES" sz="1800" dirty="0" smtClean="0">
                <a:solidFill>
                  <a:srgbClr val="FF0000"/>
                </a:solidFill>
                <a:latin typeface="Maiandra GD" pitchFamily="34" charset="0"/>
              </a:rPr>
              <a:t>Tasa de arribo de paquetes excede la capacidad de salida del enlace</a:t>
            </a:r>
          </a:p>
          <a:p>
            <a:pPr lvl="1">
              <a:lnSpc>
                <a:spcPct val="150000"/>
              </a:lnSpc>
              <a:buFont typeface="Wingdings" pitchFamily="2" charset="2"/>
              <a:buChar char="§"/>
            </a:pPr>
            <a:r>
              <a:rPr lang="es-ES" sz="1800" dirty="0" smtClean="0">
                <a:latin typeface="Maiandra GD" pitchFamily="34" charset="0"/>
              </a:rPr>
              <a:t>Los paquetes son enfilados, y esperan por su turno.</a:t>
            </a:r>
            <a:endParaRPr lang="es-ES" sz="1800" dirty="0">
              <a:latin typeface="Maiandra GD" pitchFamily="34" charset="0"/>
            </a:endParaRPr>
          </a:p>
        </p:txBody>
      </p:sp>
      <p:sp>
        <p:nvSpPr>
          <p:cNvPr id="4" name="1 Título"/>
          <p:cNvSpPr txBox="1">
            <a:spLocks/>
          </p:cNvSpPr>
          <p:nvPr/>
        </p:nvSpPr>
        <p:spPr>
          <a:xfrm>
            <a:off x="-32" y="-24"/>
            <a:ext cx="8229600" cy="725470"/>
          </a:xfrm>
          <a:prstGeom prst="rect">
            <a:avLst/>
          </a:prstGeom>
        </p:spPr>
        <p:txBody>
          <a:bodyPr vert="horz" lIns="91440" tIns="45720" rIns="91440" bIns="45720" rtlCol="0" anchor="ctr">
            <a:normAutofit fontScale="85000" lnSpcReduction="10000"/>
          </a:bodyPr>
          <a:lstStyle/>
          <a:p>
            <a:pPr lvl="0">
              <a:spcBef>
                <a:spcPct val="0"/>
              </a:spcBef>
            </a:pPr>
            <a:r>
              <a:rPr lang="es-MX" sz="4000" b="1" u="sng" dirty="0" smtClean="0">
                <a:solidFill>
                  <a:schemeClr val="accent1"/>
                </a:solidFill>
                <a:effectLst>
                  <a:outerShdw blurRad="38100" dist="38100" dir="2700000" algn="tl">
                    <a:srgbClr val="000000">
                      <a:alpha val="43137"/>
                    </a:srgbClr>
                  </a:outerShdw>
                </a:effectLst>
                <a:latin typeface="Maiandra GD" pitchFamily="34" charset="0"/>
              </a:rPr>
              <a:t> Retardo, Pérdidas y Tasa de Transferencia</a:t>
            </a:r>
            <a:endParaRPr kumimoji="0" lang="es-ES" sz="4000" b="1" i="0" u="sng"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aiandra GD" pitchFamily="34" charset="0"/>
              <a:ea typeface="+mj-ea"/>
              <a:cs typeface="+mj-cs"/>
            </a:endParaRPr>
          </a:p>
        </p:txBody>
      </p:sp>
      <p:graphicFrame>
        <p:nvGraphicFramePr>
          <p:cNvPr id="5" name="Object 5"/>
          <p:cNvGraphicFramePr>
            <a:graphicFrameLocks noChangeAspect="1"/>
          </p:cNvGraphicFramePr>
          <p:nvPr/>
        </p:nvGraphicFramePr>
        <p:xfrm>
          <a:off x="1401789" y="5014913"/>
          <a:ext cx="646113" cy="533400"/>
        </p:xfrm>
        <a:graphic>
          <a:graphicData uri="http://schemas.openxmlformats.org/presentationml/2006/ole">
            <p:oleObj spid="_x0000_s29698" name="Clip" r:id="rId5" imgW="1305000" imgH="1085760" progId="">
              <p:embed/>
            </p:oleObj>
          </a:graphicData>
        </a:graphic>
      </p:graphicFrame>
      <p:sp>
        <p:nvSpPr>
          <p:cNvPr id="19" name="Line 19"/>
          <p:cNvSpPr>
            <a:spLocks noChangeShapeType="1"/>
          </p:cNvSpPr>
          <p:nvPr/>
        </p:nvSpPr>
        <p:spPr bwMode="auto">
          <a:xfrm>
            <a:off x="5548339" y="4714884"/>
            <a:ext cx="0" cy="228600"/>
          </a:xfrm>
          <a:prstGeom prst="line">
            <a:avLst/>
          </a:prstGeom>
          <a:noFill/>
          <a:ln w="28575">
            <a:solidFill>
              <a:schemeClr val="tx1"/>
            </a:solidFill>
            <a:round/>
            <a:headEnd/>
            <a:tailEnd/>
          </a:ln>
          <a:effectLst/>
        </p:spPr>
        <p:txBody>
          <a:bodyPr wrap="none" anchor="ctr"/>
          <a:lstStyle/>
          <a:p>
            <a:endParaRPr lang="es-ES"/>
          </a:p>
        </p:txBody>
      </p:sp>
      <p:graphicFrame>
        <p:nvGraphicFramePr>
          <p:cNvPr id="22" name="Object 23"/>
          <p:cNvGraphicFramePr>
            <a:graphicFrameLocks noChangeAspect="1"/>
          </p:cNvGraphicFramePr>
          <p:nvPr/>
        </p:nvGraphicFramePr>
        <p:xfrm>
          <a:off x="1087464" y="4005263"/>
          <a:ext cx="646113" cy="533400"/>
        </p:xfrm>
        <a:graphic>
          <a:graphicData uri="http://schemas.openxmlformats.org/presentationml/2006/ole">
            <p:oleObj spid="_x0000_s29699" name="Clip" r:id="rId6" imgW="1305000" imgH="1085760" progId="">
              <p:embed/>
            </p:oleObj>
          </a:graphicData>
        </a:graphic>
      </p:graphicFrame>
      <p:sp>
        <p:nvSpPr>
          <p:cNvPr id="23" name="Line 24"/>
          <p:cNvSpPr>
            <a:spLocks noChangeShapeType="1"/>
          </p:cNvSpPr>
          <p:nvPr/>
        </p:nvSpPr>
        <p:spPr bwMode="auto">
          <a:xfrm>
            <a:off x="1712939" y="4411663"/>
            <a:ext cx="504825" cy="0"/>
          </a:xfrm>
          <a:prstGeom prst="line">
            <a:avLst/>
          </a:prstGeom>
          <a:noFill/>
          <a:ln w="19050">
            <a:solidFill>
              <a:schemeClr val="tx1"/>
            </a:solidFill>
            <a:round/>
            <a:headEnd/>
            <a:tailEnd/>
          </a:ln>
          <a:effectLst/>
        </p:spPr>
        <p:txBody>
          <a:bodyPr wrap="none" anchor="ctr"/>
          <a:lstStyle/>
          <a:p>
            <a:endParaRPr lang="es-ES"/>
          </a:p>
        </p:txBody>
      </p:sp>
      <p:sp>
        <p:nvSpPr>
          <p:cNvPr id="24" name="Line 25"/>
          <p:cNvSpPr>
            <a:spLocks noChangeShapeType="1"/>
          </p:cNvSpPr>
          <p:nvPr/>
        </p:nvSpPr>
        <p:spPr bwMode="auto">
          <a:xfrm flipV="1">
            <a:off x="2017739" y="5397501"/>
            <a:ext cx="195263" cy="4762"/>
          </a:xfrm>
          <a:prstGeom prst="line">
            <a:avLst/>
          </a:prstGeom>
          <a:noFill/>
          <a:ln w="19050">
            <a:solidFill>
              <a:schemeClr val="tx1"/>
            </a:solidFill>
            <a:round/>
            <a:headEnd/>
            <a:tailEnd/>
          </a:ln>
          <a:effectLst/>
        </p:spPr>
        <p:txBody>
          <a:bodyPr wrap="none" anchor="ctr"/>
          <a:lstStyle/>
          <a:p>
            <a:endParaRPr lang="es-ES"/>
          </a:p>
        </p:txBody>
      </p:sp>
      <p:sp>
        <p:nvSpPr>
          <p:cNvPr id="25" name="Line 26"/>
          <p:cNvSpPr>
            <a:spLocks noChangeShapeType="1"/>
          </p:cNvSpPr>
          <p:nvPr/>
        </p:nvSpPr>
        <p:spPr bwMode="auto">
          <a:xfrm>
            <a:off x="3636989" y="4830763"/>
            <a:ext cx="1933575" cy="9525"/>
          </a:xfrm>
          <a:prstGeom prst="line">
            <a:avLst/>
          </a:prstGeom>
          <a:noFill/>
          <a:ln w="28575">
            <a:solidFill>
              <a:schemeClr val="tx1"/>
            </a:solidFill>
            <a:round/>
            <a:headEnd/>
            <a:tailEnd/>
          </a:ln>
          <a:effectLst/>
        </p:spPr>
        <p:txBody>
          <a:bodyPr wrap="none" anchor="ctr"/>
          <a:lstStyle/>
          <a:p>
            <a:endParaRPr lang="es-ES"/>
          </a:p>
        </p:txBody>
      </p:sp>
      <p:sp>
        <p:nvSpPr>
          <p:cNvPr id="26" name="Line 28"/>
          <p:cNvSpPr>
            <a:spLocks noChangeShapeType="1"/>
          </p:cNvSpPr>
          <p:nvPr/>
        </p:nvSpPr>
        <p:spPr bwMode="auto">
          <a:xfrm flipH="1">
            <a:off x="2217764" y="4402138"/>
            <a:ext cx="0" cy="1000125"/>
          </a:xfrm>
          <a:prstGeom prst="line">
            <a:avLst/>
          </a:prstGeom>
          <a:noFill/>
          <a:ln w="19050">
            <a:solidFill>
              <a:schemeClr val="tx1"/>
            </a:solidFill>
            <a:round/>
            <a:headEnd/>
            <a:tailEnd/>
          </a:ln>
          <a:effectLst/>
        </p:spPr>
        <p:txBody>
          <a:bodyPr wrap="none" anchor="ctr"/>
          <a:lstStyle/>
          <a:p>
            <a:endParaRPr lang="es-ES"/>
          </a:p>
        </p:txBody>
      </p:sp>
      <p:sp>
        <p:nvSpPr>
          <p:cNvPr id="27" name="Line 29"/>
          <p:cNvSpPr>
            <a:spLocks noChangeShapeType="1"/>
          </p:cNvSpPr>
          <p:nvPr/>
        </p:nvSpPr>
        <p:spPr bwMode="auto">
          <a:xfrm>
            <a:off x="2227289" y="4835526"/>
            <a:ext cx="200025" cy="0"/>
          </a:xfrm>
          <a:prstGeom prst="line">
            <a:avLst/>
          </a:prstGeom>
          <a:noFill/>
          <a:ln w="19050">
            <a:solidFill>
              <a:schemeClr val="tx1"/>
            </a:solidFill>
            <a:round/>
            <a:headEnd/>
            <a:tailEnd/>
          </a:ln>
          <a:effectLst/>
        </p:spPr>
        <p:txBody>
          <a:bodyPr wrap="none" anchor="ctr"/>
          <a:lstStyle/>
          <a:p>
            <a:endParaRPr lang="es-ES"/>
          </a:p>
        </p:txBody>
      </p:sp>
      <p:sp>
        <p:nvSpPr>
          <p:cNvPr id="28" name="Rectangle 40"/>
          <p:cNvSpPr>
            <a:spLocks noChangeArrowheads="1"/>
          </p:cNvSpPr>
          <p:nvPr/>
        </p:nvSpPr>
        <p:spPr bwMode="auto">
          <a:xfrm>
            <a:off x="3303614" y="4702176"/>
            <a:ext cx="147638" cy="200025"/>
          </a:xfrm>
          <a:prstGeom prst="rect">
            <a:avLst/>
          </a:prstGeom>
          <a:solidFill>
            <a:schemeClr val="accent1"/>
          </a:solidFill>
          <a:ln w="9525">
            <a:solidFill>
              <a:schemeClr val="tx1"/>
            </a:solidFill>
            <a:miter lim="800000"/>
            <a:headEnd/>
            <a:tailEnd/>
          </a:ln>
          <a:effectLst/>
        </p:spPr>
        <p:txBody>
          <a:bodyPr wrap="none" anchor="ctr"/>
          <a:lstStyle/>
          <a:p>
            <a:pPr algn="ctr"/>
            <a:endParaRPr lang="es-ES"/>
          </a:p>
        </p:txBody>
      </p:sp>
      <p:sp>
        <p:nvSpPr>
          <p:cNvPr id="29" name="Rectangle 41"/>
          <p:cNvSpPr>
            <a:spLocks noChangeArrowheads="1"/>
          </p:cNvSpPr>
          <p:nvPr/>
        </p:nvSpPr>
        <p:spPr bwMode="auto">
          <a:xfrm>
            <a:off x="3465539" y="4702176"/>
            <a:ext cx="147638" cy="200025"/>
          </a:xfrm>
          <a:prstGeom prst="rect">
            <a:avLst/>
          </a:prstGeom>
          <a:solidFill>
            <a:schemeClr val="accent2"/>
          </a:solidFill>
          <a:ln w="9525">
            <a:solidFill>
              <a:schemeClr val="tx1"/>
            </a:solidFill>
            <a:miter lim="800000"/>
            <a:headEnd/>
            <a:tailEnd/>
          </a:ln>
          <a:effectLst/>
        </p:spPr>
        <p:txBody>
          <a:bodyPr wrap="none" anchor="ctr"/>
          <a:lstStyle/>
          <a:p>
            <a:endParaRPr lang="es-ES"/>
          </a:p>
        </p:txBody>
      </p:sp>
      <p:sp>
        <p:nvSpPr>
          <p:cNvPr id="30" name="Rectangle 42"/>
          <p:cNvSpPr>
            <a:spLocks noChangeArrowheads="1"/>
          </p:cNvSpPr>
          <p:nvPr/>
        </p:nvSpPr>
        <p:spPr bwMode="auto">
          <a:xfrm>
            <a:off x="2251102" y="4602163"/>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31" name="Line 44"/>
          <p:cNvSpPr>
            <a:spLocks noChangeShapeType="1"/>
          </p:cNvSpPr>
          <p:nvPr/>
        </p:nvSpPr>
        <p:spPr bwMode="auto">
          <a:xfrm>
            <a:off x="2427314" y="4706938"/>
            <a:ext cx="242888" cy="4763"/>
          </a:xfrm>
          <a:prstGeom prst="line">
            <a:avLst/>
          </a:prstGeom>
          <a:noFill/>
          <a:ln w="9525">
            <a:solidFill>
              <a:schemeClr val="tx1"/>
            </a:solidFill>
            <a:round/>
            <a:headEnd/>
            <a:tailEnd type="triangle" w="med" len="med"/>
          </a:ln>
          <a:effectLst/>
        </p:spPr>
        <p:txBody>
          <a:bodyPr wrap="none" anchor="ctr"/>
          <a:lstStyle/>
          <a:p>
            <a:endParaRPr lang="es-ES"/>
          </a:p>
        </p:txBody>
      </p:sp>
      <p:sp>
        <p:nvSpPr>
          <p:cNvPr id="32" name="Line 45"/>
          <p:cNvSpPr>
            <a:spLocks noChangeShapeType="1"/>
          </p:cNvSpPr>
          <p:nvPr/>
        </p:nvSpPr>
        <p:spPr bwMode="auto">
          <a:xfrm flipV="1">
            <a:off x="2093939" y="4983163"/>
            <a:ext cx="0" cy="176213"/>
          </a:xfrm>
          <a:prstGeom prst="line">
            <a:avLst/>
          </a:prstGeom>
          <a:noFill/>
          <a:ln w="9525">
            <a:solidFill>
              <a:schemeClr val="tx1"/>
            </a:solidFill>
            <a:round/>
            <a:headEnd/>
            <a:tailEnd type="triangle" w="med" len="med"/>
          </a:ln>
          <a:effectLst/>
        </p:spPr>
        <p:txBody>
          <a:bodyPr wrap="none" anchor="ctr"/>
          <a:lstStyle/>
          <a:p>
            <a:endParaRPr lang="es-ES"/>
          </a:p>
        </p:txBody>
      </p:sp>
      <p:sp>
        <p:nvSpPr>
          <p:cNvPr id="33" name="Text Box 47"/>
          <p:cNvSpPr txBox="1">
            <a:spLocks noChangeArrowheads="1"/>
          </p:cNvSpPr>
          <p:nvPr/>
        </p:nvSpPr>
        <p:spPr bwMode="auto">
          <a:xfrm>
            <a:off x="735039" y="4029076"/>
            <a:ext cx="406400" cy="457200"/>
          </a:xfrm>
          <a:prstGeom prst="rect">
            <a:avLst/>
          </a:prstGeom>
          <a:noFill/>
          <a:ln w="9525">
            <a:noFill/>
            <a:miter lim="800000"/>
            <a:headEnd/>
            <a:tailEnd/>
          </a:ln>
          <a:effectLst/>
        </p:spPr>
        <p:txBody>
          <a:bodyPr wrap="none">
            <a:spAutoFit/>
          </a:bodyPr>
          <a:lstStyle/>
          <a:p>
            <a:r>
              <a:rPr lang="es-ES">
                <a:solidFill>
                  <a:schemeClr val="accent1"/>
                </a:solidFill>
                <a:latin typeface="Comic Sans MS" pitchFamily="66" charset="0"/>
              </a:rPr>
              <a:t>A</a:t>
            </a:r>
            <a:endParaRPr lang="es-ES">
              <a:solidFill>
                <a:schemeClr val="accent1"/>
              </a:solidFill>
            </a:endParaRPr>
          </a:p>
        </p:txBody>
      </p:sp>
      <p:sp>
        <p:nvSpPr>
          <p:cNvPr id="34" name="Text Box 48"/>
          <p:cNvSpPr txBox="1">
            <a:spLocks noChangeArrowheads="1"/>
          </p:cNvSpPr>
          <p:nvPr/>
        </p:nvSpPr>
        <p:spPr bwMode="auto">
          <a:xfrm>
            <a:off x="1011264" y="5048251"/>
            <a:ext cx="376238" cy="457200"/>
          </a:xfrm>
          <a:prstGeom prst="rect">
            <a:avLst/>
          </a:prstGeom>
          <a:noFill/>
          <a:ln w="9525">
            <a:noFill/>
            <a:miter lim="800000"/>
            <a:headEnd/>
            <a:tailEnd/>
          </a:ln>
          <a:effectLst/>
        </p:spPr>
        <p:txBody>
          <a:bodyPr wrap="none">
            <a:spAutoFit/>
          </a:bodyPr>
          <a:lstStyle/>
          <a:p>
            <a:r>
              <a:rPr lang="es-ES">
                <a:solidFill>
                  <a:schemeClr val="accent2"/>
                </a:solidFill>
                <a:latin typeface="Comic Sans MS" pitchFamily="66" charset="0"/>
              </a:rPr>
              <a:t>B</a:t>
            </a:r>
            <a:endParaRPr lang="es-ES">
              <a:solidFill>
                <a:schemeClr val="accent1"/>
              </a:solidFill>
            </a:endParaRPr>
          </a:p>
        </p:txBody>
      </p:sp>
      <p:sp>
        <p:nvSpPr>
          <p:cNvPr id="35" name="Rectangle 63"/>
          <p:cNvSpPr>
            <a:spLocks noChangeArrowheads="1"/>
          </p:cNvSpPr>
          <p:nvPr/>
        </p:nvSpPr>
        <p:spPr bwMode="auto">
          <a:xfrm>
            <a:off x="3594127" y="4640263"/>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grpSp>
        <p:nvGrpSpPr>
          <p:cNvPr id="36" name="Group 93"/>
          <p:cNvGrpSpPr>
            <a:grpSpLocks/>
          </p:cNvGrpSpPr>
          <p:nvPr/>
        </p:nvGrpSpPr>
        <p:grpSpPr bwMode="auto">
          <a:xfrm>
            <a:off x="3689377" y="3500438"/>
            <a:ext cx="4668837" cy="1130300"/>
            <a:chOff x="2259" y="2090"/>
            <a:chExt cx="2941" cy="916"/>
          </a:xfrm>
        </p:grpSpPr>
        <p:sp>
          <p:nvSpPr>
            <p:cNvPr id="37" name="Text Box 66"/>
            <p:cNvSpPr txBox="1">
              <a:spLocks noChangeArrowheads="1"/>
            </p:cNvSpPr>
            <p:nvPr/>
          </p:nvSpPr>
          <p:spPr bwMode="auto">
            <a:xfrm>
              <a:off x="2602" y="2090"/>
              <a:ext cx="2598" cy="297"/>
            </a:xfrm>
            <a:prstGeom prst="rect">
              <a:avLst/>
            </a:prstGeom>
            <a:noFill/>
            <a:ln w="9525">
              <a:noFill/>
              <a:miter lim="800000"/>
              <a:headEnd/>
              <a:tailEnd/>
            </a:ln>
            <a:effectLst/>
          </p:spPr>
          <p:txBody>
            <a:bodyPr>
              <a:spAutoFit/>
            </a:bodyPr>
            <a:lstStyle/>
            <a:p>
              <a:r>
                <a:rPr lang="es-ES" sz="1800">
                  <a:latin typeface="Comic Sans MS" pitchFamily="66" charset="0"/>
                </a:rPr>
                <a:t>Paquete siendo transmitido </a:t>
              </a:r>
              <a:r>
                <a:rPr lang="es-ES" sz="1800">
                  <a:solidFill>
                    <a:srgbClr val="FF0000"/>
                  </a:solidFill>
                  <a:latin typeface="Comic Sans MS" pitchFamily="66" charset="0"/>
                </a:rPr>
                <a:t>(retardo)</a:t>
              </a:r>
            </a:p>
          </p:txBody>
        </p:sp>
        <p:sp>
          <p:nvSpPr>
            <p:cNvPr id="38" name="Line 67"/>
            <p:cNvSpPr>
              <a:spLocks noChangeShapeType="1"/>
            </p:cNvSpPr>
            <p:nvPr/>
          </p:nvSpPr>
          <p:spPr bwMode="auto">
            <a:xfrm rot="10800000" flipV="1">
              <a:off x="2259" y="2294"/>
              <a:ext cx="1059" cy="712"/>
            </a:xfrm>
            <a:prstGeom prst="line">
              <a:avLst/>
            </a:prstGeom>
            <a:noFill/>
            <a:ln w="28575">
              <a:solidFill>
                <a:schemeClr val="accent6"/>
              </a:solidFill>
              <a:round/>
              <a:headEnd/>
              <a:tailEnd type="triangle" w="med" len="med"/>
            </a:ln>
            <a:effectLst/>
          </p:spPr>
          <p:txBody>
            <a:bodyPr wrap="none" anchor="ctr"/>
            <a:lstStyle/>
            <a:p>
              <a:endParaRPr lang="es-ES"/>
            </a:p>
          </p:txBody>
        </p:sp>
      </p:grpSp>
      <p:grpSp>
        <p:nvGrpSpPr>
          <p:cNvPr id="39" name="Group 94"/>
          <p:cNvGrpSpPr>
            <a:grpSpLocks/>
          </p:cNvGrpSpPr>
          <p:nvPr/>
        </p:nvGrpSpPr>
        <p:grpSpPr bwMode="auto">
          <a:xfrm>
            <a:off x="3441727" y="4960938"/>
            <a:ext cx="3937003" cy="808038"/>
            <a:chOff x="2103" y="3214"/>
            <a:chExt cx="2480" cy="509"/>
          </a:xfrm>
        </p:grpSpPr>
        <p:sp>
          <p:nvSpPr>
            <p:cNvPr id="40" name="Text Box 72"/>
            <p:cNvSpPr txBox="1">
              <a:spLocks noChangeArrowheads="1"/>
            </p:cNvSpPr>
            <p:nvPr/>
          </p:nvSpPr>
          <p:spPr bwMode="auto">
            <a:xfrm>
              <a:off x="2530" y="3490"/>
              <a:ext cx="2053" cy="233"/>
            </a:xfrm>
            <a:prstGeom prst="rect">
              <a:avLst/>
            </a:prstGeom>
            <a:noFill/>
            <a:ln w="9525">
              <a:noFill/>
              <a:miter lim="800000"/>
              <a:headEnd/>
              <a:tailEnd/>
            </a:ln>
            <a:effectLst/>
          </p:spPr>
          <p:txBody>
            <a:bodyPr wrap="none">
              <a:spAutoFit/>
            </a:bodyPr>
            <a:lstStyle/>
            <a:p>
              <a:r>
                <a:rPr lang="es-ES" sz="1800" dirty="0">
                  <a:latin typeface="Comic Sans MS" pitchFamily="66" charset="0"/>
                </a:rPr>
                <a:t>Paquetes </a:t>
              </a:r>
              <a:r>
                <a:rPr lang="es-ES" sz="1800" dirty="0" smtClean="0">
                  <a:latin typeface="Comic Sans MS" pitchFamily="66" charset="0"/>
                </a:rPr>
                <a:t>enfilados</a:t>
              </a:r>
              <a:r>
                <a:rPr lang="es-ES" sz="1800" dirty="0" smtClean="0">
                  <a:solidFill>
                    <a:srgbClr val="FF0000"/>
                  </a:solidFill>
                  <a:latin typeface="Comic Sans MS" pitchFamily="66" charset="0"/>
                </a:rPr>
                <a:t> </a:t>
              </a:r>
              <a:r>
                <a:rPr lang="es-ES" sz="1800" dirty="0">
                  <a:solidFill>
                    <a:srgbClr val="FF0000"/>
                  </a:solidFill>
                  <a:latin typeface="Comic Sans MS" pitchFamily="66" charset="0"/>
                </a:rPr>
                <a:t>(retardo)</a:t>
              </a:r>
              <a:endParaRPr lang="es-ES" sz="1800" dirty="0"/>
            </a:p>
          </p:txBody>
        </p:sp>
        <p:sp>
          <p:nvSpPr>
            <p:cNvPr id="41" name="Line 73"/>
            <p:cNvSpPr>
              <a:spLocks noChangeShapeType="1"/>
            </p:cNvSpPr>
            <p:nvPr/>
          </p:nvSpPr>
          <p:spPr bwMode="auto">
            <a:xfrm rot="-10800000">
              <a:off x="2103" y="3214"/>
              <a:ext cx="471" cy="404"/>
            </a:xfrm>
            <a:prstGeom prst="line">
              <a:avLst/>
            </a:prstGeom>
            <a:noFill/>
            <a:ln w="28575">
              <a:solidFill>
                <a:schemeClr val="accent5">
                  <a:lumMod val="60000"/>
                  <a:lumOff val="40000"/>
                </a:schemeClr>
              </a:solidFill>
              <a:round/>
              <a:headEnd/>
              <a:tailEnd type="triangle" w="med" len="med"/>
            </a:ln>
            <a:effectLst/>
          </p:spPr>
          <p:txBody>
            <a:bodyPr wrap="none" anchor="ctr"/>
            <a:lstStyle/>
            <a:p>
              <a:endParaRPr lang="es-ES"/>
            </a:p>
          </p:txBody>
        </p:sp>
      </p:grpSp>
      <p:sp>
        <p:nvSpPr>
          <p:cNvPr id="51" name="Rectangle 84"/>
          <p:cNvSpPr>
            <a:spLocks noChangeArrowheads="1"/>
          </p:cNvSpPr>
          <p:nvPr/>
        </p:nvSpPr>
        <p:spPr bwMode="auto">
          <a:xfrm>
            <a:off x="1776439" y="4130676"/>
            <a:ext cx="147638" cy="200025"/>
          </a:xfrm>
          <a:prstGeom prst="rect">
            <a:avLst/>
          </a:prstGeom>
          <a:solidFill>
            <a:schemeClr val="accent2"/>
          </a:solidFill>
          <a:ln w="9525">
            <a:solidFill>
              <a:schemeClr val="tx1"/>
            </a:solidFill>
            <a:miter lim="800000"/>
            <a:headEnd/>
            <a:tailEnd/>
          </a:ln>
          <a:effectLst/>
        </p:spPr>
        <p:txBody>
          <a:bodyPr wrap="none" anchor="ctr"/>
          <a:lstStyle/>
          <a:p>
            <a:endParaRPr lang="es-ES"/>
          </a:p>
        </p:txBody>
      </p:sp>
      <p:sp>
        <p:nvSpPr>
          <p:cNvPr id="52" name="Line 85"/>
          <p:cNvSpPr>
            <a:spLocks noChangeShapeType="1"/>
          </p:cNvSpPr>
          <p:nvPr/>
        </p:nvSpPr>
        <p:spPr bwMode="auto">
          <a:xfrm>
            <a:off x="1906614" y="4237038"/>
            <a:ext cx="242888" cy="4763"/>
          </a:xfrm>
          <a:prstGeom prst="line">
            <a:avLst/>
          </a:prstGeom>
          <a:noFill/>
          <a:ln w="9525">
            <a:solidFill>
              <a:schemeClr val="tx1"/>
            </a:solidFill>
            <a:round/>
            <a:headEnd/>
            <a:tailEnd type="triangle" w="med" len="med"/>
          </a:ln>
          <a:effectLst/>
        </p:spPr>
        <p:txBody>
          <a:bodyPr wrap="none" anchor="ctr"/>
          <a:lstStyle/>
          <a:p>
            <a:endParaRPr lang="es-ES"/>
          </a:p>
        </p:txBody>
      </p:sp>
      <p:sp>
        <p:nvSpPr>
          <p:cNvPr id="53" name="Rectangle 86"/>
          <p:cNvSpPr>
            <a:spLocks noChangeArrowheads="1"/>
          </p:cNvSpPr>
          <p:nvPr/>
        </p:nvSpPr>
        <p:spPr bwMode="auto">
          <a:xfrm>
            <a:off x="2047902" y="5160963"/>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54" name="Rectangle 88"/>
          <p:cNvSpPr>
            <a:spLocks noChangeArrowheads="1"/>
          </p:cNvSpPr>
          <p:nvPr/>
        </p:nvSpPr>
        <p:spPr bwMode="auto">
          <a:xfrm>
            <a:off x="3163914" y="4702176"/>
            <a:ext cx="147638" cy="200025"/>
          </a:xfrm>
          <a:prstGeom prst="rect">
            <a:avLst/>
          </a:prstGeom>
          <a:solidFill>
            <a:schemeClr val="bg1"/>
          </a:solidFill>
          <a:ln w="9525">
            <a:solidFill>
              <a:schemeClr val="tx1"/>
            </a:solidFill>
            <a:miter lim="800000"/>
            <a:headEnd/>
            <a:tailEnd/>
          </a:ln>
          <a:effectLst/>
        </p:spPr>
        <p:txBody>
          <a:bodyPr wrap="none" anchor="ctr"/>
          <a:lstStyle/>
          <a:p>
            <a:pPr algn="ctr"/>
            <a:endParaRPr lang="es-ES"/>
          </a:p>
        </p:txBody>
      </p:sp>
      <p:sp>
        <p:nvSpPr>
          <p:cNvPr id="55" name="Rectangle 89"/>
          <p:cNvSpPr>
            <a:spLocks noChangeArrowheads="1"/>
          </p:cNvSpPr>
          <p:nvPr/>
        </p:nvSpPr>
        <p:spPr bwMode="auto">
          <a:xfrm>
            <a:off x="3024214" y="4702176"/>
            <a:ext cx="147638" cy="200025"/>
          </a:xfrm>
          <a:prstGeom prst="rect">
            <a:avLst/>
          </a:prstGeom>
          <a:solidFill>
            <a:schemeClr val="bg1"/>
          </a:solidFill>
          <a:ln w="9525">
            <a:solidFill>
              <a:schemeClr val="tx1"/>
            </a:solidFill>
            <a:miter lim="800000"/>
            <a:headEnd/>
            <a:tailEnd/>
          </a:ln>
          <a:effectLst/>
        </p:spPr>
        <p:txBody>
          <a:bodyPr wrap="none" anchor="ctr"/>
          <a:lstStyle/>
          <a:p>
            <a:pPr algn="ctr"/>
            <a:endParaRPr lang="es-ES"/>
          </a:p>
        </p:txBody>
      </p:sp>
      <p:sp>
        <p:nvSpPr>
          <p:cNvPr id="56" name="Rectangle 90"/>
          <p:cNvSpPr>
            <a:spLocks noChangeArrowheads="1"/>
          </p:cNvSpPr>
          <p:nvPr/>
        </p:nvSpPr>
        <p:spPr bwMode="auto">
          <a:xfrm>
            <a:off x="2884514" y="4702176"/>
            <a:ext cx="147638" cy="200025"/>
          </a:xfrm>
          <a:prstGeom prst="rect">
            <a:avLst/>
          </a:prstGeom>
          <a:solidFill>
            <a:schemeClr val="bg1"/>
          </a:solidFill>
          <a:ln w="9525">
            <a:solidFill>
              <a:schemeClr val="tx1"/>
            </a:solidFill>
            <a:miter lim="800000"/>
            <a:headEnd/>
            <a:tailEnd/>
          </a:ln>
          <a:effectLst/>
        </p:spPr>
        <p:txBody>
          <a:bodyPr wrap="none" anchor="ctr"/>
          <a:lstStyle/>
          <a:p>
            <a:pPr algn="ctr"/>
            <a:endParaRPr lang="es-ES"/>
          </a:p>
        </p:txBody>
      </p:sp>
      <p:grpSp>
        <p:nvGrpSpPr>
          <p:cNvPr id="57" name="Group 95"/>
          <p:cNvGrpSpPr>
            <a:grpSpLocks/>
          </p:cNvGrpSpPr>
          <p:nvPr/>
        </p:nvGrpSpPr>
        <p:grpSpPr bwMode="auto">
          <a:xfrm>
            <a:off x="2620989" y="4922838"/>
            <a:ext cx="5162550" cy="1511300"/>
            <a:chOff x="1586" y="3190"/>
            <a:chExt cx="3252" cy="952"/>
          </a:xfrm>
        </p:grpSpPr>
        <p:sp>
          <p:nvSpPr>
            <p:cNvPr id="58" name="Line 91"/>
            <p:cNvSpPr>
              <a:spLocks noChangeShapeType="1"/>
            </p:cNvSpPr>
            <p:nvPr/>
          </p:nvSpPr>
          <p:spPr bwMode="auto">
            <a:xfrm rot="10800000" flipH="1">
              <a:off x="1798" y="3190"/>
              <a:ext cx="105" cy="588"/>
            </a:xfrm>
            <a:prstGeom prst="line">
              <a:avLst/>
            </a:prstGeom>
            <a:noFill/>
            <a:ln w="28575">
              <a:solidFill>
                <a:srgbClr val="00B050"/>
              </a:solidFill>
              <a:round/>
              <a:headEnd/>
              <a:tailEnd type="triangle" w="med" len="med"/>
            </a:ln>
            <a:effectLst/>
          </p:spPr>
          <p:txBody>
            <a:bodyPr wrap="none" anchor="ctr"/>
            <a:lstStyle/>
            <a:p>
              <a:endParaRPr lang="es-ES"/>
            </a:p>
          </p:txBody>
        </p:sp>
        <p:sp>
          <p:nvSpPr>
            <p:cNvPr id="59" name="Text Box 92"/>
            <p:cNvSpPr txBox="1">
              <a:spLocks noChangeArrowheads="1"/>
            </p:cNvSpPr>
            <p:nvPr/>
          </p:nvSpPr>
          <p:spPr bwMode="auto">
            <a:xfrm>
              <a:off x="1586" y="3738"/>
              <a:ext cx="3252" cy="404"/>
            </a:xfrm>
            <a:prstGeom prst="rect">
              <a:avLst/>
            </a:prstGeom>
            <a:noFill/>
            <a:ln w="9525">
              <a:noFill/>
              <a:miter lim="800000"/>
              <a:headEnd/>
              <a:tailEnd/>
            </a:ln>
            <a:effectLst/>
          </p:spPr>
          <p:txBody>
            <a:bodyPr wrap="none">
              <a:spAutoFit/>
            </a:bodyPr>
            <a:lstStyle/>
            <a:p>
              <a:r>
                <a:rPr lang="es-ES" sz="1800" dirty="0">
                  <a:latin typeface="Comic Sans MS" pitchFamily="66" charset="0"/>
                </a:rPr>
                <a:t>Memoria libre (disponible): arribo de paquetes </a:t>
              </a:r>
            </a:p>
            <a:p>
              <a:r>
                <a:rPr lang="es-ES" sz="1800" dirty="0" smtClean="0">
                  <a:latin typeface="Comic Sans MS" pitchFamily="66" charset="0"/>
                </a:rPr>
                <a:t>descartar </a:t>
              </a:r>
              <a:r>
                <a:rPr lang="es-ES" sz="1800" dirty="0">
                  <a:latin typeface="Comic Sans MS" pitchFamily="66" charset="0"/>
                </a:rPr>
                <a:t>(</a:t>
              </a:r>
              <a:r>
                <a:rPr lang="es-ES" sz="1800" dirty="0">
                  <a:solidFill>
                    <a:srgbClr val="FF0000"/>
                  </a:solidFill>
                  <a:latin typeface="Comic Sans MS" pitchFamily="66" charset="0"/>
                </a:rPr>
                <a:t>pérdidas</a:t>
              </a:r>
              <a:r>
                <a:rPr lang="es-ES" sz="1800" dirty="0">
                  <a:latin typeface="Comic Sans MS" pitchFamily="66" charset="0"/>
                </a:rPr>
                <a:t>) si no hay espacio</a:t>
              </a:r>
              <a:endParaRPr lang="es-ES" sz="1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1" name="Rectangle 61"/>
          <p:cNvSpPr>
            <a:spLocks noGrp="1" noChangeArrowheads="1"/>
          </p:cNvSpPr>
          <p:nvPr>
            <p:ph type="title"/>
          </p:nvPr>
        </p:nvSpPr>
        <p:spPr>
          <a:xfrm>
            <a:off x="128614" y="-24"/>
            <a:ext cx="8229600" cy="1143000"/>
          </a:xfrm>
        </p:spPr>
        <p:txBody>
          <a:bodyPr>
            <a:normAutofit/>
          </a:bodyPr>
          <a:lstStyle/>
          <a:p>
            <a:pPr algn="l">
              <a:buClr>
                <a:schemeClr val="accent1"/>
              </a:buClr>
              <a:buSzPct val="80000"/>
              <a:buFont typeface="Wingdings" pitchFamily="2" charset="2"/>
              <a:buChar char="q"/>
            </a:pPr>
            <a:r>
              <a:rPr lang="es-ES" sz="2800" dirty="0" smtClean="0">
                <a:latin typeface="Maiandra GD" pitchFamily="34" charset="0"/>
              </a:rPr>
              <a:t> </a:t>
            </a:r>
            <a:r>
              <a:rPr lang="es-ES" sz="2800" b="1" dirty="0" smtClean="0">
                <a:solidFill>
                  <a:schemeClr val="accent1"/>
                </a:solidFill>
                <a:latin typeface="Maiandra GD" pitchFamily="34" charset="0"/>
              </a:rPr>
              <a:t>Cuatro </a:t>
            </a:r>
            <a:r>
              <a:rPr lang="es-ES" sz="2800" b="1" dirty="0">
                <a:solidFill>
                  <a:schemeClr val="accent1"/>
                </a:solidFill>
                <a:latin typeface="Maiandra GD" pitchFamily="34" charset="0"/>
              </a:rPr>
              <a:t>fuentes de retardo de paquetes</a:t>
            </a:r>
          </a:p>
        </p:txBody>
      </p:sp>
      <p:sp>
        <p:nvSpPr>
          <p:cNvPr id="35" name="34 Marcador de número de diapositiva"/>
          <p:cNvSpPr>
            <a:spLocks noGrp="1"/>
          </p:cNvSpPr>
          <p:nvPr>
            <p:ph type="sldNum" sz="quarter" idx="12"/>
          </p:nvPr>
        </p:nvSpPr>
        <p:spPr/>
        <p:txBody>
          <a:bodyPr/>
          <a:lstStyle/>
          <a:p>
            <a:fld id="{8E9EA971-267B-4C68-8D7F-AE83A1F219EA}" type="slidenum">
              <a:rPr lang="es-ES" smtClean="0"/>
              <a:pPr/>
              <a:t>61</a:t>
            </a:fld>
            <a:endParaRPr lang="es-ES"/>
          </a:p>
        </p:txBody>
      </p:sp>
      <p:sp>
        <p:nvSpPr>
          <p:cNvPr id="81982" name="Rectangle 62"/>
          <p:cNvSpPr>
            <a:spLocks noGrp="1" noChangeArrowheads="1"/>
          </p:cNvSpPr>
          <p:nvPr>
            <p:ph sz="quarter" idx="1"/>
          </p:nvPr>
        </p:nvSpPr>
        <p:spPr>
          <a:xfrm>
            <a:off x="428596" y="1285860"/>
            <a:ext cx="4038600" cy="4525963"/>
          </a:xfrm>
        </p:spPr>
        <p:txBody>
          <a:bodyPr/>
          <a:lstStyle/>
          <a:p>
            <a:pPr>
              <a:buNone/>
            </a:pPr>
            <a:r>
              <a:rPr lang="es-ES" sz="2400" dirty="0" smtClean="0">
                <a:solidFill>
                  <a:srgbClr val="FF0000"/>
                </a:solidFill>
                <a:latin typeface="Maiandra GD" pitchFamily="34" charset="0"/>
              </a:rPr>
              <a:t>1) procesamiento </a:t>
            </a:r>
            <a:r>
              <a:rPr lang="es-ES" sz="2400" dirty="0">
                <a:solidFill>
                  <a:srgbClr val="FF0000"/>
                </a:solidFill>
                <a:latin typeface="Maiandra GD" pitchFamily="34" charset="0"/>
              </a:rPr>
              <a:t>en el </a:t>
            </a:r>
            <a:r>
              <a:rPr lang="es-ES" sz="2400" dirty="0" smtClean="0">
                <a:solidFill>
                  <a:srgbClr val="FF0000"/>
                </a:solidFill>
                <a:latin typeface="Maiandra GD" pitchFamily="34" charset="0"/>
              </a:rPr>
              <a:t>nodo</a:t>
            </a:r>
            <a:endParaRPr lang="es-ES" sz="2400" dirty="0">
              <a:solidFill>
                <a:srgbClr val="FF0000"/>
              </a:solidFill>
              <a:latin typeface="Maiandra GD" pitchFamily="34" charset="0"/>
            </a:endParaRPr>
          </a:p>
          <a:p>
            <a:pPr lvl="1">
              <a:buFont typeface="Wingdings" pitchFamily="2" charset="2"/>
              <a:buChar char="§"/>
            </a:pPr>
            <a:r>
              <a:rPr lang="es-MX" sz="2000" dirty="0" smtClean="0">
                <a:latin typeface="Maiandra GD" pitchFamily="34" charset="0"/>
              </a:rPr>
              <a:t>Examinar </a:t>
            </a:r>
          </a:p>
          <a:p>
            <a:pPr lvl="2">
              <a:buFont typeface="Wingdings" pitchFamily="2" charset="2"/>
              <a:buChar char="ü"/>
            </a:pPr>
            <a:r>
              <a:rPr lang="es-MX" sz="1800" dirty="0" smtClean="0">
                <a:latin typeface="Maiandra GD" pitchFamily="34" charset="0"/>
              </a:rPr>
              <a:t>Encabezado</a:t>
            </a:r>
          </a:p>
          <a:p>
            <a:pPr lvl="2">
              <a:buFont typeface="Wingdings" pitchFamily="2" charset="2"/>
              <a:buChar char="ü"/>
            </a:pPr>
            <a:r>
              <a:rPr lang="es-MX" sz="1800" dirty="0" smtClean="0">
                <a:latin typeface="Maiandra GD" pitchFamily="34" charset="0"/>
              </a:rPr>
              <a:t>Dirección destino</a:t>
            </a:r>
            <a:endParaRPr lang="es-ES" sz="1800" dirty="0" smtClean="0">
              <a:latin typeface="Maiandra GD" pitchFamily="34" charset="0"/>
            </a:endParaRPr>
          </a:p>
          <a:p>
            <a:pPr lvl="2">
              <a:buFont typeface="Wingdings" pitchFamily="2" charset="2"/>
              <a:buChar char="ü"/>
            </a:pPr>
            <a:r>
              <a:rPr lang="es-ES" sz="1800" dirty="0" smtClean="0">
                <a:latin typeface="Maiandra GD" pitchFamily="34" charset="0"/>
              </a:rPr>
              <a:t>Bits </a:t>
            </a:r>
            <a:r>
              <a:rPr lang="es-ES" sz="1800" dirty="0">
                <a:latin typeface="Maiandra GD" pitchFamily="34" charset="0"/>
              </a:rPr>
              <a:t>de error</a:t>
            </a:r>
          </a:p>
          <a:p>
            <a:endParaRPr lang="es-ES" sz="2400" dirty="0"/>
          </a:p>
        </p:txBody>
      </p:sp>
      <p:sp>
        <p:nvSpPr>
          <p:cNvPr id="81983" name="Rectangle 63"/>
          <p:cNvSpPr>
            <a:spLocks noGrp="1" noChangeArrowheads="1"/>
          </p:cNvSpPr>
          <p:nvPr>
            <p:ph sz="quarter" idx="2"/>
          </p:nvPr>
        </p:nvSpPr>
        <p:spPr>
          <a:xfrm>
            <a:off x="4648200" y="1831995"/>
            <a:ext cx="4038600" cy="4525963"/>
          </a:xfrm>
        </p:spPr>
        <p:txBody>
          <a:bodyPr/>
          <a:lstStyle/>
          <a:p>
            <a:pPr>
              <a:buNone/>
            </a:pPr>
            <a:r>
              <a:rPr lang="es-ES" sz="2400" dirty="0" smtClean="0">
                <a:solidFill>
                  <a:srgbClr val="FF0000"/>
                </a:solidFill>
                <a:latin typeface="Maiandra GD" pitchFamily="34" charset="0"/>
              </a:rPr>
              <a:t>2) enfilamiento</a:t>
            </a:r>
            <a:endParaRPr lang="es-ES" sz="2400" dirty="0">
              <a:solidFill>
                <a:srgbClr val="FF0000"/>
              </a:solidFill>
              <a:latin typeface="Maiandra GD" pitchFamily="34" charset="0"/>
            </a:endParaRPr>
          </a:p>
          <a:p>
            <a:pPr lvl="1">
              <a:buFont typeface="Wingdings" pitchFamily="2" charset="2"/>
              <a:buChar char="§"/>
            </a:pPr>
            <a:r>
              <a:rPr lang="es-ES" sz="2000" dirty="0">
                <a:latin typeface="Maiandra GD" pitchFamily="34" charset="0"/>
              </a:rPr>
              <a:t>Tiempo esperado antes de </a:t>
            </a:r>
            <a:r>
              <a:rPr lang="es-ES" sz="2000" dirty="0" smtClean="0">
                <a:latin typeface="Maiandra GD" pitchFamily="34" charset="0"/>
              </a:rPr>
              <a:t>transmitir el paquete.</a:t>
            </a:r>
            <a:endParaRPr lang="es-ES" sz="2000" dirty="0">
              <a:latin typeface="Maiandra GD" pitchFamily="34" charset="0"/>
            </a:endParaRPr>
          </a:p>
          <a:p>
            <a:pPr lvl="1">
              <a:buFont typeface="Wingdings" pitchFamily="2" charset="2"/>
              <a:buChar char="§"/>
            </a:pPr>
            <a:r>
              <a:rPr lang="es-ES" sz="2000" dirty="0">
                <a:latin typeface="Maiandra GD" pitchFamily="34" charset="0"/>
              </a:rPr>
              <a:t>Depende del nivel de congestión del </a:t>
            </a:r>
            <a:r>
              <a:rPr lang="es-ES" sz="2000" dirty="0" smtClean="0">
                <a:latin typeface="Maiandra GD" pitchFamily="34" charset="0"/>
              </a:rPr>
              <a:t>enrutador.</a:t>
            </a:r>
            <a:endParaRPr lang="es-ES" sz="2000" dirty="0">
              <a:latin typeface="Maiandra GD" pitchFamily="34" charset="0"/>
            </a:endParaRPr>
          </a:p>
          <a:p>
            <a:endParaRPr lang="es-ES" sz="2400" dirty="0"/>
          </a:p>
        </p:txBody>
      </p:sp>
      <p:grpSp>
        <p:nvGrpSpPr>
          <p:cNvPr id="61" name="60 Grupo"/>
          <p:cNvGrpSpPr/>
          <p:nvPr/>
        </p:nvGrpSpPr>
        <p:grpSpPr>
          <a:xfrm>
            <a:off x="1571604" y="4183083"/>
            <a:ext cx="5871082" cy="2174875"/>
            <a:chOff x="1571604" y="4183083"/>
            <a:chExt cx="5871082" cy="2174875"/>
          </a:xfrm>
        </p:grpSpPr>
        <p:pic>
          <p:nvPicPr>
            <p:cNvPr id="60" name="Picture 3"/>
            <p:cNvPicPr>
              <a:picLocks noChangeAspect="1" noChangeArrowheads="1"/>
            </p:cNvPicPr>
            <p:nvPr/>
          </p:nvPicPr>
          <p:blipFill>
            <a:blip r:embed="rId3"/>
            <a:srcRect/>
            <a:stretch>
              <a:fillRect/>
            </a:stretch>
          </p:blipFill>
          <p:spPr bwMode="auto">
            <a:xfrm>
              <a:off x="6198745" y="4743457"/>
              <a:ext cx="1243941" cy="802543"/>
            </a:xfrm>
            <a:prstGeom prst="rect">
              <a:avLst/>
            </a:prstGeom>
            <a:noFill/>
            <a:ln w="9525">
              <a:noFill/>
              <a:miter lim="800000"/>
              <a:headEnd/>
              <a:tailEnd/>
            </a:ln>
            <a:effectLst/>
          </p:spPr>
        </p:pic>
        <p:pic>
          <p:nvPicPr>
            <p:cNvPr id="59" name="Picture 3"/>
            <p:cNvPicPr>
              <a:picLocks noChangeAspect="1" noChangeArrowheads="1"/>
            </p:cNvPicPr>
            <p:nvPr/>
          </p:nvPicPr>
          <p:blipFill>
            <a:blip r:embed="rId3"/>
            <a:srcRect/>
            <a:stretch>
              <a:fillRect/>
            </a:stretch>
          </p:blipFill>
          <p:spPr bwMode="auto">
            <a:xfrm>
              <a:off x="3311730" y="4675708"/>
              <a:ext cx="1243941" cy="802543"/>
            </a:xfrm>
            <a:prstGeom prst="rect">
              <a:avLst/>
            </a:prstGeom>
            <a:noFill/>
            <a:ln w="9525">
              <a:noFill/>
              <a:miter lim="800000"/>
              <a:headEnd/>
              <a:tailEnd/>
            </a:ln>
            <a:effectLst/>
          </p:spPr>
        </p:pic>
        <p:graphicFrame>
          <p:nvGraphicFramePr>
            <p:cNvPr id="81926" name="Object 6"/>
            <p:cNvGraphicFramePr>
              <a:graphicFrameLocks noChangeAspect="1"/>
            </p:cNvGraphicFramePr>
            <p:nvPr/>
          </p:nvGraphicFramePr>
          <p:xfrm>
            <a:off x="2238354" y="5373708"/>
            <a:ext cx="646113" cy="533400"/>
          </p:xfrm>
          <a:graphic>
            <a:graphicData uri="http://schemas.openxmlformats.org/presentationml/2006/ole">
              <p:oleObj spid="_x0000_s30722" name="Clip" r:id="rId4" imgW="1305000" imgH="1085760" progId="">
                <p:embed/>
              </p:oleObj>
            </a:graphicData>
          </a:graphic>
        </p:graphicFrame>
        <p:sp>
          <p:nvSpPr>
            <p:cNvPr id="81940" name="Line 20"/>
            <p:cNvSpPr>
              <a:spLocks noChangeShapeType="1"/>
            </p:cNvSpPr>
            <p:nvPr/>
          </p:nvSpPr>
          <p:spPr bwMode="auto">
            <a:xfrm>
              <a:off x="6384904" y="5130821"/>
              <a:ext cx="0" cy="228600"/>
            </a:xfrm>
            <a:prstGeom prst="line">
              <a:avLst/>
            </a:prstGeom>
            <a:noFill/>
            <a:ln w="12700">
              <a:solidFill>
                <a:schemeClr val="tx1"/>
              </a:solidFill>
              <a:round/>
              <a:headEnd/>
              <a:tailEnd/>
            </a:ln>
            <a:effectLst/>
          </p:spPr>
          <p:txBody>
            <a:bodyPr wrap="none" anchor="ctr"/>
            <a:lstStyle/>
            <a:p>
              <a:endParaRPr lang="es-ES"/>
            </a:p>
          </p:txBody>
        </p:sp>
        <p:graphicFrame>
          <p:nvGraphicFramePr>
            <p:cNvPr id="81943" name="Object 23"/>
            <p:cNvGraphicFramePr>
              <a:graphicFrameLocks noChangeAspect="1"/>
            </p:cNvGraphicFramePr>
            <p:nvPr/>
          </p:nvGraphicFramePr>
          <p:xfrm>
            <a:off x="1924029" y="4364058"/>
            <a:ext cx="646113" cy="533400"/>
          </p:xfrm>
          <a:graphic>
            <a:graphicData uri="http://schemas.openxmlformats.org/presentationml/2006/ole">
              <p:oleObj spid="_x0000_s30723" name="Clip" r:id="rId5" imgW="1305000" imgH="1085760" progId="">
                <p:embed/>
              </p:oleObj>
            </a:graphicData>
          </a:graphic>
        </p:graphicFrame>
        <p:sp>
          <p:nvSpPr>
            <p:cNvPr id="81944" name="Line 24"/>
            <p:cNvSpPr>
              <a:spLocks noChangeShapeType="1"/>
            </p:cNvSpPr>
            <p:nvPr/>
          </p:nvSpPr>
          <p:spPr bwMode="auto">
            <a:xfrm>
              <a:off x="2549504" y="4770458"/>
              <a:ext cx="504825" cy="0"/>
            </a:xfrm>
            <a:prstGeom prst="line">
              <a:avLst/>
            </a:prstGeom>
            <a:noFill/>
            <a:ln w="19050">
              <a:solidFill>
                <a:schemeClr val="tx1"/>
              </a:solidFill>
              <a:round/>
              <a:headEnd/>
              <a:tailEnd/>
            </a:ln>
            <a:effectLst/>
          </p:spPr>
          <p:txBody>
            <a:bodyPr wrap="none" anchor="ctr"/>
            <a:lstStyle/>
            <a:p>
              <a:endParaRPr lang="es-ES"/>
            </a:p>
          </p:txBody>
        </p:sp>
        <p:sp>
          <p:nvSpPr>
            <p:cNvPr id="81945" name="Line 25"/>
            <p:cNvSpPr>
              <a:spLocks noChangeShapeType="1"/>
            </p:cNvSpPr>
            <p:nvPr/>
          </p:nvSpPr>
          <p:spPr bwMode="auto">
            <a:xfrm flipV="1">
              <a:off x="2854304" y="5756296"/>
              <a:ext cx="195263" cy="4763"/>
            </a:xfrm>
            <a:prstGeom prst="line">
              <a:avLst/>
            </a:prstGeom>
            <a:noFill/>
            <a:ln w="19050">
              <a:solidFill>
                <a:schemeClr val="tx1"/>
              </a:solidFill>
              <a:round/>
              <a:headEnd/>
              <a:tailEnd/>
            </a:ln>
            <a:effectLst/>
          </p:spPr>
          <p:txBody>
            <a:bodyPr wrap="none" anchor="ctr"/>
            <a:lstStyle/>
            <a:p>
              <a:endParaRPr lang="es-ES"/>
            </a:p>
          </p:txBody>
        </p:sp>
        <p:sp>
          <p:nvSpPr>
            <p:cNvPr id="81946" name="Line 26"/>
            <p:cNvSpPr>
              <a:spLocks noChangeShapeType="1"/>
            </p:cNvSpPr>
            <p:nvPr/>
          </p:nvSpPr>
          <p:spPr bwMode="auto">
            <a:xfrm>
              <a:off x="4473554" y="5189558"/>
              <a:ext cx="1933575" cy="9525"/>
            </a:xfrm>
            <a:prstGeom prst="line">
              <a:avLst/>
            </a:prstGeom>
            <a:noFill/>
            <a:ln w="19050">
              <a:solidFill>
                <a:schemeClr val="tx1"/>
              </a:solidFill>
              <a:round/>
              <a:headEnd/>
              <a:tailEnd/>
            </a:ln>
            <a:effectLst/>
          </p:spPr>
          <p:txBody>
            <a:bodyPr wrap="none" anchor="ctr"/>
            <a:lstStyle/>
            <a:p>
              <a:endParaRPr lang="es-ES"/>
            </a:p>
          </p:txBody>
        </p:sp>
        <p:sp>
          <p:nvSpPr>
            <p:cNvPr id="81947" name="Line 27"/>
            <p:cNvSpPr>
              <a:spLocks noChangeShapeType="1"/>
            </p:cNvSpPr>
            <p:nvPr/>
          </p:nvSpPr>
          <p:spPr bwMode="auto">
            <a:xfrm flipH="1">
              <a:off x="3054329" y="4760933"/>
              <a:ext cx="0" cy="1000125"/>
            </a:xfrm>
            <a:prstGeom prst="line">
              <a:avLst/>
            </a:prstGeom>
            <a:noFill/>
            <a:ln w="19050">
              <a:solidFill>
                <a:schemeClr val="tx1"/>
              </a:solidFill>
              <a:round/>
              <a:headEnd/>
              <a:tailEnd/>
            </a:ln>
            <a:effectLst/>
          </p:spPr>
          <p:txBody>
            <a:bodyPr wrap="none" anchor="ctr"/>
            <a:lstStyle/>
            <a:p>
              <a:endParaRPr lang="es-ES"/>
            </a:p>
          </p:txBody>
        </p:sp>
        <p:sp>
          <p:nvSpPr>
            <p:cNvPr id="81948" name="Line 28"/>
            <p:cNvSpPr>
              <a:spLocks noChangeShapeType="1"/>
            </p:cNvSpPr>
            <p:nvPr/>
          </p:nvSpPr>
          <p:spPr bwMode="auto">
            <a:xfrm>
              <a:off x="3063854" y="5194321"/>
              <a:ext cx="200025" cy="0"/>
            </a:xfrm>
            <a:prstGeom prst="line">
              <a:avLst/>
            </a:prstGeom>
            <a:noFill/>
            <a:ln w="19050">
              <a:solidFill>
                <a:schemeClr val="tx1"/>
              </a:solidFill>
              <a:round/>
              <a:headEnd/>
              <a:tailEnd/>
            </a:ln>
            <a:effectLst/>
          </p:spPr>
          <p:txBody>
            <a:bodyPr wrap="none" anchor="ctr"/>
            <a:lstStyle/>
            <a:p>
              <a:endParaRPr lang="es-ES"/>
            </a:p>
          </p:txBody>
        </p:sp>
        <p:sp>
          <p:nvSpPr>
            <p:cNvPr id="81949" name="Rectangle 29"/>
            <p:cNvSpPr>
              <a:spLocks noChangeArrowheads="1"/>
            </p:cNvSpPr>
            <p:nvPr/>
          </p:nvSpPr>
          <p:spPr bwMode="auto">
            <a:xfrm>
              <a:off x="5392717" y="4989533"/>
              <a:ext cx="147638"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81950" name="Rectangle 30"/>
            <p:cNvSpPr>
              <a:spLocks noChangeArrowheads="1"/>
            </p:cNvSpPr>
            <p:nvPr/>
          </p:nvSpPr>
          <p:spPr bwMode="auto">
            <a:xfrm>
              <a:off x="4140179" y="5060971"/>
              <a:ext cx="147638"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81951" name="Rectangle 31"/>
            <p:cNvSpPr>
              <a:spLocks noChangeArrowheads="1"/>
            </p:cNvSpPr>
            <p:nvPr/>
          </p:nvSpPr>
          <p:spPr bwMode="auto">
            <a:xfrm>
              <a:off x="4302104" y="5060971"/>
              <a:ext cx="147638" cy="200025"/>
            </a:xfrm>
            <a:prstGeom prst="rect">
              <a:avLst/>
            </a:prstGeom>
            <a:solidFill>
              <a:schemeClr val="accent2"/>
            </a:solidFill>
            <a:ln w="9525">
              <a:solidFill>
                <a:schemeClr val="tx1"/>
              </a:solidFill>
              <a:miter lim="800000"/>
              <a:headEnd/>
              <a:tailEnd/>
            </a:ln>
            <a:effectLst/>
          </p:spPr>
          <p:txBody>
            <a:bodyPr wrap="none" anchor="ctr"/>
            <a:lstStyle/>
            <a:p>
              <a:endParaRPr lang="es-ES"/>
            </a:p>
          </p:txBody>
        </p:sp>
        <p:sp>
          <p:nvSpPr>
            <p:cNvPr id="81952" name="Rectangle 32"/>
            <p:cNvSpPr>
              <a:spLocks noChangeArrowheads="1"/>
            </p:cNvSpPr>
            <p:nvPr/>
          </p:nvSpPr>
          <p:spPr bwMode="auto">
            <a:xfrm>
              <a:off x="3087667" y="4960958"/>
              <a:ext cx="147638"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81953" name="Line 33"/>
            <p:cNvSpPr>
              <a:spLocks noChangeShapeType="1"/>
            </p:cNvSpPr>
            <p:nvPr/>
          </p:nvSpPr>
          <p:spPr bwMode="auto">
            <a:xfrm>
              <a:off x="3263879" y="5065733"/>
              <a:ext cx="242888" cy="4763"/>
            </a:xfrm>
            <a:prstGeom prst="line">
              <a:avLst/>
            </a:prstGeom>
            <a:noFill/>
            <a:ln w="9525">
              <a:solidFill>
                <a:schemeClr val="tx1"/>
              </a:solidFill>
              <a:round/>
              <a:headEnd/>
              <a:tailEnd type="triangle" w="med" len="med"/>
            </a:ln>
            <a:effectLst/>
          </p:spPr>
          <p:txBody>
            <a:bodyPr wrap="none" anchor="ctr"/>
            <a:lstStyle/>
            <a:p>
              <a:endParaRPr lang="es-ES"/>
            </a:p>
          </p:txBody>
        </p:sp>
        <p:sp>
          <p:nvSpPr>
            <p:cNvPr id="81954" name="Line 34"/>
            <p:cNvSpPr>
              <a:spLocks noChangeShapeType="1"/>
            </p:cNvSpPr>
            <p:nvPr/>
          </p:nvSpPr>
          <p:spPr bwMode="auto">
            <a:xfrm flipV="1">
              <a:off x="2930504" y="5341958"/>
              <a:ext cx="0" cy="176213"/>
            </a:xfrm>
            <a:prstGeom prst="line">
              <a:avLst/>
            </a:prstGeom>
            <a:noFill/>
            <a:ln w="9525">
              <a:solidFill>
                <a:schemeClr val="tx1"/>
              </a:solidFill>
              <a:round/>
              <a:headEnd/>
              <a:tailEnd type="triangle" w="med" len="med"/>
            </a:ln>
            <a:effectLst/>
          </p:spPr>
          <p:txBody>
            <a:bodyPr wrap="none" anchor="ctr"/>
            <a:lstStyle/>
            <a:p>
              <a:endParaRPr lang="es-ES"/>
            </a:p>
          </p:txBody>
        </p:sp>
        <p:sp>
          <p:nvSpPr>
            <p:cNvPr id="81955" name="Line 35"/>
            <p:cNvSpPr>
              <a:spLocks noChangeShapeType="1"/>
            </p:cNvSpPr>
            <p:nvPr/>
          </p:nvSpPr>
          <p:spPr bwMode="auto">
            <a:xfrm flipV="1">
              <a:off x="6164242" y="4789508"/>
              <a:ext cx="3667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81956" name="Text Box 36"/>
            <p:cNvSpPr txBox="1">
              <a:spLocks noChangeArrowheads="1"/>
            </p:cNvSpPr>
            <p:nvPr/>
          </p:nvSpPr>
          <p:spPr bwMode="auto">
            <a:xfrm>
              <a:off x="1571604" y="4387871"/>
              <a:ext cx="406400" cy="457200"/>
            </a:xfrm>
            <a:prstGeom prst="rect">
              <a:avLst/>
            </a:prstGeom>
            <a:noFill/>
            <a:ln w="9525">
              <a:noFill/>
              <a:miter lim="800000"/>
              <a:headEnd/>
              <a:tailEnd/>
            </a:ln>
            <a:effectLst/>
          </p:spPr>
          <p:txBody>
            <a:bodyPr wrap="none">
              <a:spAutoFit/>
            </a:bodyPr>
            <a:lstStyle/>
            <a:p>
              <a:r>
                <a:rPr lang="es-ES">
                  <a:solidFill>
                    <a:schemeClr val="accent1"/>
                  </a:solidFill>
                  <a:latin typeface="Comic Sans MS" pitchFamily="66" charset="0"/>
                </a:rPr>
                <a:t>A</a:t>
              </a:r>
              <a:endParaRPr lang="es-ES">
                <a:solidFill>
                  <a:schemeClr val="accent1"/>
                </a:solidFill>
              </a:endParaRPr>
            </a:p>
          </p:txBody>
        </p:sp>
        <p:sp>
          <p:nvSpPr>
            <p:cNvPr id="81957" name="Text Box 37"/>
            <p:cNvSpPr txBox="1">
              <a:spLocks noChangeArrowheads="1"/>
            </p:cNvSpPr>
            <p:nvPr/>
          </p:nvSpPr>
          <p:spPr bwMode="auto">
            <a:xfrm>
              <a:off x="1847829" y="5407046"/>
              <a:ext cx="376238" cy="457200"/>
            </a:xfrm>
            <a:prstGeom prst="rect">
              <a:avLst/>
            </a:prstGeom>
            <a:noFill/>
            <a:ln w="9525">
              <a:noFill/>
              <a:miter lim="800000"/>
              <a:headEnd/>
              <a:tailEnd/>
            </a:ln>
            <a:effectLst/>
          </p:spPr>
          <p:txBody>
            <a:bodyPr wrap="none">
              <a:spAutoFit/>
            </a:bodyPr>
            <a:lstStyle/>
            <a:p>
              <a:r>
                <a:rPr lang="es-ES">
                  <a:solidFill>
                    <a:schemeClr val="accent2"/>
                  </a:solidFill>
                  <a:latin typeface="Comic Sans MS" pitchFamily="66" charset="0"/>
                </a:rPr>
                <a:t>B</a:t>
              </a:r>
              <a:endParaRPr lang="es-ES">
                <a:solidFill>
                  <a:schemeClr val="accent1"/>
                </a:solidFill>
              </a:endParaRPr>
            </a:p>
          </p:txBody>
        </p:sp>
        <p:sp>
          <p:nvSpPr>
            <p:cNvPr id="81958" name="Rectangle 38"/>
            <p:cNvSpPr>
              <a:spLocks noChangeArrowheads="1"/>
            </p:cNvSpPr>
            <p:nvPr/>
          </p:nvSpPr>
          <p:spPr bwMode="auto">
            <a:xfrm>
              <a:off x="4430692" y="4999058"/>
              <a:ext cx="147638"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81959" name="Text Box 39"/>
            <p:cNvSpPr txBox="1">
              <a:spLocks noChangeArrowheads="1"/>
            </p:cNvSpPr>
            <p:nvPr/>
          </p:nvSpPr>
          <p:spPr bwMode="auto">
            <a:xfrm>
              <a:off x="4819629" y="4602183"/>
              <a:ext cx="1435100" cy="366713"/>
            </a:xfrm>
            <a:prstGeom prst="rect">
              <a:avLst/>
            </a:prstGeom>
            <a:noFill/>
            <a:ln w="9525">
              <a:noFill/>
              <a:miter lim="800000"/>
              <a:headEnd/>
              <a:tailEnd/>
            </a:ln>
            <a:effectLst/>
          </p:spPr>
          <p:txBody>
            <a:bodyPr wrap="none">
              <a:spAutoFit/>
            </a:bodyPr>
            <a:lstStyle/>
            <a:p>
              <a:r>
                <a:rPr lang="es-ES" sz="1800" dirty="0">
                  <a:latin typeface="Comic Sans MS" pitchFamily="66" charset="0"/>
                </a:rPr>
                <a:t>propagación</a:t>
              </a:r>
              <a:endParaRPr lang="es-ES" sz="1800" dirty="0"/>
            </a:p>
          </p:txBody>
        </p:sp>
        <p:sp>
          <p:nvSpPr>
            <p:cNvPr id="81960" name="Line 40"/>
            <p:cNvSpPr>
              <a:spLocks noChangeShapeType="1"/>
            </p:cNvSpPr>
            <p:nvPr/>
          </p:nvSpPr>
          <p:spPr bwMode="auto">
            <a:xfrm rot="10800000">
              <a:off x="4573567" y="4789508"/>
              <a:ext cx="319088"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81961" name="Text Box 41"/>
            <p:cNvSpPr txBox="1">
              <a:spLocks noChangeArrowheads="1"/>
            </p:cNvSpPr>
            <p:nvPr/>
          </p:nvSpPr>
          <p:spPr bwMode="auto">
            <a:xfrm>
              <a:off x="2924154" y="4183083"/>
              <a:ext cx="1404938" cy="366713"/>
            </a:xfrm>
            <a:prstGeom prst="rect">
              <a:avLst/>
            </a:prstGeom>
            <a:noFill/>
            <a:ln w="9525">
              <a:noFill/>
              <a:miter lim="800000"/>
              <a:headEnd/>
              <a:tailEnd/>
            </a:ln>
            <a:effectLst/>
          </p:spPr>
          <p:txBody>
            <a:bodyPr wrap="none">
              <a:spAutoFit/>
            </a:bodyPr>
            <a:lstStyle/>
            <a:p>
              <a:r>
                <a:rPr lang="es-ES" sz="1800" dirty="0">
                  <a:latin typeface="Comic Sans MS" pitchFamily="66" charset="0"/>
                </a:rPr>
                <a:t>transmisión</a:t>
              </a:r>
              <a:endParaRPr lang="es-ES" sz="1800" dirty="0"/>
            </a:p>
          </p:txBody>
        </p:sp>
        <p:sp>
          <p:nvSpPr>
            <p:cNvPr id="81962" name="Line 42"/>
            <p:cNvSpPr>
              <a:spLocks noChangeShapeType="1"/>
            </p:cNvSpPr>
            <p:nvPr/>
          </p:nvSpPr>
          <p:spPr bwMode="auto">
            <a:xfrm rot="10800000" flipH="1" flipV="1">
              <a:off x="3997304" y="4456133"/>
              <a:ext cx="528638" cy="533400"/>
            </a:xfrm>
            <a:prstGeom prst="line">
              <a:avLst/>
            </a:prstGeom>
            <a:noFill/>
            <a:ln w="9525">
              <a:solidFill>
                <a:schemeClr val="tx1"/>
              </a:solidFill>
              <a:round/>
              <a:headEnd/>
              <a:tailEnd type="triangle" w="med" len="med"/>
            </a:ln>
            <a:effectLst/>
          </p:spPr>
          <p:txBody>
            <a:bodyPr wrap="none" anchor="ctr"/>
            <a:lstStyle/>
            <a:p>
              <a:endParaRPr lang="es-ES"/>
            </a:p>
          </p:txBody>
        </p:sp>
        <p:sp>
          <p:nvSpPr>
            <p:cNvPr id="81963" name="Text Box 43"/>
            <p:cNvSpPr txBox="1">
              <a:spLocks noChangeArrowheads="1"/>
            </p:cNvSpPr>
            <p:nvPr/>
          </p:nvSpPr>
          <p:spPr bwMode="auto">
            <a:xfrm>
              <a:off x="2840017" y="5716608"/>
              <a:ext cx="1719263" cy="641350"/>
            </a:xfrm>
            <a:prstGeom prst="rect">
              <a:avLst/>
            </a:prstGeom>
            <a:noFill/>
            <a:ln w="9525">
              <a:noFill/>
              <a:miter lim="800000"/>
              <a:headEnd/>
              <a:tailEnd/>
            </a:ln>
            <a:effectLst/>
          </p:spPr>
          <p:txBody>
            <a:bodyPr wrap="none">
              <a:spAutoFit/>
            </a:bodyPr>
            <a:lstStyle/>
            <a:p>
              <a:pPr algn="ctr"/>
              <a:r>
                <a:rPr lang="es-ES" sz="1800">
                  <a:solidFill>
                    <a:srgbClr val="FF0000"/>
                  </a:solidFill>
                  <a:latin typeface="Comic Sans MS" pitchFamily="66" charset="0"/>
                </a:rPr>
                <a:t>Procesamiento</a:t>
              </a:r>
            </a:p>
            <a:p>
              <a:pPr algn="ctr"/>
              <a:r>
                <a:rPr lang="es-ES" sz="1800">
                  <a:solidFill>
                    <a:srgbClr val="FF0000"/>
                  </a:solidFill>
                  <a:latin typeface="Comic Sans MS" pitchFamily="66" charset="0"/>
                </a:rPr>
                <a:t>en nodo</a:t>
              </a:r>
              <a:endParaRPr lang="es-ES" sz="1800"/>
            </a:p>
          </p:txBody>
        </p:sp>
        <p:sp>
          <p:nvSpPr>
            <p:cNvPr id="81964" name="Line 44"/>
            <p:cNvSpPr>
              <a:spLocks noChangeShapeType="1"/>
            </p:cNvSpPr>
            <p:nvPr/>
          </p:nvSpPr>
          <p:spPr bwMode="auto">
            <a:xfrm rot="10800000">
              <a:off x="3306742" y="5761058"/>
              <a:ext cx="833438" cy="0"/>
            </a:xfrm>
            <a:prstGeom prst="line">
              <a:avLst/>
            </a:prstGeom>
            <a:noFill/>
            <a:ln w="9525">
              <a:solidFill>
                <a:schemeClr val="tx1"/>
              </a:solidFill>
              <a:round/>
              <a:headEnd type="triangle" w="med" len="med"/>
              <a:tailEnd type="triangle" w="med" len="med"/>
            </a:ln>
            <a:effectLst/>
          </p:spPr>
          <p:txBody>
            <a:bodyPr wrap="none" anchor="ctr"/>
            <a:lstStyle/>
            <a:p>
              <a:endParaRPr lang="es-ES"/>
            </a:p>
          </p:txBody>
        </p:sp>
        <p:sp>
          <p:nvSpPr>
            <p:cNvPr id="81965" name="Line 45"/>
            <p:cNvSpPr>
              <a:spLocks noChangeShapeType="1"/>
            </p:cNvSpPr>
            <p:nvPr/>
          </p:nvSpPr>
          <p:spPr bwMode="auto">
            <a:xfrm rot="10800000" flipV="1">
              <a:off x="4116367" y="5522933"/>
              <a:ext cx="385763" cy="0"/>
            </a:xfrm>
            <a:prstGeom prst="line">
              <a:avLst/>
            </a:prstGeom>
            <a:noFill/>
            <a:ln w="9525">
              <a:solidFill>
                <a:schemeClr val="tx1"/>
              </a:solidFill>
              <a:round/>
              <a:headEnd type="triangle" w="med" len="med"/>
              <a:tailEnd type="triangle" w="med" len="med"/>
            </a:ln>
            <a:effectLst/>
          </p:spPr>
          <p:txBody>
            <a:bodyPr wrap="none" anchor="ctr"/>
            <a:lstStyle/>
            <a:p>
              <a:endParaRPr lang="es-ES"/>
            </a:p>
          </p:txBody>
        </p:sp>
        <p:sp>
          <p:nvSpPr>
            <p:cNvPr id="81966" name="Text Box 46"/>
            <p:cNvSpPr txBox="1">
              <a:spLocks noChangeArrowheads="1"/>
            </p:cNvSpPr>
            <p:nvPr/>
          </p:nvSpPr>
          <p:spPr bwMode="auto">
            <a:xfrm>
              <a:off x="4524354" y="5973783"/>
              <a:ext cx="1515158" cy="369332"/>
            </a:xfrm>
            <a:prstGeom prst="rect">
              <a:avLst/>
            </a:prstGeom>
            <a:noFill/>
            <a:ln w="9525">
              <a:noFill/>
              <a:miter lim="800000"/>
              <a:headEnd/>
              <a:tailEnd/>
            </a:ln>
            <a:effectLst/>
          </p:spPr>
          <p:txBody>
            <a:bodyPr wrap="none">
              <a:spAutoFit/>
            </a:bodyPr>
            <a:lstStyle/>
            <a:p>
              <a:r>
                <a:rPr lang="es-ES" sz="1800" dirty="0" smtClean="0">
                  <a:solidFill>
                    <a:srgbClr val="FF0000"/>
                  </a:solidFill>
                  <a:latin typeface="Comic Sans MS" pitchFamily="66" charset="0"/>
                </a:rPr>
                <a:t>enfilamiento</a:t>
              </a:r>
              <a:endParaRPr lang="es-ES" sz="1800" dirty="0"/>
            </a:p>
          </p:txBody>
        </p:sp>
        <p:sp>
          <p:nvSpPr>
            <p:cNvPr id="81967" name="Line 47"/>
            <p:cNvSpPr>
              <a:spLocks noChangeShapeType="1"/>
            </p:cNvSpPr>
            <p:nvPr/>
          </p:nvSpPr>
          <p:spPr bwMode="auto">
            <a:xfrm rot="10800000">
              <a:off x="4278292" y="5522933"/>
              <a:ext cx="595313" cy="552450"/>
            </a:xfrm>
            <a:prstGeom prst="line">
              <a:avLst/>
            </a:prstGeom>
            <a:noFill/>
            <a:ln w="9525">
              <a:solidFill>
                <a:schemeClr val="tx1"/>
              </a:solidFill>
              <a:round/>
              <a:headEnd/>
              <a:tailEnd/>
            </a:ln>
            <a:effectLst/>
          </p:spPr>
          <p:txBody>
            <a:bodyPr wrap="none" anchor="ctr"/>
            <a:lstStyle/>
            <a:p>
              <a:endParaRPr lang="es-ES"/>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Marcador de número de diapositiva"/>
          <p:cNvSpPr>
            <a:spLocks noGrp="1"/>
          </p:cNvSpPr>
          <p:nvPr>
            <p:ph type="sldNum" sz="quarter" idx="12"/>
          </p:nvPr>
        </p:nvSpPr>
        <p:spPr/>
        <p:txBody>
          <a:bodyPr/>
          <a:lstStyle/>
          <a:p>
            <a:fld id="{8E9EA971-267B-4C68-8D7F-AE83A1F219EA}" type="slidenum">
              <a:rPr lang="es-ES" smtClean="0"/>
              <a:pPr/>
              <a:t>62</a:t>
            </a:fld>
            <a:endParaRPr lang="es-ES"/>
          </a:p>
        </p:txBody>
      </p:sp>
      <p:sp>
        <p:nvSpPr>
          <p:cNvPr id="32828" name="Rectangle 60"/>
          <p:cNvSpPr>
            <a:spLocks noGrp="1" noChangeArrowheads="1"/>
          </p:cNvSpPr>
          <p:nvPr>
            <p:ph sz="quarter" idx="1"/>
          </p:nvPr>
        </p:nvSpPr>
        <p:spPr>
          <a:xfrm>
            <a:off x="214282" y="428604"/>
            <a:ext cx="4140200" cy="2460625"/>
          </a:xfrm>
        </p:spPr>
        <p:txBody>
          <a:bodyPr/>
          <a:lstStyle/>
          <a:p>
            <a:pPr>
              <a:buNone/>
            </a:pPr>
            <a:r>
              <a:rPr lang="es-ES" sz="2400" dirty="0" smtClean="0">
                <a:solidFill>
                  <a:srgbClr val="FF0000"/>
                </a:solidFill>
                <a:latin typeface="Maiandra GD" pitchFamily="34" charset="0"/>
              </a:rPr>
              <a:t>3) Retardo </a:t>
            </a:r>
            <a:r>
              <a:rPr lang="es-ES" sz="2400" dirty="0">
                <a:solidFill>
                  <a:srgbClr val="FF0000"/>
                </a:solidFill>
                <a:latin typeface="Maiandra GD" pitchFamily="34" charset="0"/>
              </a:rPr>
              <a:t>de </a:t>
            </a:r>
            <a:r>
              <a:rPr lang="es-ES" sz="2400" dirty="0" smtClean="0">
                <a:solidFill>
                  <a:srgbClr val="FF0000"/>
                </a:solidFill>
                <a:latin typeface="Maiandra GD" pitchFamily="34" charset="0"/>
              </a:rPr>
              <a:t>transmisión</a:t>
            </a:r>
            <a:endParaRPr lang="es-ES" sz="2400" dirty="0">
              <a:solidFill>
                <a:srgbClr val="FF0000"/>
              </a:solidFill>
              <a:latin typeface="Maiandra GD" pitchFamily="34" charset="0"/>
            </a:endParaRPr>
          </a:p>
          <a:p>
            <a:pPr lvl="1">
              <a:buFont typeface="Wingdings" pitchFamily="2" charset="2"/>
              <a:buChar char="§"/>
            </a:pPr>
            <a:r>
              <a:rPr lang="es-ES" sz="2000" b="1" dirty="0">
                <a:latin typeface="Courier New" pitchFamily="49" charset="0"/>
                <a:cs typeface="Courier New" pitchFamily="49" charset="0"/>
              </a:rPr>
              <a:t>R</a:t>
            </a:r>
            <a:r>
              <a:rPr lang="es-ES" sz="2000" dirty="0">
                <a:latin typeface="Courier New" pitchFamily="49" charset="0"/>
                <a:cs typeface="Courier New" pitchFamily="49" charset="0"/>
              </a:rPr>
              <a:t>=ancho de banda del enlace (bps)</a:t>
            </a:r>
          </a:p>
          <a:p>
            <a:pPr lvl="1">
              <a:buFont typeface="Wingdings" pitchFamily="2" charset="2"/>
              <a:buChar char="§"/>
            </a:pPr>
            <a:r>
              <a:rPr lang="es-ES" sz="2000" b="1" dirty="0">
                <a:latin typeface="Courier New" pitchFamily="49" charset="0"/>
                <a:cs typeface="Courier New" pitchFamily="49" charset="0"/>
              </a:rPr>
              <a:t>L</a:t>
            </a:r>
            <a:r>
              <a:rPr lang="es-ES" sz="2000" dirty="0">
                <a:latin typeface="Courier New" pitchFamily="49" charset="0"/>
                <a:cs typeface="Courier New" pitchFamily="49" charset="0"/>
              </a:rPr>
              <a:t>=largo del paquete (bits)</a:t>
            </a:r>
          </a:p>
          <a:p>
            <a:pPr lvl="1">
              <a:buFont typeface="Wingdings" pitchFamily="2" charset="2"/>
              <a:buChar char="§"/>
            </a:pPr>
            <a:r>
              <a:rPr lang="es-ES" sz="2000" dirty="0">
                <a:latin typeface="Courier New" pitchFamily="49" charset="0"/>
                <a:cs typeface="Courier New" pitchFamily="49" charset="0"/>
              </a:rPr>
              <a:t>Tiempo de envío = L/R</a:t>
            </a:r>
          </a:p>
        </p:txBody>
      </p:sp>
      <p:sp>
        <p:nvSpPr>
          <p:cNvPr id="32829" name="Rectangle 61"/>
          <p:cNvSpPr>
            <a:spLocks noGrp="1" noChangeArrowheads="1"/>
          </p:cNvSpPr>
          <p:nvPr>
            <p:ph sz="quarter" idx="2"/>
          </p:nvPr>
        </p:nvSpPr>
        <p:spPr>
          <a:xfrm>
            <a:off x="4495800" y="1000108"/>
            <a:ext cx="4648200" cy="2190750"/>
          </a:xfrm>
        </p:spPr>
        <p:txBody>
          <a:bodyPr>
            <a:normAutofit fontScale="92500" lnSpcReduction="20000"/>
          </a:bodyPr>
          <a:lstStyle/>
          <a:p>
            <a:pPr>
              <a:buNone/>
            </a:pPr>
            <a:r>
              <a:rPr lang="es-ES" sz="2600" dirty="0" smtClean="0">
                <a:solidFill>
                  <a:srgbClr val="FF0000"/>
                </a:solidFill>
                <a:latin typeface="Maiandra GD" pitchFamily="34" charset="0"/>
              </a:rPr>
              <a:t>4) Retardo </a:t>
            </a:r>
            <a:r>
              <a:rPr lang="es-ES" sz="2600" dirty="0">
                <a:solidFill>
                  <a:srgbClr val="FF0000"/>
                </a:solidFill>
                <a:latin typeface="Maiandra GD" pitchFamily="34" charset="0"/>
              </a:rPr>
              <a:t>de </a:t>
            </a:r>
            <a:r>
              <a:rPr lang="es-ES" sz="2600" dirty="0" smtClean="0">
                <a:solidFill>
                  <a:srgbClr val="FF0000"/>
                </a:solidFill>
                <a:latin typeface="Maiandra GD" pitchFamily="34" charset="0"/>
              </a:rPr>
              <a:t>propagación</a:t>
            </a:r>
            <a:endParaRPr lang="es-ES" sz="2600" dirty="0">
              <a:solidFill>
                <a:srgbClr val="FF0000"/>
              </a:solidFill>
              <a:latin typeface="Maiandra GD" pitchFamily="34" charset="0"/>
            </a:endParaRPr>
          </a:p>
          <a:p>
            <a:pPr lvl="1">
              <a:buFont typeface="Wingdings" pitchFamily="2" charset="2"/>
              <a:buChar char="§"/>
            </a:pPr>
            <a:r>
              <a:rPr lang="es-ES" sz="2000" dirty="0">
                <a:latin typeface="Courier New" pitchFamily="49" charset="0"/>
                <a:cs typeface="Courier New" pitchFamily="49" charset="0"/>
              </a:rPr>
              <a:t>d = largo del enlace físico</a:t>
            </a:r>
          </a:p>
          <a:p>
            <a:pPr lvl="1">
              <a:buFont typeface="Wingdings" pitchFamily="2" charset="2"/>
              <a:buChar char="§"/>
            </a:pPr>
            <a:r>
              <a:rPr lang="es-ES" sz="2000" dirty="0">
                <a:latin typeface="Courier New" pitchFamily="49" charset="0"/>
                <a:cs typeface="Courier New" pitchFamily="49" charset="0"/>
              </a:rPr>
              <a:t>s = rapidez de propagación en </a:t>
            </a:r>
            <a:r>
              <a:rPr lang="es-ES" sz="2000" dirty="0" smtClean="0">
                <a:latin typeface="Courier New" pitchFamily="49" charset="0"/>
                <a:cs typeface="Courier New" pitchFamily="49" charset="0"/>
              </a:rPr>
              <a:t>el medio </a:t>
            </a:r>
            <a:r>
              <a:rPr lang="es-ES" sz="2000" dirty="0">
                <a:latin typeface="Courier New" pitchFamily="49" charset="0"/>
                <a:cs typeface="Courier New" pitchFamily="49" charset="0"/>
              </a:rPr>
              <a:t>(~2x10</a:t>
            </a:r>
            <a:r>
              <a:rPr lang="es-ES" sz="2000" baseline="30000" dirty="0">
                <a:latin typeface="Courier New" pitchFamily="49" charset="0"/>
                <a:cs typeface="Courier New" pitchFamily="49" charset="0"/>
              </a:rPr>
              <a:t>8</a:t>
            </a:r>
            <a:r>
              <a:rPr lang="es-ES" sz="2000" dirty="0">
                <a:latin typeface="Courier New" pitchFamily="49" charset="0"/>
                <a:cs typeface="Courier New" pitchFamily="49" charset="0"/>
              </a:rPr>
              <a:t> m/</a:t>
            </a:r>
            <a:r>
              <a:rPr lang="es-ES" sz="2000" dirty="0" err="1">
                <a:latin typeface="Courier New" pitchFamily="49" charset="0"/>
                <a:cs typeface="Courier New" pitchFamily="49" charset="0"/>
              </a:rPr>
              <a:t>sec</a:t>
            </a:r>
            <a:r>
              <a:rPr lang="es-ES" sz="2000" dirty="0">
                <a:latin typeface="Courier New" pitchFamily="49" charset="0"/>
                <a:cs typeface="Courier New" pitchFamily="49" charset="0"/>
              </a:rPr>
              <a:t>)</a:t>
            </a:r>
          </a:p>
          <a:p>
            <a:pPr lvl="1">
              <a:buFont typeface="Wingdings" pitchFamily="2" charset="2"/>
              <a:buChar char="§"/>
            </a:pPr>
            <a:r>
              <a:rPr lang="es-ES" sz="2000" dirty="0">
                <a:latin typeface="Courier New" pitchFamily="49" charset="0"/>
                <a:cs typeface="Courier New" pitchFamily="49" charset="0"/>
              </a:rPr>
              <a:t>Retardo de propagación = d/s</a:t>
            </a:r>
          </a:p>
        </p:txBody>
      </p:sp>
      <p:sp>
        <p:nvSpPr>
          <p:cNvPr id="32825" name="Rectangle 57"/>
          <p:cNvSpPr>
            <a:spLocks noChangeArrowheads="1"/>
          </p:cNvSpPr>
          <p:nvPr/>
        </p:nvSpPr>
        <p:spPr bwMode="auto">
          <a:xfrm>
            <a:off x="4643438" y="3429000"/>
            <a:ext cx="4232275" cy="847725"/>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None/>
            </a:pPr>
            <a:r>
              <a:rPr lang="es-ES" dirty="0">
                <a:solidFill>
                  <a:srgbClr val="FF0000"/>
                </a:solidFill>
                <a:latin typeface="Comic Sans MS" pitchFamily="66" charset="0"/>
              </a:rPr>
              <a:t>Nota: </a:t>
            </a:r>
            <a:r>
              <a:rPr lang="es-ES" dirty="0">
                <a:latin typeface="Comic Sans MS" pitchFamily="66" charset="0"/>
              </a:rPr>
              <a:t>s y R son cantidades </a:t>
            </a:r>
            <a:r>
              <a:rPr lang="es-ES" i="1" dirty="0">
                <a:latin typeface="Comic Sans MS" pitchFamily="66" charset="0"/>
              </a:rPr>
              <a:t>muy </a:t>
            </a:r>
            <a:r>
              <a:rPr lang="es-ES" dirty="0">
                <a:latin typeface="Comic Sans MS" pitchFamily="66" charset="0"/>
              </a:rPr>
              <a:t>diferentes!</a:t>
            </a:r>
          </a:p>
        </p:txBody>
      </p:sp>
      <p:sp>
        <p:nvSpPr>
          <p:cNvPr id="32826" name="Rectangle 58"/>
          <p:cNvSpPr>
            <a:spLocks noChangeArrowheads="1"/>
          </p:cNvSpPr>
          <p:nvPr/>
        </p:nvSpPr>
        <p:spPr bwMode="auto">
          <a:xfrm>
            <a:off x="4643438" y="3429000"/>
            <a:ext cx="3676650" cy="600082"/>
          </a:xfrm>
          <a:prstGeom prst="rect">
            <a:avLst/>
          </a:prstGeom>
          <a:noFill/>
          <a:ln w="19050">
            <a:solidFill>
              <a:schemeClr val="accent2"/>
            </a:solidFill>
            <a:miter lim="800000"/>
            <a:headEnd/>
            <a:tailEnd/>
          </a:ln>
          <a:effectLst/>
        </p:spPr>
        <p:txBody>
          <a:bodyPr wrap="none" anchor="ctr"/>
          <a:lstStyle/>
          <a:p>
            <a:endParaRPr lang="es-ES"/>
          </a:p>
        </p:txBody>
      </p:sp>
      <p:grpSp>
        <p:nvGrpSpPr>
          <p:cNvPr id="63" name="62 Grupo"/>
          <p:cNvGrpSpPr/>
          <p:nvPr/>
        </p:nvGrpSpPr>
        <p:grpSpPr>
          <a:xfrm>
            <a:off x="1571604" y="4183083"/>
            <a:ext cx="5871082" cy="2174875"/>
            <a:chOff x="1571604" y="4183083"/>
            <a:chExt cx="5871082" cy="2174875"/>
          </a:xfrm>
        </p:grpSpPr>
        <p:pic>
          <p:nvPicPr>
            <p:cNvPr id="64" name="Picture 3"/>
            <p:cNvPicPr>
              <a:picLocks noChangeAspect="1" noChangeArrowheads="1"/>
            </p:cNvPicPr>
            <p:nvPr/>
          </p:nvPicPr>
          <p:blipFill>
            <a:blip r:embed="rId3"/>
            <a:srcRect/>
            <a:stretch>
              <a:fillRect/>
            </a:stretch>
          </p:blipFill>
          <p:spPr bwMode="auto">
            <a:xfrm>
              <a:off x="6198745" y="4743457"/>
              <a:ext cx="1243941" cy="802543"/>
            </a:xfrm>
            <a:prstGeom prst="rect">
              <a:avLst/>
            </a:prstGeom>
            <a:noFill/>
            <a:ln w="9525">
              <a:noFill/>
              <a:miter lim="800000"/>
              <a:headEnd/>
              <a:tailEnd/>
            </a:ln>
            <a:effectLst/>
          </p:spPr>
        </p:pic>
        <p:pic>
          <p:nvPicPr>
            <p:cNvPr id="65" name="Picture 3"/>
            <p:cNvPicPr>
              <a:picLocks noChangeAspect="1" noChangeArrowheads="1"/>
            </p:cNvPicPr>
            <p:nvPr/>
          </p:nvPicPr>
          <p:blipFill>
            <a:blip r:embed="rId3"/>
            <a:srcRect/>
            <a:stretch>
              <a:fillRect/>
            </a:stretch>
          </p:blipFill>
          <p:spPr bwMode="auto">
            <a:xfrm>
              <a:off x="3311730" y="4675708"/>
              <a:ext cx="1243941" cy="802543"/>
            </a:xfrm>
            <a:prstGeom prst="rect">
              <a:avLst/>
            </a:prstGeom>
            <a:noFill/>
            <a:ln w="9525">
              <a:noFill/>
              <a:miter lim="800000"/>
              <a:headEnd/>
              <a:tailEnd/>
            </a:ln>
            <a:effectLst/>
          </p:spPr>
        </p:pic>
        <p:graphicFrame>
          <p:nvGraphicFramePr>
            <p:cNvPr id="66" name="Object 6"/>
            <p:cNvGraphicFramePr>
              <a:graphicFrameLocks noChangeAspect="1"/>
            </p:cNvGraphicFramePr>
            <p:nvPr/>
          </p:nvGraphicFramePr>
          <p:xfrm>
            <a:off x="2238354" y="5373708"/>
            <a:ext cx="646113" cy="533400"/>
          </p:xfrm>
          <a:graphic>
            <a:graphicData uri="http://schemas.openxmlformats.org/presentationml/2006/ole">
              <p:oleObj spid="_x0000_s31748" name="Clip" r:id="rId4" imgW="1305000" imgH="1085760" progId="">
                <p:embed/>
              </p:oleObj>
            </a:graphicData>
          </a:graphic>
        </p:graphicFrame>
        <p:sp>
          <p:nvSpPr>
            <p:cNvPr id="67" name="Line 20"/>
            <p:cNvSpPr>
              <a:spLocks noChangeShapeType="1"/>
            </p:cNvSpPr>
            <p:nvPr/>
          </p:nvSpPr>
          <p:spPr bwMode="auto">
            <a:xfrm>
              <a:off x="6384904" y="5130821"/>
              <a:ext cx="0" cy="228600"/>
            </a:xfrm>
            <a:prstGeom prst="line">
              <a:avLst/>
            </a:prstGeom>
            <a:noFill/>
            <a:ln w="12700">
              <a:solidFill>
                <a:schemeClr val="tx1"/>
              </a:solidFill>
              <a:round/>
              <a:headEnd/>
              <a:tailEnd/>
            </a:ln>
            <a:effectLst/>
          </p:spPr>
          <p:txBody>
            <a:bodyPr wrap="none" anchor="ctr"/>
            <a:lstStyle/>
            <a:p>
              <a:endParaRPr lang="es-ES"/>
            </a:p>
          </p:txBody>
        </p:sp>
        <p:graphicFrame>
          <p:nvGraphicFramePr>
            <p:cNvPr id="68" name="Object 23"/>
            <p:cNvGraphicFramePr>
              <a:graphicFrameLocks noChangeAspect="1"/>
            </p:cNvGraphicFramePr>
            <p:nvPr/>
          </p:nvGraphicFramePr>
          <p:xfrm>
            <a:off x="1924029" y="4364058"/>
            <a:ext cx="646113" cy="533400"/>
          </p:xfrm>
          <a:graphic>
            <a:graphicData uri="http://schemas.openxmlformats.org/presentationml/2006/ole">
              <p:oleObj spid="_x0000_s31749" name="Clip" r:id="rId5" imgW="1305000" imgH="1085760" progId="">
                <p:embed/>
              </p:oleObj>
            </a:graphicData>
          </a:graphic>
        </p:graphicFrame>
        <p:sp>
          <p:nvSpPr>
            <p:cNvPr id="69" name="Line 24"/>
            <p:cNvSpPr>
              <a:spLocks noChangeShapeType="1"/>
            </p:cNvSpPr>
            <p:nvPr/>
          </p:nvSpPr>
          <p:spPr bwMode="auto">
            <a:xfrm>
              <a:off x="2549504" y="4770458"/>
              <a:ext cx="504825" cy="0"/>
            </a:xfrm>
            <a:prstGeom prst="line">
              <a:avLst/>
            </a:prstGeom>
            <a:noFill/>
            <a:ln w="19050">
              <a:solidFill>
                <a:schemeClr val="tx1"/>
              </a:solidFill>
              <a:round/>
              <a:headEnd/>
              <a:tailEnd/>
            </a:ln>
            <a:effectLst/>
          </p:spPr>
          <p:txBody>
            <a:bodyPr wrap="none" anchor="ctr"/>
            <a:lstStyle/>
            <a:p>
              <a:endParaRPr lang="es-ES"/>
            </a:p>
          </p:txBody>
        </p:sp>
        <p:sp>
          <p:nvSpPr>
            <p:cNvPr id="70" name="Line 25"/>
            <p:cNvSpPr>
              <a:spLocks noChangeShapeType="1"/>
            </p:cNvSpPr>
            <p:nvPr/>
          </p:nvSpPr>
          <p:spPr bwMode="auto">
            <a:xfrm flipV="1">
              <a:off x="2854304" y="5756296"/>
              <a:ext cx="195263" cy="4763"/>
            </a:xfrm>
            <a:prstGeom prst="line">
              <a:avLst/>
            </a:prstGeom>
            <a:noFill/>
            <a:ln w="19050">
              <a:solidFill>
                <a:schemeClr val="tx1"/>
              </a:solidFill>
              <a:round/>
              <a:headEnd/>
              <a:tailEnd/>
            </a:ln>
            <a:effectLst/>
          </p:spPr>
          <p:txBody>
            <a:bodyPr wrap="none" anchor="ctr"/>
            <a:lstStyle/>
            <a:p>
              <a:endParaRPr lang="es-ES"/>
            </a:p>
          </p:txBody>
        </p:sp>
        <p:sp>
          <p:nvSpPr>
            <p:cNvPr id="71" name="Line 26"/>
            <p:cNvSpPr>
              <a:spLocks noChangeShapeType="1"/>
            </p:cNvSpPr>
            <p:nvPr/>
          </p:nvSpPr>
          <p:spPr bwMode="auto">
            <a:xfrm>
              <a:off x="4473554" y="5189558"/>
              <a:ext cx="1933575" cy="9525"/>
            </a:xfrm>
            <a:prstGeom prst="line">
              <a:avLst/>
            </a:prstGeom>
            <a:noFill/>
            <a:ln w="19050">
              <a:solidFill>
                <a:schemeClr val="tx1"/>
              </a:solidFill>
              <a:round/>
              <a:headEnd/>
              <a:tailEnd/>
            </a:ln>
            <a:effectLst/>
          </p:spPr>
          <p:txBody>
            <a:bodyPr wrap="none" anchor="ctr"/>
            <a:lstStyle/>
            <a:p>
              <a:endParaRPr lang="es-ES"/>
            </a:p>
          </p:txBody>
        </p:sp>
        <p:sp>
          <p:nvSpPr>
            <p:cNvPr id="72" name="Line 27"/>
            <p:cNvSpPr>
              <a:spLocks noChangeShapeType="1"/>
            </p:cNvSpPr>
            <p:nvPr/>
          </p:nvSpPr>
          <p:spPr bwMode="auto">
            <a:xfrm flipH="1">
              <a:off x="3054329" y="4760933"/>
              <a:ext cx="0" cy="1000125"/>
            </a:xfrm>
            <a:prstGeom prst="line">
              <a:avLst/>
            </a:prstGeom>
            <a:noFill/>
            <a:ln w="19050">
              <a:solidFill>
                <a:schemeClr val="tx1"/>
              </a:solidFill>
              <a:round/>
              <a:headEnd/>
              <a:tailEnd/>
            </a:ln>
            <a:effectLst/>
          </p:spPr>
          <p:txBody>
            <a:bodyPr wrap="none" anchor="ctr"/>
            <a:lstStyle/>
            <a:p>
              <a:endParaRPr lang="es-ES"/>
            </a:p>
          </p:txBody>
        </p:sp>
        <p:sp>
          <p:nvSpPr>
            <p:cNvPr id="73" name="Line 28"/>
            <p:cNvSpPr>
              <a:spLocks noChangeShapeType="1"/>
            </p:cNvSpPr>
            <p:nvPr/>
          </p:nvSpPr>
          <p:spPr bwMode="auto">
            <a:xfrm>
              <a:off x="3063854" y="5194321"/>
              <a:ext cx="200025" cy="0"/>
            </a:xfrm>
            <a:prstGeom prst="line">
              <a:avLst/>
            </a:prstGeom>
            <a:noFill/>
            <a:ln w="19050">
              <a:solidFill>
                <a:schemeClr val="tx1"/>
              </a:solidFill>
              <a:round/>
              <a:headEnd/>
              <a:tailEnd/>
            </a:ln>
            <a:effectLst/>
          </p:spPr>
          <p:txBody>
            <a:bodyPr wrap="none" anchor="ctr"/>
            <a:lstStyle/>
            <a:p>
              <a:endParaRPr lang="es-ES"/>
            </a:p>
          </p:txBody>
        </p:sp>
        <p:sp>
          <p:nvSpPr>
            <p:cNvPr id="74" name="Rectangle 29"/>
            <p:cNvSpPr>
              <a:spLocks noChangeArrowheads="1"/>
            </p:cNvSpPr>
            <p:nvPr/>
          </p:nvSpPr>
          <p:spPr bwMode="auto">
            <a:xfrm>
              <a:off x="5392717" y="4989533"/>
              <a:ext cx="147638"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75" name="Rectangle 30"/>
            <p:cNvSpPr>
              <a:spLocks noChangeArrowheads="1"/>
            </p:cNvSpPr>
            <p:nvPr/>
          </p:nvSpPr>
          <p:spPr bwMode="auto">
            <a:xfrm>
              <a:off x="4140179" y="5060971"/>
              <a:ext cx="147638"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76" name="Rectangle 31"/>
            <p:cNvSpPr>
              <a:spLocks noChangeArrowheads="1"/>
            </p:cNvSpPr>
            <p:nvPr/>
          </p:nvSpPr>
          <p:spPr bwMode="auto">
            <a:xfrm>
              <a:off x="4302104" y="5060971"/>
              <a:ext cx="147638" cy="200025"/>
            </a:xfrm>
            <a:prstGeom prst="rect">
              <a:avLst/>
            </a:prstGeom>
            <a:solidFill>
              <a:schemeClr val="accent2"/>
            </a:solidFill>
            <a:ln w="9525">
              <a:solidFill>
                <a:schemeClr val="tx1"/>
              </a:solidFill>
              <a:miter lim="800000"/>
              <a:headEnd/>
              <a:tailEnd/>
            </a:ln>
            <a:effectLst/>
          </p:spPr>
          <p:txBody>
            <a:bodyPr wrap="none" anchor="ctr"/>
            <a:lstStyle/>
            <a:p>
              <a:endParaRPr lang="es-ES"/>
            </a:p>
          </p:txBody>
        </p:sp>
        <p:sp>
          <p:nvSpPr>
            <p:cNvPr id="77" name="Rectangle 32"/>
            <p:cNvSpPr>
              <a:spLocks noChangeArrowheads="1"/>
            </p:cNvSpPr>
            <p:nvPr/>
          </p:nvSpPr>
          <p:spPr bwMode="auto">
            <a:xfrm>
              <a:off x="3087667" y="4960958"/>
              <a:ext cx="147638"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78" name="Line 33"/>
            <p:cNvSpPr>
              <a:spLocks noChangeShapeType="1"/>
            </p:cNvSpPr>
            <p:nvPr/>
          </p:nvSpPr>
          <p:spPr bwMode="auto">
            <a:xfrm>
              <a:off x="3263879" y="5065733"/>
              <a:ext cx="242888" cy="4763"/>
            </a:xfrm>
            <a:prstGeom prst="line">
              <a:avLst/>
            </a:prstGeom>
            <a:noFill/>
            <a:ln w="9525">
              <a:solidFill>
                <a:schemeClr val="tx1"/>
              </a:solidFill>
              <a:round/>
              <a:headEnd/>
              <a:tailEnd type="triangle" w="med" len="med"/>
            </a:ln>
            <a:effectLst/>
          </p:spPr>
          <p:txBody>
            <a:bodyPr wrap="none" anchor="ctr"/>
            <a:lstStyle/>
            <a:p>
              <a:endParaRPr lang="es-ES"/>
            </a:p>
          </p:txBody>
        </p:sp>
        <p:sp>
          <p:nvSpPr>
            <p:cNvPr id="79" name="Line 34"/>
            <p:cNvSpPr>
              <a:spLocks noChangeShapeType="1"/>
            </p:cNvSpPr>
            <p:nvPr/>
          </p:nvSpPr>
          <p:spPr bwMode="auto">
            <a:xfrm flipV="1">
              <a:off x="2930504" y="5341958"/>
              <a:ext cx="0" cy="176213"/>
            </a:xfrm>
            <a:prstGeom prst="line">
              <a:avLst/>
            </a:prstGeom>
            <a:noFill/>
            <a:ln w="9525">
              <a:solidFill>
                <a:schemeClr val="tx1"/>
              </a:solidFill>
              <a:round/>
              <a:headEnd/>
              <a:tailEnd type="triangle" w="med" len="med"/>
            </a:ln>
            <a:effectLst/>
          </p:spPr>
          <p:txBody>
            <a:bodyPr wrap="none" anchor="ctr"/>
            <a:lstStyle/>
            <a:p>
              <a:endParaRPr lang="es-ES"/>
            </a:p>
          </p:txBody>
        </p:sp>
        <p:sp>
          <p:nvSpPr>
            <p:cNvPr id="80" name="Line 35"/>
            <p:cNvSpPr>
              <a:spLocks noChangeShapeType="1"/>
            </p:cNvSpPr>
            <p:nvPr/>
          </p:nvSpPr>
          <p:spPr bwMode="auto">
            <a:xfrm flipV="1">
              <a:off x="6164242" y="4789508"/>
              <a:ext cx="366713"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81" name="Text Box 36"/>
            <p:cNvSpPr txBox="1">
              <a:spLocks noChangeArrowheads="1"/>
            </p:cNvSpPr>
            <p:nvPr/>
          </p:nvSpPr>
          <p:spPr bwMode="auto">
            <a:xfrm>
              <a:off x="1571604" y="4387871"/>
              <a:ext cx="406400" cy="457200"/>
            </a:xfrm>
            <a:prstGeom prst="rect">
              <a:avLst/>
            </a:prstGeom>
            <a:noFill/>
            <a:ln w="9525">
              <a:noFill/>
              <a:miter lim="800000"/>
              <a:headEnd/>
              <a:tailEnd/>
            </a:ln>
            <a:effectLst/>
          </p:spPr>
          <p:txBody>
            <a:bodyPr wrap="none">
              <a:spAutoFit/>
            </a:bodyPr>
            <a:lstStyle/>
            <a:p>
              <a:r>
                <a:rPr lang="es-ES">
                  <a:solidFill>
                    <a:schemeClr val="accent1"/>
                  </a:solidFill>
                  <a:latin typeface="Comic Sans MS" pitchFamily="66" charset="0"/>
                </a:rPr>
                <a:t>A</a:t>
              </a:r>
              <a:endParaRPr lang="es-ES">
                <a:solidFill>
                  <a:schemeClr val="accent1"/>
                </a:solidFill>
              </a:endParaRPr>
            </a:p>
          </p:txBody>
        </p:sp>
        <p:sp>
          <p:nvSpPr>
            <p:cNvPr id="82" name="Text Box 37"/>
            <p:cNvSpPr txBox="1">
              <a:spLocks noChangeArrowheads="1"/>
            </p:cNvSpPr>
            <p:nvPr/>
          </p:nvSpPr>
          <p:spPr bwMode="auto">
            <a:xfrm>
              <a:off x="1847829" y="5407046"/>
              <a:ext cx="376238" cy="457200"/>
            </a:xfrm>
            <a:prstGeom prst="rect">
              <a:avLst/>
            </a:prstGeom>
            <a:noFill/>
            <a:ln w="9525">
              <a:noFill/>
              <a:miter lim="800000"/>
              <a:headEnd/>
              <a:tailEnd/>
            </a:ln>
            <a:effectLst/>
          </p:spPr>
          <p:txBody>
            <a:bodyPr wrap="none">
              <a:spAutoFit/>
            </a:bodyPr>
            <a:lstStyle/>
            <a:p>
              <a:r>
                <a:rPr lang="es-ES">
                  <a:solidFill>
                    <a:schemeClr val="accent2"/>
                  </a:solidFill>
                  <a:latin typeface="Comic Sans MS" pitchFamily="66" charset="0"/>
                </a:rPr>
                <a:t>B</a:t>
              </a:r>
              <a:endParaRPr lang="es-ES">
                <a:solidFill>
                  <a:schemeClr val="accent1"/>
                </a:solidFill>
              </a:endParaRPr>
            </a:p>
          </p:txBody>
        </p:sp>
        <p:sp>
          <p:nvSpPr>
            <p:cNvPr id="83" name="Rectangle 38"/>
            <p:cNvSpPr>
              <a:spLocks noChangeArrowheads="1"/>
            </p:cNvSpPr>
            <p:nvPr/>
          </p:nvSpPr>
          <p:spPr bwMode="auto">
            <a:xfrm>
              <a:off x="4430692" y="4999058"/>
              <a:ext cx="147638" cy="200025"/>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84" name="Text Box 39"/>
            <p:cNvSpPr txBox="1">
              <a:spLocks noChangeArrowheads="1"/>
            </p:cNvSpPr>
            <p:nvPr/>
          </p:nvSpPr>
          <p:spPr bwMode="auto">
            <a:xfrm>
              <a:off x="4819629" y="4602183"/>
              <a:ext cx="1435100" cy="366713"/>
            </a:xfrm>
            <a:prstGeom prst="rect">
              <a:avLst/>
            </a:prstGeom>
            <a:noFill/>
            <a:ln w="9525">
              <a:noFill/>
              <a:miter lim="800000"/>
              <a:headEnd/>
              <a:tailEnd/>
            </a:ln>
            <a:effectLst/>
          </p:spPr>
          <p:txBody>
            <a:bodyPr wrap="none">
              <a:spAutoFit/>
            </a:bodyPr>
            <a:lstStyle/>
            <a:p>
              <a:r>
                <a:rPr lang="es-ES" sz="1800">
                  <a:solidFill>
                    <a:srgbClr val="FF0000"/>
                  </a:solidFill>
                  <a:latin typeface="Comic Sans MS" pitchFamily="66" charset="0"/>
                </a:rPr>
                <a:t>propagación</a:t>
              </a:r>
              <a:endParaRPr lang="es-ES" sz="1800"/>
            </a:p>
          </p:txBody>
        </p:sp>
        <p:sp>
          <p:nvSpPr>
            <p:cNvPr id="85" name="Line 40"/>
            <p:cNvSpPr>
              <a:spLocks noChangeShapeType="1"/>
            </p:cNvSpPr>
            <p:nvPr/>
          </p:nvSpPr>
          <p:spPr bwMode="auto">
            <a:xfrm rot="10800000">
              <a:off x="4573567" y="4789508"/>
              <a:ext cx="319088" cy="0"/>
            </a:xfrm>
            <a:prstGeom prst="line">
              <a:avLst/>
            </a:prstGeom>
            <a:noFill/>
            <a:ln w="9525">
              <a:solidFill>
                <a:schemeClr val="tx1"/>
              </a:solidFill>
              <a:round/>
              <a:headEnd/>
              <a:tailEnd type="triangle" w="med" len="med"/>
            </a:ln>
            <a:effectLst/>
          </p:spPr>
          <p:txBody>
            <a:bodyPr wrap="none" anchor="ctr"/>
            <a:lstStyle/>
            <a:p>
              <a:endParaRPr lang="es-ES"/>
            </a:p>
          </p:txBody>
        </p:sp>
        <p:sp>
          <p:nvSpPr>
            <p:cNvPr id="86" name="Text Box 41"/>
            <p:cNvSpPr txBox="1">
              <a:spLocks noChangeArrowheads="1"/>
            </p:cNvSpPr>
            <p:nvPr/>
          </p:nvSpPr>
          <p:spPr bwMode="auto">
            <a:xfrm>
              <a:off x="2924154" y="4183083"/>
              <a:ext cx="1404938" cy="366713"/>
            </a:xfrm>
            <a:prstGeom prst="rect">
              <a:avLst/>
            </a:prstGeom>
            <a:noFill/>
            <a:ln w="9525">
              <a:noFill/>
              <a:miter lim="800000"/>
              <a:headEnd/>
              <a:tailEnd/>
            </a:ln>
            <a:effectLst/>
          </p:spPr>
          <p:txBody>
            <a:bodyPr wrap="none">
              <a:spAutoFit/>
            </a:bodyPr>
            <a:lstStyle/>
            <a:p>
              <a:r>
                <a:rPr lang="es-ES" sz="1800" dirty="0">
                  <a:solidFill>
                    <a:srgbClr val="FF0000"/>
                  </a:solidFill>
                  <a:latin typeface="Comic Sans MS" pitchFamily="66" charset="0"/>
                </a:rPr>
                <a:t>transmisión</a:t>
              </a:r>
              <a:endParaRPr lang="es-ES" sz="1800" dirty="0"/>
            </a:p>
          </p:txBody>
        </p:sp>
        <p:sp>
          <p:nvSpPr>
            <p:cNvPr id="87" name="Line 42"/>
            <p:cNvSpPr>
              <a:spLocks noChangeShapeType="1"/>
            </p:cNvSpPr>
            <p:nvPr/>
          </p:nvSpPr>
          <p:spPr bwMode="auto">
            <a:xfrm rot="10800000" flipH="1" flipV="1">
              <a:off x="3997304" y="4456133"/>
              <a:ext cx="528638" cy="533400"/>
            </a:xfrm>
            <a:prstGeom prst="line">
              <a:avLst/>
            </a:prstGeom>
            <a:noFill/>
            <a:ln w="9525">
              <a:solidFill>
                <a:schemeClr val="tx1"/>
              </a:solidFill>
              <a:round/>
              <a:headEnd/>
              <a:tailEnd type="triangle" w="med" len="med"/>
            </a:ln>
            <a:effectLst/>
          </p:spPr>
          <p:txBody>
            <a:bodyPr wrap="none" anchor="ctr"/>
            <a:lstStyle/>
            <a:p>
              <a:endParaRPr lang="es-ES"/>
            </a:p>
          </p:txBody>
        </p:sp>
        <p:sp>
          <p:nvSpPr>
            <p:cNvPr id="88" name="Text Box 43"/>
            <p:cNvSpPr txBox="1">
              <a:spLocks noChangeArrowheads="1"/>
            </p:cNvSpPr>
            <p:nvPr/>
          </p:nvSpPr>
          <p:spPr bwMode="auto">
            <a:xfrm>
              <a:off x="2840017" y="5716608"/>
              <a:ext cx="1719263" cy="641350"/>
            </a:xfrm>
            <a:prstGeom prst="rect">
              <a:avLst/>
            </a:prstGeom>
            <a:noFill/>
            <a:ln w="9525">
              <a:noFill/>
              <a:miter lim="800000"/>
              <a:headEnd/>
              <a:tailEnd/>
            </a:ln>
            <a:effectLst/>
          </p:spPr>
          <p:txBody>
            <a:bodyPr wrap="none">
              <a:spAutoFit/>
            </a:bodyPr>
            <a:lstStyle/>
            <a:p>
              <a:pPr algn="ctr"/>
              <a:r>
                <a:rPr lang="es-ES" sz="1800" dirty="0">
                  <a:latin typeface="Comic Sans MS" pitchFamily="66" charset="0"/>
                </a:rPr>
                <a:t>Procesamiento</a:t>
              </a:r>
            </a:p>
            <a:p>
              <a:pPr algn="ctr"/>
              <a:r>
                <a:rPr lang="es-ES" sz="1800" dirty="0">
                  <a:latin typeface="Comic Sans MS" pitchFamily="66" charset="0"/>
                </a:rPr>
                <a:t>en nodo</a:t>
              </a:r>
              <a:endParaRPr lang="es-ES" sz="1800" dirty="0"/>
            </a:p>
          </p:txBody>
        </p:sp>
        <p:sp>
          <p:nvSpPr>
            <p:cNvPr id="89" name="Line 44"/>
            <p:cNvSpPr>
              <a:spLocks noChangeShapeType="1"/>
            </p:cNvSpPr>
            <p:nvPr/>
          </p:nvSpPr>
          <p:spPr bwMode="auto">
            <a:xfrm rot="10800000">
              <a:off x="3306742" y="5761058"/>
              <a:ext cx="833438" cy="0"/>
            </a:xfrm>
            <a:prstGeom prst="line">
              <a:avLst/>
            </a:prstGeom>
            <a:noFill/>
            <a:ln w="9525">
              <a:solidFill>
                <a:schemeClr val="tx1"/>
              </a:solidFill>
              <a:round/>
              <a:headEnd type="triangle" w="med" len="med"/>
              <a:tailEnd type="triangle" w="med" len="med"/>
            </a:ln>
            <a:effectLst/>
          </p:spPr>
          <p:txBody>
            <a:bodyPr wrap="none" anchor="ctr"/>
            <a:lstStyle/>
            <a:p>
              <a:endParaRPr lang="es-ES"/>
            </a:p>
          </p:txBody>
        </p:sp>
        <p:sp>
          <p:nvSpPr>
            <p:cNvPr id="90" name="Line 45"/>
            <p:cNvSpPr>
              <a:spLocks noChangeShapeType="1"/>
            </p:cNvSpPr>
            <p:nvPr/>
          </p:nvSpPr>
          <p:spPr bwMode="auto">
            <a:xfrm rot="10800000" flipV="1">
              <a:off x="4116367" y="5522933"/>
              <a:ext cx="385763" cy="0"/>
            </a:xfrm>
            <a:prstGeom prst="line">
              <a:avLst/>
            </a:prstGeom>
            <a:noFill/>
            <a:ln w="9525">
              <a:solidFill>
                <a:schemeClr val="tx1"/>
              </a:solidFill>
              <a:round/>
              <a:headEnd type="triangle" w="med" len="med"/>
              <a:tailEnd type="triangle" w="med" len="med"/>
            </a:ln>
            <a:effectLst/>
          </p:spPr>
          <p:txBody>
            <a:bodyPr wrap="none" anchor="ctr"/>
            <a:lstStyle/>
            <a:p>
              <a:endParaRPr lang="es-ES"/>
            </a:p>
          </p:txBody>
        </p:sp>
        <p:sp>
          <p:nvSpPr>
            <p:cNvPr id="91" name="Text Box 46"/>
            <p:cNvSpPr txBox="1">
              <a:spLocks noChangeArrowheads="1"/>
            </p:cNvSpPr>
            <p:nvPr/>
          </p:nvSpPr>
          <p:spPr bwMode="auto">
            <a:xfrm>
              <a:off x="4524354" y="5973783"/>
              <a:ext cx="1515158" cy="369332"/>
            </a:xfrm>
            <a:prstGeom prst="rect">
              <a:avLst/>
            </a:prstGeom>
            <a:noFill/>
            <a:ln w="9525">
              <a:noFill/>
              <a:miter lim="800000"/>
              <a:headEnd/>
              <a:tailEnd/>
            </a:ln>
            <a:effectLst/>
          </p:spPr>
          <p:txBody>
            <a:bodyPr wrap="none">
              <a:spAutoFit/>
            </a:bodyPr>
            <a:lstStyle/>
            <a:p>
              <a:r>
                <a:rPr lang="es-ES" sz="1800" dirty="0" smtClean="0">
                  <a:latin typeface="Comic Sans MS" pitchFamily="66" charset="0"/>
                </a:rPr>
                <a:t>enfilamiento</a:t>
              </a:r>
              <a:endParaRPr lang="es-ES" sz="1800" dirty="0"/>
            </a:p>
          </p:txBody>
        </p:sp>
        <p:sp>
          <p:nvSpPr>
            <p:cNvPr id="92" name="Line 47"/>
            <p:cNvSpPr>
              <a:spLocks noChangeShapeType="1"/>
            </p:cNvSpPr>
            <p:nvPr/>
          </p:nvSpPr>
          <p:spPr bwMode="auto">
            <a:xfrm rot="10800000">
              <a:off x="4278292" y="5522933"/>
              <a:ext cx="595313" cy="552450"/>
            </a:xfrm>
            <a:prstGeom prst="line">
              <a:avLst/>
            </a:prstGeom>
            <a:noFill/>
            <a:ln w="9525">
              <a:solidFill>
                <a:schemeClr val="tx1"/>
              </a:solidFill>
              <a:round/>
              <a:headEnd/>
              <a:tailEnd/>
            </a:ln>
            <a:effectLst/>
          </p:spPr>
          <p:txBody>
            <a:bodyPr wrap="none" anchor="ctr"/>
            <a:lstStyle/>
            <a:p>
              <a:endParaRPr lang="es-ES"/>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8E9EA971-267B-4C68-8D7F-AE83A1F219EA}" type="slidenum">
              <a:rPr lang="es-ES" smtClean="0"/>
              <a:pPr/>
              <a:t>63</a:t>
            </a:fld>
            <a:endParaRPr lang="es-ES"/>
          </a:p>
        </p:txBody>
      </p:sp>
      <p:sp>
        <p:nvSpPr>
          <p:cNvPr id="3" name="2 Marcador de contenido"/>
          <p:cNvSpPr>
            <a:spLocks noGrp="1"/>
          </p:cNvSpPr>
          <p:nvPr>
            <p:ph sz="quarter" idx="1"/>
          </p:nvPr>
        </p:nvSpPr>
        <p:spPr>
          <a:xfrm>
            <a:off x="357158" y="428604"/>
            <a:ext cx="8329642" cy="5697559"/>
          </a:xfrm>
        </p:spPr>
        <p:txBody>
          <a:bodyPr>
            <a:normAutofit/>
          </a:bodyPr>
          <a:lstStyle/>
          <a:p>
            <a:pPr algn="ctr">
              <a:buNone/>
            </a:pPr>
            <a:r>
              <a:rPr lang="es-MX" sz="2000" dirty="0" smtClean="0">
                <a:latin typeface="Maiandra GD" pitchFamily="34" charset="0"/>
              </a:rPr>
              <a:t>	¿Cuál es la diferencia entre el retardo de propagación y </a:t>
            </a:r>
          </a:p>
          <a:p>
            <a:pPr algn="ctr">
              <a:buNone/>
            </a:pPr>
            <a:r>
              <a:rPr lang="es-MX" sz="2000" dirty="0" smtClean="0">
                <a:latin typeface="Maiandra GD" pitchFamily="34" charset="0"/>
              </a:rPr>
              <a:t>el retardo de transmisión?</a:t>
            </a:r>
          </a:p>
          <a:p>
            <a:pPr algn="ctr">
              <a:buNone/>
            </a:pPr>
            <a:endParaRPr lang="es-MX" sz="2000" dirty="0" smtClean="0">
              <a:latin typeface="Maiandra GD" pitchFamily="34" charset="0"/>
            </a:endParaRPr>
          </a:p>
          <a:p>
            <a:pPr algn="ctr">
              <a:buNone/>
            </a:pPr>
            <a:endParaRPr lang="es-MX" sz="2000" dirty="0" smtClean="0">
              <a:latin typeface="Maiandra GD" pitchFamily="34" charset="0"/>
            </a:endParaRPr>
          </a:p>
          <a:p>
            <a:pPr algn="ctr">
              <a:buNone/>
            </a:pPr>
            <a:r>
              <a:rPr lang="es-MX" sz="2000" dirty="0" smtClean="0">
                <a:latin typeface="Maiandra GD" pitchFamily="34" charset="0"/>
              </a:rPr>
              <a:t>Menciona una analogía que muestre los conceptos de </a:t>
            </a:r>
          </a:p>
          <a:p>
            <a:pPr algn="ctr">
              <a:buNone/>
            </a:pPr>
            <a:r>
              <a:rPr lang="es-MX" sz="2000" dirty="0" smtClean="0">
                <a:latin typeface="Maiandra GD" pitchFamily="34" charset="0"/>
              </a:rPr>
              <a:t>retardo de propagación, </a:t>
            </a:r>
          </a:p>
          <a:p>
            <a:pPr algn="ctr">
              <a:buNone/>
            </a:pPr>
            <a:r>
              <a:rPr lang="es-MX" sz="2000" dirty="0" smtClean="0">
                <a:latin typeface="Maiandra GD" pitchFamily="34" charset="0"/>
              </a:rPr>
              <a:t>retardo de transmisión,</a:t>
            </a:r>
          </a:p>
          <a:p>
            <a:pPr algn="ctr">
              <a:buNone/>
            </a:pPr>
            <a:r>
              <a:rPr lang="es-MX" sz="2000" dirty="0" smtClean="0">
                <a:latin typeface="Maiandra GD" pitchFamily="34" charset="0"/>
              </a:rPr>
              <a:t>procesamiento en el nodo y</a:t>
            </a:r>
          </a:p>
          <a:p>
            <a:pPr algn="ctr">
              <a:buNone/>
            </a:pPr>
            <a:r>
              <a:rPr lang="es-MX" sz="2000" dirty="0" smtClean="0">
                <a:latin typeface="Maiandra GD" pitchFamily="34" charset="0"/>
              </a:rPr>
              <a:t>enfilamiento  </a:t>
            </a:r>
          </a:p>
          <a:p>
            <a:pPr>
              <a:buNone/>
            </a:pPr>
            <a:endParaRPr lang="es-ES" sz="2000" dirty="0">
              <a:latin typeface="Maiandra GD" pitchFamily="34" charset="0"/>
            </a:endParaRPr>
          </a:p>
        </p:txBody>
      </p:sp>
      <p:pic>
        <p:nvPicPr>
          <p:cNvPr id="4" name="3 Imagen" descr="question_mark3.jpg"/>
          <p:cNvPicPr>
            <a:picLocks noChangeAspect="1"/>
          </p:cNvPicPr>
          <p:nvPr/>
        </p:nvPicPr>
        <p:blipFill>
          <a:blip r:embed="rId3" cstate="print"/>
          <a:stretch>
            <a:fillRect/>
          </a:stretch>
        </p:blipFill>
        <p:spPr>
          <a:xfrm>
            <a:off x="928662" y="1071546"/>
            <a:ext cx="590544" cy="621625"/>
          </a:xfrm>
          <a:prstGeom prst="rect">
            <a:avLst/>
          </a:prstGeom>
        </p:spPr>
      </p:pic>
      <p:sp>
        <p:nvSpPr>
          <p:cNvPr id="5" name="4 Rectángulo"/>
          <p:cNvSpPr/>
          <p:nvPr/>
        </p:nvSpPr>
        <p:spPr>
          <a:xfrm>
            <a:off x="285720" y="4929198"/>
            <a:ext cx="8643998" cy="830997"/>
          </a:xfrm>
          <a:prstGeom prst="rect">
            <a:avLst/>
          </a:prstGeom>
        </p:spPr>
        <p:txBody>
          <a:bodyPr wrap="square">
            <a:spAutoFit/>
          </a:bodyPr>
          <a:lstStyle/>
          <a:p>
            <a:pPr algn="ctr"/>
            <a:r>
              <a:rPr lang="es-MX" sz="2400" b="1" dirty="0" smtClean="0">
                <a:solidFill>
                  <a:srgbClr val="FF0000"/>
                </a:solidFill>
                <a:latin typeface="Lucida Handwriting" pitchFamily="66" charset="0"/>
                <a:hlinkClick r:id="rId4"/>
              </a:rPr>
              <a:t>Simulación</a:t>
            </a:r>
            <a:endParaRPr lang="es-ES" sz="2400" b="1" dirty="0" smtClean="0">
              <a:solidFill>
                <a:srgbClr val="FF0000"/>
              </a:solidFill>
              <a:latin typeface="Lucida Handwriting" pitchFamily="66" charset="0"/>
              <a:hlinkClick r:id="rId4"/>
            </a:endParaRPr>
          </a:p>
          <a:p>
            <a:pPr algn="ctr"/>
            <a:r>
              <a:rPr lang="es-ES" sz="1200" dirty="0" smtClean="0">
                <a:latin typeface="Lucida Handwriting" pitchFamily="66" charset="0"/>
                <a:hlinkClick r:id="rId4"/>
              </a:rPr>
              <a:t>http://media.pearsoncmg.com/aw/aw_kurose_network_2/applets/transmission/delay.html</a:t>
            </a:r>
            <a:endParaRPr lang="es-ES" sz="1200" dirty="0" smtClean="0">
              <a:latin typeface="Lucida Handwriting" pitchFamily="66" charset="0"/>
            </a:endParaRPr>
          </a:p>
          <a:p>
            <a:endParaRPr lang="es-ES" sz="1200" dirty="0">
              <a:latin typeface="Lucida Handwriting" pitchFamily="66" charset="0"/>
            </a:endParaRPr>
          </a:p>
        </p:txBody>
      </p:sp>
      <p:pic>
        <p:nvPicPr>
          <p:cNvPr id="6" name="5 Imagen" descr="question_mark3.jpg"/>
          <p:cNvPicPr>
            <a:picLocks noChangeAspect="1"/>
          </p:cNvPicPr>
          <p:nvPr/>
        </p:nvPicPr>
        <p:blipFill>
          <a:blip r:embed="rId3" cstate="print"/>
          <a:stretch>
            <a:fillRect/>
          </a:stretch>
        </p:blipFill>
        <p:spPr>
          <a:xfrm>
            <a:off x="7715272" y="3071810"/>
            <a:ext cx="590544" cy="62162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a:buClr>
                <a:schemeClr val="accent1"/>
              </a:buClr>
              <a:buSzPct val="80000"/>
              <a:buFont typeface="Wingdings" pitchFamily="2" charset="2"/>
              <a:buChar char="q"/>
            </a:pPr>
            <a:r>
              <a:rPr lang="es-CO" sz="3200" b="1" dirty="0" smtClean="0">
                <a:solidFill>
                  <a:schemeClr val="accent1"/>
                </a:solidFill>
                <a:latin typeface="Maiandra GD" pitchFamily="34" charset="0"/>
              </a:rPr>
              <a:t> Retardo </a:t>
            </a:r>
            <a:r>
              <a:rPr lang="es-CO" sz="3200" b="1" dirty="0">
                <a:solidFill>
                  <a:schemeClr val="accent1"/>
                </a:solidFill>
                <a:latin typeface="Maiandra GD" pitchFamily="34" charset="0"/>
              </a:rPr>
              <a:t>en </a:t>
            </a:r>
            <a:r>
              <a:rPr lang="es-CO" sz="3200" b="1" dirty="0" smtClean="0">
                <a:solidFill>
                  <a:schemeClr val="accent1"/>
                </a:solidFill>
                <a:latin typeface="Maiandra GD" pitchFamily="34" charset="0"/>
              </a:rPr>
              <a:t>el nodo</a:t>
            </a:r>
            <a:endParaRPr lang="es-CO" sz="3200" b="1" dirty="0">
              <a:solidFill>
                <a:schemeClr val="accent1"/>
              </a:solidFill>
              <a:latin typeface="Maiandra GD" pitchFamily="34" charset="0"/>
            </a:endParaRPr>
          </a:p>
        </p:txBody>
      </p:sp>
      <p:sp>
        <p:nvSpPr>
          <p:cNvPr id="7" name="6 Marcador de número de diapositiva"/>
          <p:cNvSpPr>
            <a:spLocks noGrp="1"/>
          </p:cNvSpPr>
          <p:nvPr>
            <p:ph type="sldNum" sz="quarter" idx="12"/>
          </p:nvPr>
        </p:nvSpPr>
        <p:spPr/>
        <p:txBody>
          <a:bodyPr/>
          <a:lstStyle/>
          <a:p>
            <a:fld id="{8E9EA971-267B-4C68-8D7F-AE83A1F219EA}" type="slidenum">
              <a:rPr lang="es-ES" smtClean="0"/>
              <a:pPr/>
              <a:t>64</a:t>
            </a:fld>
            <a:endParaRPr lang="es-ES"/>
          </a:p>
        </p:txBody>
      </p:sp>
      <p:sp>
        <p:nvSpPr>
          <p:cNvPr id="96259" name="Rectangle 3"/>
          <p:cNvSpPr>
            <a:spLocks noGrp="1" noChangeArrowheads="1"/>
          </p:cNvSpPr>
          <p:nvPr>
            <p:ph sz="quarter" idx="1"/>
          </p:nvPr>
        </p:nvSpPr>
        <p:spPr>
          <a:xfrm>
            <a:off x="1390656" y="2547938"/>
            <a:ext cx="6467492" cy="3700462"/>
          </a:xfrm>
        </p:spPr>
        <p:txBody>
          <a:bodyPr>
            <a:normAutofit fontScale="85000" lnSpcReduction="10000"/>
          </a:bodyPr>
          <a:lstStyle/>
          <a:p>
            <a:pPr>
              <a:lnSpc>
                <a:spcPct val="150000"/>
              </a:lnSpc>
              <a:buFont typeface="Wingdings" pitchFamily="2" charset="2"/>
              <a:buChar char="§"/>
            </a:pPr>
            <a:r>
              <a:rPr lang="es-CO" sz="2400" dirty="0" err="1">
                <a:latin typeface="Maiandra GD" pitchFamily="34" charset="0"/>
              </a:rPr>
              <a:t>d</a:t>
            </a:r>
            <a:r>
              <a:rPr lang="es-CO" sz="2400" baseline="-25000" dirty="0" err="1">
                <a:latin typeface="Maiandra GD" pitchFamily="34" charset="0"/>
              </a:rPr>
              <a:t>procesamiento</a:t>
            </a:r>
            <a:r>
              <a:rPr lang="es-CO" sz="2400" dirty="0">
                <a:latin typeface="Maiandra GD" pitchFamily="34" charset="0"/>
              </a:rPr>
              <a:t> = retardo por procesamiento</a:t>
            </a:r>
          </a:p>
          <a:p>
            <a:pPr lvl="1">
              <a:lnSpc>
                <a:spcPct val="150000"/>
              </a:lnSpc>
              <a:buFont typeface="Wingdings" pitchFamily="2" charset="2"/>
              <a:buChar char="§"/>
            </a:pPr>
            <a:r>
              <a:rPr lang="es-CO" sz="2000" dirty="0">
                <a:latin typeface="Maiandra GD" pitchFamily="34" charset="0"/>
              </a:rPr>
              <a:t>Normalmente pocos microsegundos o menos</a:t>
            </a:r>
          </a:p>
          <a:p>
            <a:pPr>
              <a:lnSpc>
                <a:spcPct val="150000"/>
              </a:lnSpc>
              <a:buFont typeface="Wingdings" pitchFamily="2" charset="2"/>
              <a:buChar char="§"/>
            </a:pPr>
            <a:r>
              <a:rPr lang="es-CO" sz="2400" dirty="0" err="1" smtClean="0">
                <a:latin typeface="Maiandra GD" pitchFamily="34" charset="0"/>
              </a:rPr>
              <a:t>d</a:t>
            </a:r>
            <a:r>
              <a:rPr lang="es-CO" sz="2400" baseline="-25000" dirty="0" err="1" smtClean="0">
                <a:latin typeface="Maiandra GD" pitchFamily="34" charset="0"/>
              </a:rPr>
              <a:t>fila</a:t>
            </a:r>
            <a:r>
              <a:rPr lang="es-CO" sz="2400" dirty="0" smtClean="0">
                <a:latin typeface="Maiandra GD" pitchFamily="34" charset="0"/>
              </a:rPr>
              <a:t> </a:t>
            </a:r>
            <a:r>
              <a:rPr lang="es-CO" sz="2400" dirty="0">
                <a:latin typeface="Maiandra GD" pitchFamily="34" charset="0"/>
              </a:rPr>
              <a:t>= Retardo en el </a:t>
            </a:r>
            <a:r>
              <a:rPr lang="en-US" sz="2400" i="1" dirty="0">
                <a:latin typeface="Maiandra GD" pitchFamily="34" charset="0"/>
              </a:rPr>
              <a:t>buffer </a:t>
            </a:r>
            <a:r>
              <a:rPr lang="es-CO" sz="2400" dirty="0">
                <a:latin typeface="Maiandra GD" pitchFamily="34" charset="0"/>
              </a:rPr>
              <a:t>o </a:t>
            </a:r>
            <a:r>
              <a:rPr lang="es-CO" sz="2400" dirty="0" smtClean="0">
                <a:latin typeface="Maiandra GD" pitchFamily="34" charset="0"/>
              </a:rPr>
              <a:t>en fila</a:t>
            </a:r>
            <a:endParaRPr lang="es-CO" sz="2400" dirty="0">
              <a:latin typeface="Maiandra GD" pitchFamily="34" charset="0"/>
            </a:endParaRPr>
          </a:p>
          <a:p>
            <a:pPr lvl="1">
              <a:lnSpc>
                <a:spcPct val="150000"/>
              </a:lnSpc>
              <a:buFont typeface="Wingdings" pitchFamily="2" charset="2"/>
              <a:buChar char="§"/>
            </a:pPr>
            <a:r>
              <a:rPr lang="es-CO" sz="2000" dirty="0">
                <a:latin typeface="Maiandra GD" pitchFamily="34" charset="0"/>
              </a:rPr>
              <a:t>Depende de la congestión de la red</a:t>
            </a:r>
          </a:p>
          <a:p>
            <a:pPr>
              <a:lnSpc>
                <a:spcPct val="150000"/>
              </a:lnSpc>
              <a:buFont typeface="Wingdings" pitchFamily="2" charset="2"/>
              <a:buChar char="§"/>
            </a:pPr>
            <a:r>
              <a:rPr lang="es-CO" sz="2400" dirty="0" err="1">
                <a:latin typeface="Maiandra GD" pitchFamily="34" charset="0"/>
              </a:rPr>
              <a:t>d</a:t>
            </a:r>
            <a:r>
              <a:rPr lang="es-CO" sz="2400" baseline="-25000" dirty="0" err="1">
                <a:latin typeface="Maiandra GD" pitchFamily="34" charset="0"/>
              </a:rPr>
              <a:t>transmisión</a:t>
            </a:r>
            <a:r>
              <a:rPr lang="es-CO" sz="2400" dirty="0">
                <a:latin typeface="Maiandra GD" pitchFamily="34" charset="0"/>
              </a:rPr>
              <a:t> = retardo de transmisión</a:t>
            </a:r>
          </a:p>
          <a:p>
            <a:pPr lvl="1">
              <a:lnSpc>
                <a:spcPct val="150000"/>
              </a:lnSpc>
              <a:buFont typeface="Wingdings" pitchFamily="2" charset="2"/>
              <a:buChar char="§"/>
            </a:pPr>
            <a:r>
              <a:rPr lang="es-CO" sz="2000" dirty="0">
                <a:latin typeface="Maiandra GD" pitchFamily="34" charset="0"/>
              </a:rPr>
              <a:t>= L/R, significante para enlaces lentos</a:t>
            </a:r>
          </a:p>
          <a:p>
            <a:pPr>
              <a:lnSpc>
                <a:spcPct val="150000"/>
              </a:lnSpc>
              <a:buFont typeface="Wingdings" pitchFamily="2" charset="2"/>
              <a:buChar char="§"/>
            </a:pPr>
            <a:r>
              <a:rPr lang="es-CO" sz="2400" dirty="0" err="1">
                <a:latin typeface="Maiandra GD" pitchFamily="34" charset="0"/>
              </a:rPr>
              <a:t>d</a:t>
            </a:r>
            <a:r>
              <a:rPr lang="es-CO" sz="2400" baseline="-25000" dirty="0" err="1">
                <a:latin typeface="Maiandra GD" pitchFamily="34" charset="0"/>
              </a:rPr>
              <a:t>propagación</a:t>
            </a:r>
            <a:r>
              <a:rPr lang="es-CO" sz="2400" dirty="0">
                <a:latin typeface="Maiandra GD" pitchFamily="34" charset="0"/>
              </a:rPr>
              <a:t> = retardo de propagación</a:t>
            </a:r>
          </a:p>
          <a:p>
            <a:pPr lvl="1">
              <a:lnSpc>
                <a:spcPct val="150000"/>
              </a:lnSpc>
            </a:pPr>
            <a:r>
              <a:rPr lang="es-CO" sz="2000" dirty="0">
                <a:latin typeface="Maiandra GD" pitchFamily="34" charset="0"/>
              </a:rPr>
              <a:t>Desde algunos microsegundos a cientos de milisegundos</a:t>
            </a:r>
          </a:p>
        </p:txBody>
      </p:sp>
      <p:graphicFrame>
        <p:nvGraphicFramePr>
          <p:cNvPr id="96260" name="Object 4"/>
          <p:cNvGraphicFramePr>
            <a:graphicFrameLocks noChangeAspect="1"/>
          </p:cNvGraphicFramePr>
          <p:nvPr/>
        </p:nvGraphicFramePr>
        <p:xfrm>
          <a:off x="862013" y="1531938"/>
          <a:ext cx="7367587" cy="635000"/>
        </p:xfrm>
        <a:graphic>
          <a:graphicData uri="http://schemas.openxmlformats.org/presentationml/2006/ole">
            <p:oleObj spid="_x0000_s99330" name="Ecuación" r:id="rId3" imgW="2781000" imgH="241200" progId="Equation.3">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76250" y="-24"/>
            <a:ext cx="7772400" cy="1143000"/>
          </a:xfrm>
        </p:spPr>
        <p:txBody>
          <a:bodyPr/>
          <a:lstStyle/>
          <a:p>
            <a:r>
              <a:rPr lang="es-CO" sz="3600" b="1" dirty="0">
                <a:solidFill>
                  <a:schemeClr val="accent1"/>
                </a:solidFill>
                <a:latin typeface="Maiandra GD" pitchFamily="34" charset="0"/>
              </a:rPr>
              <a:t>Retardo en </a:t>
            </a:r>
            <a:r>
              <a:rPr lang="es-CO" sz="3600" b="1" dirty="0" smtClean="0">
                <a:solidFill>
                  <a:schemeClr val="accent1"/>
                </a:solidFill>
                <a:latin typeface="Maiandra GD" pitchFamily="34" charset="0"/>
              </a:rPr>
              <a:t>la fila</a:t>
            </a:r>
            <a:endParaRPr lang="es-CO" b="1" dirty="0">
              <a:solidFill>
                <a:schemeClr val="accent1"/>
              </a:solidFill>
              <a:latin typeface="Maiandra GD" pitchFamily="34" charset="0"/>
            </a:endParaRPr>
          </a:p>
        </p:txBody>
      </p:sp>
      <p:sp>
        <p:nvSpPr>
          <p:cNvPr id="12" name="11 Marcador de número de diapositiva"/>
          <p:cNvSpPr>
            <a:spLocks noGrp="1"/>
          </p:cNvSpPr>
          <p:nvPr>
            <p:ph type="sldNum" sz="quarter" idx="12"/>
          </p:nvPr>
        </p:nvSpPr>
        <p:spPr/>
        <p:txBody>
          <a:bodyPr/>
          <a:lstStyle/>
          <a:p>
            <a:fld id="{8E9EA971-267B-4C68-8D7F-AE83A1F219EA}" type="slidenum">
              <a:rPr lang="es-ES" smtClean="0"/>
              <a:pPr/>
              <a:t>65</a:t>
            </a:fld>
            <a:endParaRPr lang="es-ES"/>
          </a:p>
        </p:txBody>
      </p:sp>
      <p:sp>
        <p:nvSpPr>
          <p:cNvPr id="33795" name="Rectangle 3"/>
          <p:cNvSpPr>
            <a:spLocks noGrp="1" noChangeArrowheads="1"/>
          </p:cNvSpPr>
          <p:nvPr>
            <p:ph sz="quarter" idx="1"/>
          </p:nvPr>
        </p:nvSpPr>
        <p:spPr>
          <a:xfrm>
            <a:off x="214282" y="1285860"/>
            <a:ext cx="4714908" cy="2147890"/>
          </a:xfrm>
        </p:spPr>
        <p:txBody>
          <a:bodyPr>
            <a:normAutofit fontScale="85000" lnSpcReduction="10000"/>
          </a:bodyPr>
          <a:lstStyle/>
          <a:p>
            <a:pPr>
              <a:lnSpc>
                <a:spcPct val="150000"/>
              </a:lnSpc>
              <a:buFont typeface="Wingdings" pitchFamily="2" charset="2"/>
              <a:buChar char="§"/>
            </a:pPr>
            <a:r>
              <a:rPr lang="es-CO" sz="2000" b="1" dirty="0">
                <a:latin typeface="Courier New" pitchFamily="49" charset="0"/>
                <a:cs typeface="Courier New" pitchFamily="49" charset="0"/>
              </a:rPr>
              <a:t>R</a:t>
            </a:r>
            <a:r>
              <a:rPr lang="es-CO" sz="2000" dirty="0">
                <a:latin typeface="Courier New" pitchFamily="49" charset="0"/>
                <a:cs typeface="Courier New" pitchFamily="49" charset="0"/>
              </a:rPr>
              <a:t>=ancho de banda del enlace (bps)</a:t>
            </a:r>
          </a:p>
          <a:p>
            <a:pPr>
              <a:lnSpc>
                <a:spcPct val="150000"/>
              </a:lnSpc>
              <a:buFont typeface="Wingdings" pitchFamily="2" charset="2"/>
              <a:buChar char="§"/>
            </a:pPr>
            <a:r>
              <a:rPr lang="es-CO" sz="2000" b="1" dirty="0">
                <a:latin typeface="Courier New" pitchFamily="49" charset="0"/>
                <a:cs typeface="Courier New" pitchFamily="49" charset="0"/>
              </a:rPr>
              <a:t>L</a:t>
            </a:r>
            <a:r>
              <a:rPr lang="es-CO" sz="2000" dirty="0">
                <a:latin typeface="Courier New" pitchFamily="49" charset="0"/>
                <a:cs typeface="Courier New" pitchFamily="49" charset="0"/>
              </a:rPr>
              <a:t>=longitud del paquete (bits)</a:t>
            </a:r>
          </a:p>
          <a:p>
            <a:pPr>
              <a:lnSpc>
                <a:spcPct val="150000"/>
              </a:lnSpc>
              <a:buFont typeface="Wingdings" pitchFamily="2" charset="2"/>
              <a:buChar char="§"/>
            </a:pPr>
            <a:r>
              <a:rPr lang="es-CO" sz="2000" b="1" dirty="0">
                <a:latin typeface="Courier New" pitchFamily="49" charset="0"/>
                <a:cs typeface="Courier New" pitchFamily="49" charset="0"/>
              </a:rPr>
              <a:t>a</a:t>
            </a:r>
            <a:r>
              <a:rPr lang="es-CO" sz="2000" dirty="0">
                <a:latin typeface="Courier New" pitchFamily="49" charset="0"/>
                <a:cs typeface="Courier New" pitchFamily="49" charset="0"/>
              </a:rPr>
              <a:t>=tasa promedio de llegada de paquetes</a:t>
            </a:r>
          </a:p>
        </p:txBody>
      </p:sp>
      <p:sp>
        <p:nvSpPr>
          <p:cNvPr id="33853" name="Rectangle 61"/>
          <p:cNvSpPr>
            <a:spLocks noChangeArrowheads="1"/>
          </p:cNvSpPr>
          <p:nvPr/>
        </p:nvSpPr>
        <p:spPr bwMode="auto">
          <a:xfrm>
            <a:off x="1071538" y="3709993"/>
            <a:ext cx="4394200" cy="504825"/>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None/>
            </a:pPr>
            <a:r>
              <a:rPr lang="es-CO" dirty="0">
                <a:solidFill>
                  <a:srgbClr val="FF0000"/>
                </a:solidFill>
                <a:latin typeface="Courier New" pitchFamily="49" charset="0"/>
                <a:cs typeface="Courier New" pitchFamily="49" charset="0"/>
              </a:rPr>
              <a:t>Intensidad de tráfico = La/R</a:t>
            </a:r>
          </a:p>
        </p:txBody>
      </p:sp>
      <p:sp>
        <p:nvSpPr>
          <p:cNvPr id="33854" name="Rectangle 62"/>
          <p:cNvSpPr>
            <a:spLocks noChangeArrowheads="1"/>
          </p:cNvSpPr>
          <p:nvPr/>
        </p:nvSpPr>
        <p:spPr bwMode="auto">
          <a:xfrm>
            <a:off x="571500" y="4281507"/>
            <a:ext cx="8140700" cy="1933575"/>
          </a:xfrm>
          <a:prstGeom prst="rect">
            <a:avLst/>
          </a:prstGeom>
          <a:noFill/>
          <a:ln w="9525">
            <a:noFill/>
            <a:miter lim="800000"/>
            <a:headEnd/>
            <a:tailEnd/>
          </a:ln>
          <a:effectLst/>
        </p:spPr>
        <p:txBody>
          <a:bodyPr/>
          <a:lstStyle/>
          <a:p>
            <a:pPr marL="342900" indent="-342900" algn="just">
              <a:lnSpc>
                <a:spcPct val="150000"/>
              </a:lnSpc>
              <a:spcBef>
                <a:spcPct val="20000"/>
              </a:spcBef>
              <a:buClr>
                <a:schemeClr val="accent2"/>
              </a:buClr>
              <a:buSzPct val="85000"/>
              <a:buFont typeface="Wingdings" pitchFamily="2" charset="2"/>
              <a:buChar char="q"/>
            </a:pPr>
            <a:r>
              <a:rPr lang="es-CO" sz="2000" dirty="0">
                <a:latin typeface="Maiandra GD" pitchFamily="34" charset="0"/>
              </a:rPr>
              <a:t>La/R ~ 0: en promedio, poco retardo en las colas</a:t>
            </a:r>
          </a:p>
          <a:p>
            <a:pPr marL="342900" indent="-342900" algn="just">
              <a:lnSpc>
                <a:spcPct val="150000"/>
              </a:lnSpc>
              <a:spcBef>
                <a:spcPct val="20000"/>
              </a:spcBef>
              <a:buClr>
                <a:schemeClr val="accent2"/>
              </a:buClr>
              <a:buSzPct val="85000"/>
              <a:buFont typeface="Wingdings" pitchFamily="2" charset="2"/>
              <a:buChar char="q"/>
            </a:pPr>
            <a:r>
              <a:rPr lang="es-CO" sz="2000" dirty="0">
                <a:latin typeface="Maiandra GD" pitchFamily="34" charset="0"/>
              </a:rPr>
              <a:t>La/R -&gt; 1: el retardo se hace mayor</a:t>
            </a:r>
          </a:p>
          <a:p>
            <a:pPr marL="342900" indent="-342900" algn="just">
              <a:lnSpc>
                <a:spcPct val="150000"/>
              </a:lnSpc>
              <a:spcBef>
                <a:spcPct val="20000"/>
              </a:spcBef>
              <a:buClr>
                <a:schemeClr val="accent2"/>
              </a:buClr>
              <a:buSzPct val="85000"/>
              <a:buFont typeface="Wingdings" pitchFamily="2" charset="2"/>
              <a:buChar char="q"/>
            </a:pPr>
            <a:r>
              <a:rPr lang="es-CO" sz="2000" dirty="0">
                <a:latin typeface="Maiandra GD" pitchFamily="34" charset="0"/>
              </a:rPr>
              <a:t>La/R &gt; 1: llega más trabajo que el que puede ser servido, en promedio ¡el retardo es infinito!</a:t>
            </a:r>
          </a:p>
        </p:txBody>
      </p:sp>
      <p:grpSp>
        <p:nvGrpSpPr>
          <p:cNvPr id="13" name="12 Grupo"/>
          <p:cNvGrpSpPr/>
          <p:nvPr/>
        </p:nvGrpSpPr>
        <p:grpSpPr>
          <a:xfrm>
            <a:off x="4643438" y="1123957"/>
            <a:ext cx="4200525" cy="3305175"/>
            <a:chOff x="4643438" y="1123957"/>
            <a:chExt cx="4200525" cy="3305175"/>
          </a:xfrm>
        </p:grpSpPr>
        <p:pic>
          <p:nvPicPr>
            <p:cNvPr id="100354" name="Picture 2"/>
            <p:cNvPicPr>
              <a:picLocks noChangeAspect="1" noChangeArrowheads="1"/>
            </p:cNvPicPr>
            <p:nvPr/>
          </p:nvPicPr>
          <p:blipFill>
            <a:blip r:embed="rId2"/>
            <a:srcRect/>
            <a:stretch>
              <a:fillRect/>
            </a:stretch>
          </p:blipFill>
          <p:spPr bwMode="auto">
            <a:xfrm>
              <a:off x="4643438" y="1123957"/>
              <a:ext cx="4200525" cy="3305175"/>
            </a:xfrm>
            <a:prstGeom prst="rect">
              <a:avLst/>
            </a:prstGeom>
            <a:noFill/>
            <a:ln w="9525">
              <a:noFill/>
              <a:miter lim="800000"/>
              <a:headEnd/>
              <a:tailEnd/>
            </a:ln>
            <a:effectLst/>
          </p:spPr>
        </p:pic>
        <p:sp>
          <p:nvSpPr>
            <p:cNvPr id="9" name="8 CuadroTexto"/>
            <p:cNvSpPr txBox="1"/>
            <p:nvPr/>
          </p:nvSpPr>
          <p:spPr>
            <a:xfrm>
              <a:off x="5386280" y="1304496"/>
              <a:ext cx="437940" cy="338554"/>
            </a:xfrm>
            <a:prstGeom prst="rect">
              <a:avLst/>
            </a:prstGeom>
            <a:noFill/>
          </p:spPr>
          <p:txBody>
            <a:bodyPr wrap="none" rtlCol="0">
              <a:spAutoFit/>
            </a:bodyPr>
            <a:lstStyle/>
            <a:p>
              <a:r>
                <a:rPr lang="es-MX" sz="1600" dirty="0" smtClean="0"/>
                <a:t>fila</a:t>
              </a:r>
              <a:endParaRPr lang="es-ES" sz="1600" dirty="0"/>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pPr>
              <a:buClr>
                <a:schemeClr val="accent1"/>
              </a:buClr>
              <a:buSzPct val="80000"/>
              <a:buFont typeface="Wingdings" pitchFamily="2" charset="2"/>
              <a:buChar char="q"/>
            </a:pPr>
            <a:r>
              <a:rPr lang="es-CO" sz="3200" b="1" dirty="0" smtClean="0">
                <a:solidFill>
                  <a:schemeClr val="accent1"/>
                </a:solidFill>
                <a:latin typeface="Maiandra GD" pitchFamily="34" charset="0"/>
              </a:rPr>
              <a:t> Pérdida </a:t>
            </a:r>
            <a:r>
              <a:rPr lang="es-CO" sz="3200" b="1" dirty="0">
                <a:solidFill>
                  <a:schemeClr val="accent1"/>
                </a:solidFill>
                <a:latin typeface="Maiandra GD" pitchFamily="34" charset="0"/>
              </a:rPr>
              <a:t>de paquetes</a:t>
            </a:r>
          </a:p>
        </p:txBody>
      </p:sp>
      <p:sp>
        <p:nvSpPr>
          <p:cNvPr id="7" name="6 Marcador de número de diapositiva"/>
          <p:cNvSpPr>
            <a:spLocks noGrp="1"/>
          </p:cNvSpPr>
          <p:nvPr>
            <p:ph type="sldNum" sz="quarter" idx="12"/>
          </p:nvPr>
        </p:nvSpPr>
        <p:spPr/>
        <p:txBody>
          <a:bodyPr/>
          <a:lstStyle/>
          <a:p>
            <a:fld id="{8E9EA971-267B-4C68-8D7F-AE83A1F219EA}" type="slidenum">
              <a:rPr lang="es-ES" smtClean="0"/>
              <a:pPr/>
              <a:t>66</a:t>
            </a:fld>
            <a:endParaRPr lang="es-ES"/>
          </a:p>
        </p:txBody>
      </p:sp>
      <p:sp>
        <p:nvSpPr>
          <p:cNvPr id="97283" name="Rectangle 3"/>
          <p:cNvSpPr>
            <a:spLocks noGrp="1" noChangeArrowheads="1"/>
          </p:cNvSpPr>
          <p:nvPr>
            <p:ph sz="quarter" idx="1"/>
          </p:nvPr>
        </p:nvSpPr>
        <p:spPr/>
        <p:txBody>
          <a:bodyPr>
            <a:noAutofit/>
          </a:bodyPr>
          <a:lstStyle/>
          <a:p>
            <a:pPr algn="just">
              <a:lnSpc>
                <a:spcPct val="150000"/>
              </a:lnSpc>
            </a:pPr>
            <a:r>
              <a:rPr lang="es-CO" sz="2400" dirty="0">
                <a:latin typeface="Maiandra GD" pitchFamily="34" charset="0"/>
              </a:rPr>
              <a:t>Las </a:t>
            </a:r>
            <a:r>
              <a:rPr lang="es-CO" sz="2400" dirty="0" smtClean="0">
                <a:latin typeface="Maiandra GD" pitchFamily="34" charset="0"/>
              </a:rPr>
              <a:t>filas </a:t>
            </a:r>
            <a:r>
              <a:rPr lang="es-CO" sz="2400" dirty="0">
                <a:latin typeface="Maiandra GD" pitchFamily="34" charset="0"/>
              </a:rPr>
              <a:t>(conocidas como </a:t>
            </a:r>
            <a:r>
              <a:rPr lang="en-US" sz="2400" i="1" dirty="0">
                <a:latin typeface="Maiandra GD" pitchFamily="34" charset="0"/>
              </a:rPr>
              <a:t>buffer</a:t>
            </a:r>
            <a:r>
              <a:rPr lang="es-CO" sz="2400" dirty="0">
                <a:latin typeface="Maiandra GD" pitchFamily="34" charset="0"/>
              </a:rPr>
              <a:t>) tienen una capacidad finita.</a:t>
            </a:r>
          </a:p>
          <a:p>
            <a:pPr algn="just">
              <a:lnSpc>
                <a:spcPct val="150000"/>
              </a:lnSpc>
            </a:pPr>
            <a:r>
              <a:rPr lang="es-CO" sz="2400" dirty="0">
                <a:latin typeface="Maiandra GD" pitchFamily="34" charset="0"/>
              </a:rPr>
              <a:t>Cuando un paquete llega a una </a:t>
            </a:r>
            <a:r>
              <a:rPr lang="es-CO" sz="2400" dirty="0" smtClean="0">
                <a:latin typeface="Maiandra GD" pitchFamily="34" charset="0"/>
              </a:rPr>
              <a:t>fila </a:t>
            </a:r>
            <a:r>
              <a:rPr lang="es-CO" sz="2400" dirty="0">
                <a:latin typeface="Maiandra GD" pitchFamily="34" charset="0"/>
              </a:rPr>
              <a:t>saturada, el paquete es descartado (</a:t>
            </a:r>
            <a:r>
              <a:rPr lang="en-US" sz="2400" i="1" dirty="0">
                <a:latin typeface="Maiandra GD" pitchFamily="34" charset="0"/>
              </a:rPr>
              <a:t>lost</a:t>
            </a:r>
            <a:r>
              <a:rPr lang="es-CO" sz="2400" dirty="0" smtClean="0">
                <a:latin typeface="Maiandra GD" pitchFamily="34" charset="0"/>
              </a:rPr>
              <a:t>).</a:t>
            </a:r>
            <a:endParaRPr lang="es-CO" sz="2400" dirty="0">
              <a:latin typeface="Maiandra GD" pitchFamily="34" charset="0"/>
            </a:endParaRPr>
          </a:p>
          <a:p>
            <a:pPr algn="just">
              <a:lnSpc>
                <a:spcPct val="150000"/>
              </a:lnSpc>
            </a:pPr>
            <a:r>
              <a:rPr lang="es-CO" sz="2400" dirty="0">
                <a:latin typeface="Maiandra GD" pitchFamily="34" charset="0"/>
              </a:rPr>
              <a:t>Los paquetes descartados pueden ser retransmitidos por el nodo anterior, por el nodo origen o no ser retransmitido</a:t>
            </a:r>
          </a:p>
        </p:txBody>
      </p:sp>
      <p:sp>
        <p:nvSpPr>
          <p:cNvPr id="6" name="5 Rectángulo"/>
          <p:cNvSpPr/>
          <p:nvPr/>
        </p:nvSpPr>
        <p:spPr>
          <a:xfrm>
            <a:off x="0" y="5715016"/>
            <a:ext cx="9144000" cy="892552"/>
          </a:xfrm>
          <a:prstGeom prst="rect">
            <a:avLst/>
          </a:prstGeom>
        </p:spPr>
        <p:txBody>
          <a:bodyPr wrap="square">
            <a:spAutoFit/>
          </a:bodyPr>
          <a:lstStyle/>
          <a:p>
            <a:pPr algn="ctr"/>
            <a:r>
              <a:rPr lang="es-MX" sz="2400" b="1" dirty="0" smtClean="0">
                <a:latin typeface="Lucida Handwriting" pitchFamily="66" charset="0"/>
                <a:hlinkClick r:id="rId2"/>
              </a:rPr>
              <a:t>Simulación</a:t>
            </a:r>
            <a:endParaRPr lang="es-ES" sz="2400" b="1" dirty="0" smtClean="0">
              <a:latin typeface="Lucida Handwriting" pitchFamily="66" charset="0"/>
              <a:hlinkClick r:id="rId2"/>
            </a:endParaRPr>
          </a:p>
          <a:p>
            <a:r>
              <a:rPr lang="es-ES" sz="1400" dirty="0" smtClean="0">
                <a:latin typeface="Lucida Handwriting" pitchFamily="66" charset="0"/>
                <a:hlinkClick r:id="rId2"/>
              </a:rPr>
              <a:t>http://media.pearsoncmg.com/aw/aw_kurose_network_2/applets/queuing/queuing.html</a:t>
            </a:r>
            <a:endParaRPr lang="es-ES" sz="1400" dirty="0" smtClean="0">
              <a:latin typeface="Lucida Handwriting" pitchFamily="66" charset="0"/>
            </a:endParaRPr>
          </a:p>
          <a:p>
            <a:endParaRPr lang="es-ES" sz="1400" dirty="0">
              <a:latin typeface="Lucida Handwriting" pitchFamily="66"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4"/>
            <a:ext cx="8229600" cy="1143000"/>
          </a:xfrm>
        </p:spPr>
        <p:txBody>
          <a:bodyPr>
            <a:normAutofit/>
          </a:bodyPr>
          <a:lstStyle/>
          <a:p>
            <a:r>
              <a:rPr lang="es-CO" sz="2000" b="1" dirty="0">
                <a:solidFill>
                  <a:schemeClr val="accent1"/>
                </a:solidFill>
                <a:latin typeface="Maiandra GD" pitchFamily="34" charset="0"/>
              </a:rPr>
              <a:t>Retardos en Internet “real” y las rutas seguidas por los paquetes</a:t>
            </a:r>
          </a:p>
        </p:txBody>
      </p:sp>
      <p:sp>
        <p:nvSpPr>
          <p:cNvPr id="96" name="95 Marcador de número de diapositiva"/>
          <p:cNvSpPr>
            <a:spLocks noGrp="1"/>
          </p:cNvSpPr>
          <p:nvPr>
            <p:ph type="sldNum" sz="quarter" idx="12"/>
          </p:nvPr>
        </p:nvSpPr>
        <p:spPr/>
        <p:txBody>
          <a:bodyPr/>
          <a:lstStyle/>
          <a:p>
            <a:fld id="{8E9EA971-267B-4C68-8D7F-AE83A1F219EA}" type="slidenum">
              <a:rPr lang="es-ES" smtClean="0"/>
              <a:pPr/>
              <a:t>67</a:t>
            </a:fld>
            <a:endParaRPr lang="es-ES"/>
          </a:p>
        </p:txBody>
      </p:sp>
      <p:sp>
        <p:nvSpPr>
          <p:cNvPr id="82949" name="Rectangle 5"/>
          <p:cNvSpPr>
            <a:spLocks noGrp="1" noChangeArrowheads="1"/>
          </p:cNvSpPr>
          <p:nvPr>
            <p:ph sz="quarter" idx="1"/>
          </p:nvPr>
        </p:nvSpPr>
        <p:spPr>
          <a:xfrm>
            <a:off x="533400" y="1214422"/>
            <a:ext cx="7772400" cy="3484578"/>
          </a:xfrm>
        </p:spPr>
        <p:txBody>
          <a:bodyPr>
            <a:normAutofit lnSpcReduction="10000"/>
          </a:bodyPr>
          <a:lstStyle/>
          <a:p>
            <a:pPr algn="just">
              <a:lnSpc>
                <a:spcPct val="150000"/>
              </a:lnSpc>
              <a:buClr>
                <a:schemeClr val="accent1"/>
              </a:buClr>
              <a:buSzPct val="80000"/>
              <a:buFont typeface="Wingdings" pitchFamily="2" charset="2"/>
              <a:buChar char="q"/>
            </a:pPr>
            <a:r>
              <a:rPr lang="es-CO" sz="2400" dirty="0" smtClean="0">
                <a:solidFill>
                  <a:srgbClr val="FF0000"/>
                </a:solidFill>
                <a:latin typeface="Maiandra GD" pitchFamily="34" charset="0"/>
              </a:rPr>
              <a:t>Programa</a:t>
            </a:r>
            <a:r>
              <a:rPr lang="es-CO" sz="2400" b="1" dirty="0" smtClean="0">
                <a:solidFill>
                  <a:srgbClr val="FF0000"/>
                </a:solidFill>
                <a:latin typeface="Maiandra GD" pitchFamily="34" charset="0"/>
              </a:rPr>
              <a:t> </a:t>
            </a:r>
            <a:r>
              <a:rPr lang="es-CO" sz="2400" b="1" dirty="0" err="1">
                <a:solidFill>
                  <a:srgbClr val="FF0000"/>
                </a:solidFill>
                <a:latin typeface="Maiandra GD" pitchFamily="34" charset="0"/>
              </a:rPr>
              <a:t>Traceroute</a:t>
            </a:r>
            <a:r>
              <a:rPr lang="es-CO" sz="2400" dirty="0">
                <a:solidFill>
                  <a:srgbClr val="FF0000"/>
                </a:solidFill>
                <a:latin typeface="Maiandra GD" pitchFamily="34" charset="0"/>
              </a:rPr>
              <a:t>:</a:t>
            </a:r>
            <a:r>
              <a:rPr lang="es-CO" sz="2400" dirty="0">
                <a:latin typeface="Maiandra GD" pitchFamily="34" charset="0"/>
              </a:rPr>
              <a:t> permite medir el retardo desde el origen hasta el destino.  Para todo </a:t>
            </a:r>
            <a:r>
              <a:rPr lang="es-CO" sz="2400" i="1" dirty="0">
                <a:latin typeface="Maiandra GD" pitchFamily="34" charset="0"/>
              </a:rPr>
              <a:t>i:</a:t>
            </a:r>
          </a:p>
          <a:p>
            <a:pPr lvl="1" algn="just">
              <a:lnSpc>
                <a:spcPct val="150000"/>
              </a:lnSpc>
              <a:buFont typeface="Wingdings" pitchFamily="2" charset="2"/>
              <a:buChar char="§"/>
            </a:pPr>
            <a:r>
              <a:rPr lang="es-CO" sz="2000" dirty="0">
                <a:latin typeface="Maiandra GD" pitchFamily="34" charset="0"/>
              </a:rPr>
              <a:t>Envía tres paquetes que alcanzan el </a:t>
            </a:r>
            <a:r>
              <a:rPr lang="en-US" sz="2000" i="1" dirty="0">
                <a:latin typeface="Maiandra GD" pitchFamily="34" charset="0"/>
              </a:rPr>
              <a:t>router</a:t>
            </a:r>
            <a:r>
              <a:rPr lang="es-CO" sz="2000" dirty="0">
                <a:latin typeface="Maiandra GD" pitchFamily="34" charset="0"/>
              </a:rPr>
              <a:t> </a:t>
            </a:r>
            <a:r>
              <a:rPr lang="es-CO" sz="2000" i="1" dirty="0">
                <a:latin typeface="Maiandra GD" pitchFamily="34" charset="0"/>
              </a:rPr>
              <a:t>i</a:t>
            </a:r>
            <a:r>
              <a:rPr lang="es-CO" sz="2000" dirty="0">
                <a:latin typeface="Maiandra GD" pitchFamily="34" charset="0"/>
              </a:rPr>
              <a:t> en el trayecto hacia el </a:t>
            </a:r>
            <a:r>
              <a:rPr lang="es-CO" sz="2000" dirty="0" smtClean="0">
                <a:latin typeface="Maiandra GD" pitchFamily="34" charset="0"/>
              </a:rPr>
              <a:t>destino.</a:t>
            </a:r>
            <a:endParaRPr lang="es-CO" sz="2000" dirty="0">
              <a:latin typeface="Maiandra GD" pitchFamily="34" charset="0"/>
            </a:endParaRPr>
          </a:p>
          <a:p>
            <a:pPr lvl="1" algn="just">
              <a:lnSpc>
                <a:spcPct val="150000"/>
              </a:lnSpc>
              <a:buFont typeface="Wingdings" pitchFamily="2" charset="2"/>
              <a:buChar char="§"/>
            </a:pPr>
            <a:r>
              <a:rPr lang="es-CO" sz="2000" dirty="0">
                <a:latin typeface="Maiandra GD" pitchFamily="34" charset="0"/>
              </a:rPr>
              <a:t>El </a:t>
            </a:r>
            <a:r>
              <a:rPr lang="en-US" sz="2000" i="1" dirty="0">
                <a:latin typeface="Maiandra GD" pitchFamily="34" charset="0"/>
              </a:rPr>
              <a:t>router</a:t>
            </a:r>
            <a:r>
              <a:rPr lang="es-CO" sz="2000" dirty="0">
                <a:latin typeface="Maiandra GD" pitchFamily="34" charset="0"/>
              </a:rPr>
              <a:t> </a:t>
            </a:r>
            <a:r>
              <a:rPr lang="es-CO" sz="2000" i="1" dirty="0">
                <a:latin typeface="Maiandra GD" pitchFamily="34" charset="0"/>
              </a:rPr>
              <a:t>i</a:t>
            </a:r>
            <a:r>
              <a:rPr lang="es-CO" sz="2000" dirty="0">
                <a:latin typeface="Maiandra GD" pitchFamily="34" charset="0"/>
              </a:rPr>
              <a:t> retornará los paquetes al </a:t>
            </a:r>
            <a:r>
              <a:rPr lang="es-CO" sz="2000" dirty="0" smtClean="0">
                <a:latin typeface="Maiandra GD" pitchFamily="34" charset="0"/>
              </a:rPr>
              <a:t>emisor.</a:t>
            </a:r>
            <a:endParaRPr lang="es-CO" sz="2000" dirty="0">
              <a:latin typeface="Maiandra GD" pitchFamily="34" charset="0"/>
            </a:endParaRPr>
          </a:p>
          <a:p>
            <a:pPr lvl="1" algn="just">
              <a:lnSpc>
                <a:spcPct val="150000"/>
              </a:lnSpc>
              <a:buFont typeface="Wingdings" pitchFamily="2" charset="2"/>
              <a:buChar char="§"/>
            </a:pPr>
            <a:r>
              <a:rPr lang="es-CO" sz="2000" dirty="0">
                <a:latin typeface="Maiandra GD" pitchFamily="34" charset="0"/>
              </a:rPr>
              <a:t>El emisor mide los intervalos de tiempo entre la transmisión y la respuesta.</a:t>
            </a:r>
            <a:endParaRPr lang="es-CO" dirty="0">
              <a:latin typeface="Maiandra GD" pitchFamily="34" charset="0"/>
            </a:endParaRPr>
          </a:p>
          <a:p>
            <a:pPr lvl="5" algn="just">
              <a:lnSpc>
                <a:spcPct val="150000"/>
              </a:lnSpc>
            </a:pPr>
            <a:endParaRPr lang="es-CO" dirty="0">
              <a:latin typeface="Maiandra GD" pitchFamily="34" charset="0"/>
            </a:endParaRPr>
          </a:p>
        </p:txBody>
      </p:sp>
      <p:graphicFrame>
        <p:nvGraphicFramePr>
          <p:cNvPr id="82955" name="Object 11"/>
          <p:cNvGraphicFramePr>
            <a:graphicFrameLocks noChangeAspect="1"/>
          </p:cNvGraphicFramePr>
          <p:nvPr/>
        </p:nvGraphicFramePr>
        <p:xfrm>
          <a:off x="1971699" y="5297499"/>
          <a:ext cx="415925" cy="319087"/>
        </p:xfrm>
        <a:graphic>
          <a:graphicData uri="http://schemas.openxmlformats.org/presentationml/2006/ole">
            <p:oleObj spid="_x0000_s101378" name="Clip" r:id="rId3" imgW="1305000" imgH="1085760" progId="">
              <p:embed/>
            </p:oleObj>
          </a:graphicData>
        </a:graphic>
      </p:graphicFrame>
      <p:sp>
        <p:nvSpPr>
          <p:cNvPr id="82982" name="Line 38"/>
          <p:cNvSpPr>
            <a:spLocks noChangeShapeType="1"/>
          </p:cNvSpPr>
          <p:nvPr/>
        </p:nvSpPr>
        <p:spPr bwMode="auto">
          <a:xfrm>
            <a:off x="2273324" y="5538799"/>
            <a:ext cx="288925" cy="265112"/>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049" name="Line 105"/>
          <p:cNvSpPr>
            <a:spLocks noChangeShapeType="1"/>
          </p:cNvSpPr>
          <p:nvPr/>
        </p:nvSpPr>
        <p:spPr bwMode="auto">
          <a:xfrm flipV="1">
            <a:off x="3067074" y="5589599"/>
            <a:ext cx="458788" cy="207962"/>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050" name="Line 106"/>
          <p:cNvSpPr>
            <a:spLocks noChangeShapeType="1"/>
          </p:cNvSpPr>
          <p:nvPr/>
        </p:nvSpPr>
        <p:spPr bwMode="auto">
          <a:xfrm>
            <a:off x="4002112" y="5573724"/>
            <a:ext cx="485775" cy="207962"/>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052" name="Line 108"/>
          <p:cNvSpPr>
            <a:spLocks noChangeShapeType="1"/>
          </p:cNvSpPr>
          <p:nvPr/>
        </p:nvSpPr>
        <p:spPr bwMode="auto">
          <a:xfrm flipH="1">
            <a:off x="3763987" y="5305436"/>
            <a:ext cx="349250" cy="15240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057" name="Line 113"/>
          <p:cNvSpPr>
            <a:spLocks noChangeShapeType="1"/>
          </p:cNvSpPr>
          <p:nvPr/>
        </p:nvSpPr>
        <p:spPr bwMode="auto">
          <a:xfrm flipH="1">
            <a:off x="4978424" y="5634049"/>
            <a:ext cx="620713" cy="144462"/>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grpSp>
        <p:nvGrpSpPr>
          <p:cNvPr id="2" name="Group 144"/>
          <p:cNvGrpSpPr>
            <a:grpSpLocks/>
          </p:cNvGrpSpPr>
          <p:nvPr/>
        </p:nvGrpSpPr>
        <p:grpSpPr bwMode="auto">
          <a:xfrm>
            <a:off x="2547962" y="5686436"/>
            <a:ext cx="501650" cy="233363"/>
            <a:chOff x="3600" y="219"/>
            <a:chExt cx="360" cy="175"/>
          </a:xfrm>
        </p:grpSpPr>
        <p:sp>
          <p:nvSpPr>
            <p:cNvPr id="83089" name="Oval 14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s-ES">
                <a:latin typeface="Maiandra GD" pitchFamily="34" charset="0"/>
              </a:endParaRPr>
            </a:p>
          </p:txBody>
        </p:sp>
        <p:sp>
          <p:nvSpPr>
            <p:cNvPr id="83090" name="Line 14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091" name="Line 14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092" name="Rectangle 14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s-CO">
                <a:latin typeface="Maiandra GD" pitchFamily="34" charset="0"/>
              </a:endParaRPr>
            </a:p>
          </p:txBody>
        </p:sp>
        <p:sp>
          <p:nvSpPr>
            <p:cNvPr id="83093" name="Oval 14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s-ES">
                <a:latin typeface="Maiandra GD" pitchFamily="34" charset="0"/>
              </a:endParaRPr>
            </a:p>
          </p:txBody>
        </p:sp>
        <p:grpSp>
          <p:nvGrpSpPr>
            <p:cNvPr id="3" name="Group 150"/>
            <p:cNvGrpSpPr>
              <a:grpSpLocks/>
            </p:cNvGrpSpPr>
            <p:nvPr/>
          </p:nvGrpSpPr>
          <p:grpSpPr bwMode="auto">
            <a:xfrm>
              <a:off x="3686" y="244"/>
              <a:ext cx="177" cy="66"/>
              <a:chOff x="2848" y="848"/>
              <a:chExt cx="140" cy="98"/>
            </a:xfrm>
          </p:grpSpPr>
          <p:sp>
            <p:nvSpPr>
              <p:cNvPr id="83095" name="Line 15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096" name="Line 15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097" name="Line 15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grpSp>
        <p:grpSp>
          <p:nvGrpSpPr>
            <p:cNvPr id="4" name="Group 154"/>
            <p:cNvGrpSpPr>
              <a:grpSpLocks/>
            </p:cNvGrpSpPr>
            <p:nvPr/>
          </p:nvGrpSpPr>
          <p:grpSpPr bwMode="auto">
            <a:xfrm flipV="1">
              <a:off x="3686" y="243"/>
              <a:ext cx="177" cy="66"/>
              <a:chOff x="2848" y="848"/>
              <a:chExt cx="140" cy="98"/>
            </a:xfrm>
          </p:grpSpPr>
          <p:sp>
            <p:nvSpPr>
              <p:cNvPr id="83099" name="Line 15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100" name="Line 15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101" name="Line 15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grpSp>
      </p:grpSp>
      <p:grpSp>
        <p:nvGrpSpPr>
          <p:cNvPr id="5" name="Group 158"/>
          <p:cNvGrpSpPr>
            <a:grpSpLocks/>
          </p:cNvGrpSpPr>
          <p:nvPr/>
        </p:nvGrpSpPr>
        <p:grpSpPr bwMode="auto">
          <a:xfrm>
            <a:off x="3500462" y="5457836"/>
            <a:ext cx="501650" cy="233363"/>
            <a:chOff x="3600" y="219"/>
            <a:chExt cx="360" cy="175"/>
          </a:xfrm>
        </p:grpSpPr>
        <p:sp>
          <p:nvSpPr>
            <p:cNvPr id="83103" name="Oval 15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s-ES">
                <a:latin typeface="Maiandra GD" pitchFamily="34" charset="0"/>
              </a:endParaRPr>
            </a:p>
          </p:txBody>
        </p:sp>
        <p:sp>
          <p:nvSpPr>
            <p:cNvPr id="83104" name="Line 16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105" name="Line 16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106" name="Rectangle 16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s-CO">
                <a:latin typeface="Maiandra GD" pitchFamily="34" charset="0"/>
              </a:endParaRPr>
            </a:p>
          </p:txBody>
        </p:sp>
        <p:sp>
          <p:nvSpPr>
            <p:cNvPr id="83107" name="Oval 16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s-ES">
                <a:latin typeface="Maiandra GD" pitchFamily="34" charset="0"/>
              </a:endParaRPr>
            </a:p>
          </p:txBody>
        </p:sp>
        <p:grpSp>
          <p:nvGrpSpPr>
            <p:cNvPr id="6" name="Group 164"/>
            <p:cNvGrpSpPr>
              <a:grpSpLocks/>
            </p:cNvGrpSpPr>
            <p:nvPr/>
          </p:nvGrpSpPr>
          <p:grpSpPr bwMode="auto">
            <a:xfrm>
              <a:off x="3686" y="244"/>
              <a:ext cx="177" cy="66"/>
              <a:chOff x="2848" y="848"/>
              <a:chExt cx="140" cy="98"/>
            </a:xfrm>
          </p:grpSpPr>
          <p:sp>
            <p:nvSpPr>
              <p:cNvPr id="83109" name="Line 1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110" name="Line 1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111" name="Line 1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grpSp>
        <p:grpSp>
          <p:nvGrpSpPr>
            <p:cNvPr id="7" name="Group 168"/>
            <p:cNvGrpSpPr>
              <a:grpSpLocks/>
            </p:cNvGrpSpPr>
            <p:nvPr/>
          </p:nvGrpSpPr>
          <p:grpSpPr bwMode="auto">
            <a:xfrm flipV="1">
              <a:off x="3686" y="243"/>
              <a:ext cx="177" cy="66"/>
              <a:chOff x="2848" y="848"/>
              <a:chExt cx="140" cy="98"/>
            </a:xfrm>
          </p:grpSpPr>
          <p:sp>
            <p:nvSpPr>
              <p:cNvPr id="83113" name="Line 1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114" name="Line 1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115" name="Line 1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grpSp>
      </p:grpSp>
      <p:grpSp>
        <p:nvGrpSpPr>
          <p:cNvPr id="8" name="Group 186"/>
          <p:cNvGrpSpPr>
            <a:grpSpLocks/>
          </p:cNvGrpSpPr>
          <p:nvPr/>
        </p:nvGrpSpPr>
        <p:grpSpPr bwMode="auto">
          <a:xfrm>
            <a:off x="4487887" y="5665799"/>
            <a:ext cx="500062" cy="233362"/>
            <a:chOff x="3600" y="219"/>
            <a:chExt cx="360" cy="175"/>
          </a:xfrm>
        </p:grpSpPr>
        <p:sp>
          <p:nvSpPr>
            <p:cNvPr id="83131" name="Oval 18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s-ES">
                <a:latin typeface="Maiandra GD" pitchFamily="34" charset="0"/>
              </a:endParaRPr>
            </a:p>
          </p:txBody>
        </p:sp>
        <p:sp>
          <p:nvSpPr>
            <p:cNvPr id="83132" name="Line 18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133" name="Line 18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134" name="Rectangle 19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s-CO">
                <a:latin typeface="Maiandra GD" pitchFamily="34" charset="0"/>
              </a:endParaRPr>
            </a:p>
          </p:txBody>
        </p:sp>
        <p:sp>
          <p:nvSpPr>
            <p:cNvPr id="83135" name="Oval 19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s-ES">
                <a:latin typeface="Maiandra GD" pitchFamily="34" charset="0"/>
              </a:endParaRPr>
            </a:p>
          </p:txBody>
        </p:sp>
        <p:grpSp>
          <p:nvGrpSpPr>
            <p:cNvPr id="9" name="Group 192"/>
            <p:cNvGrpSpPr>
              <a:grpSpLocks/>
            </p:cNvGrpSpPr>
            <p:nvPr/>
          </p:nvGrpSpPr>
          <p:grpSpPr bwMode="auto">
            <a:xfrm>
              <a:off x="3686" y="244"/>
              <a:ext cx="177" cy="66"/>
              <a:chOff x="2848" y="848"/>
              <a:chExt cx="140" cy="98"/>
            </a:xfrm>
          </p:grpSpPr>
          <p:sp>
            <p:nvSpPr>
              <p:cNvPr id="83137" name="Line 19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138" name="Line 19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139" name="Line 19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grpSp>
        <p:grpSp>
          <p:nvGrpSpPr>
            <p:cNvPr id="10" name="Group 196"/>
            <p:cNvGrpSpPr>
              <a:grpSpLocks/>
            </p:cNvGrpSpPr>
            <p:nvPr/>
          </p:nvGrpSpPr>
          <p:grpSpPr bwMode="auto">
            <a:xfrm flipV="1">
              <a:off x="3686" y="243"/>
              <a:ext cx="177" cy="66"/>
              <a:chOff x="2848" y="848"/>
              <a:chExt cx="140" cy="98"/>
            </a:xfrm>
          </p:grpSpPr>
          <p:sp>
            <p:nvSpPr>
              <p:cNvPr id="83141" name="Line 19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142" name="Line 19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143" name="Line 19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grpSp>
      </p:grpSp>
      <p:sp>
        <p:nvSpPr>
          <p:cNvPr id="83204" name="Line 260"/>
          <p:cNvSpPr>
            <a:spLocks noChangeShapeType="1"/>
          </p:cNvSpPr>
          <p:nvPr/>
        </p:nvSpPr>
        <p:spPr bwMode="auto">
          <a:xfrm>
            <a:off x="6097612" y="5599124"/>
            <a:ext cx="485775" cy="207962"/>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205" name="Line 261"/>
          <p:cNvSpPr>
            <a:spLocks noChangeShapeType="1"/>
          </p:cNvSpPr>
          <p:nvPr/>
        </p:nvSpPr>
        <p:spPr bwMode="auto">
          <a:xfrm flipH="1">
            <a:off x="7035824" y="5545149"/>
            <a:ext cx="557213" cy="277812"/>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grpSp>
        <p:nvGrpSpPr>
          <p:cNvPr id="11" name="Group 262"/>
          <p:cNvGrpSpPr>
            <a:grpSpLocks/>
          </p:cNvGrpSpPr>
          <p:nvPr/>
        </p:nvGrpSpPr>
        <p:grpSpPr bwMode="auto">
          <a:xfrm>
            <a:off x="5595962" y="5483236"/>
            <a:ext cx="501650" cy="233363"/>
            <a:chOff x="3600" y="219"/>
            <a:chExt cx="360" cy="175"/>
          </a:xfrm>
        </p:grpSpPr>
        <p:sp>
          <p:nvSpPr>
            <p:cNvPr id="83207" name="Oval 26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s-ES">
                <a:latin typeface="Maiandra GD" pitchFamily="34" charset="0"/>
              </a:endParaRPr>
            </a:p>
          </p:txBody>
        </p:sp>
        <p:sp>
          <p:nvSpPr>
            <p:cNvPr id="83208" name="Line 26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209" name="Line 26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210" name="Rectangle 26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s-CO">
                <a:latin typeface="Maiandra GD" pitchFamily="34" charset="0"/>
              </a:endParaRPr>
            </a:p>
          </p:txBody>
        </p:sp>
        <p:sp>
          <p:nvSpPr>
            <p:cNvPr id="83211" name="Oval 26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s-ES">
                <a:latin typeface="Maiandra GD" pitchFamily="34" charset="0"/>
              </a:endParaRPr>
            </a:p>
          </p:txBody>
        </p:sp>
        <p:grpSp>
          <p:nvGrpSpPr>
            <p:cNvPr id="12" name="Group 268"/>
            <p:cNvGrpSpPr>
              <a:grpSpLocks/>
            </p:cNvGrpSpPr>
            <p:nvPr/>
          </p:nvGrpSpPr>
          <p:grpSpPr bwMode="auto">
            <a:xfrm>
              <a:off x="3686" y="244"/>
              <a:ext cx="177" cy="66"/>
              <a:chOff x="2848" y="848"/>
              <a:chExt cx="140" cy="98"/>
            </a:xfrm>
          </p:grpSpPr>
          <p:sp>
            <p:nvSpPr>
              <p:cNvPr id="83213" name="Line 2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214" name="Line 2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215" name="Line 2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grpSp>
        <p:grpSp>
          <p:nvGrpSpPr>
            <p:cNvPr id="13" name="Group 272"/>
            <p:cNvGrpSpPr>
              <a:grpSpLocks/>
            </p:cNvGrpSpPr>
            <p:nvPr/>
          </p:nvGrpSpPr>
          <p:grpSpPr bwMode="auto">
            <a:xfrm flipV="1">
              <a:off x="3686" y="243"/>
              <a:ext cx="177" cy="66"/>
              <a:chOff x="2848" y="848"/>
              <a:chExt cx="140" cy="98"/>
            </a:xfrm>
          </p:grpSpPr>
          <p:sp>
            <p:nvSpPr>
              <p:cNvPr id="83217" name="Line 27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218" name="Line 27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219" name="Line 27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grpSp>
      </p:grpSp>
      <p:grpSp>
        <p:nvGrpSpPr>
          <p:cNvPr id="14" name="Group 276"/>
          <p:cNvGrpSpPr>
            <a:grpSpLocks/>
          </p:cNvGrpSpPr>
          <p:nvPr/>
        </p:nvGrpSpPr>
        <p:grpSpPr bwMode="auto">
          <a:xfrm>
            <a:off x="6583387" y="5691199"/>
            <a:ext cx="500062" cy="233362"/>
            <a:chOff x="3600" y="219"/>
            <a:chExt cx="360" cy="175"/>
          </a:xfrm>
        </p:grpSpPr>
        <p:sp>
          <p:nvSpPr>
            <p:cNvPr id="83221" name="Oval 27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s-ES">
                <a:latin typeface="Maiandra GD" pitchFamily="34" charset="0"/>
              </a:endParaRPr>
            </a:p>
          </p:txBody>
        </p:sp>
        <p:sp>
          <p:nvSpPr>
            <p:cNvPr id="83222" name="Line 27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223" name="Line 27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224" name="Rectangle 28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s-CO">
                <a:latin typeface="Maiandra GD" pitchFamily="34" charset="0"/>
              </a:endParaRPr>
            </a:p>
          </p:txBody>
        </p:sp>
        <p:sp>
          <p:nvSpPr>
            <p:cNvPr id="83225" name="Oval 28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s-ES">
                <a:latin typeface="Maiandra GD" pitchFamily="34" charset="0"/>
              </a:endParaRPr>
            </a:p>
          </p:txBody>
        </p:sp>
        <p:grpSp>
          <p:nvGrpSpPr>
            <p:cNvPr id="15" name="Group 282"/>
            <p:cNvGrpSpPr>
              <a:grpSpLocks/>
            </p:cNvGrpSpPr>
            <p:nvPr/>
          </p:nvGrpSpPr>
          <p:grpSpPr bwMode="auto">
            <a:xfrm>
              <a:off x="3686" y="244"/>
              <a:ext cx="177" cy="66"/>
              <a:chOff x="2848" y="848"/>
              <a:chExt cx="140" cy="98"/>
            </a:xfrm>
          </p:grpSpPr>
          <p:sp>
            <p:nvSpPr>
              <p:cNvPr id="83227" name="Line 28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228" name="Line 28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229" name="Line 28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grpSp>
        <p:grpSp>
          <p:nvGrpSpPr>
            <p:cNvPr id="16" name="Group 286"/>
            <p:cNvGrpSpPr>
              <a:grpSpLocks/>
            </p:cNvGrpSpPr>
            <p:nvPr/>
          </p:nvGrpSpPr>
          <p:grpSpPr bwMode="auto">
            <a:xfrm flipV="1">
              <a:off x="3686" y="243"/>
              <a:ext cx="177" cy="66"/>
              <a:chOff x="2848" y="848"/>
              <a:chExt cx="140" cy="98"/>
            </a:xfrm>
          </p:grpSpPr>
          <p:sp>
            <p:nvSpPr>
              <p:cNvPr id="83231" name="Line 28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232" name="Line 28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sp>
            <p:nvSpPr>
              <p:cNvPr id="83233" name="Line 28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s-ES">
                  <a:latin typeface="Maiandra GD" pitchFamily="34" charset="0"/>
                </a:endParaRPr>
              </a:p>
            </p:txBody>
          </p:sp>
        </p:grpSp>
      </p:grpSp>
      <p:graphicFrame>
        <p:nvGraphicFramePr>
          <p:cNvPr id="83234" name="Object 290"/>
          <p:cNvGraphicFramePr>
            <a:graphicFrameLocks noChangeAspect="1"/>
          </p:cNvGraphicFramePr>
          <p:nvPr/>
        </p:nvGraphicFramePr>
        <p:xfrm>
          <a:off x="7585099" y="5399099"/>
          <a:ext cx="415925" cy="319087"/>
        </p:xfrm>
        <a:graphic>
          <a:graphicData uri="http://schemas.openxmlformats.org/presentationml/2006/ole">
            <p:oleObj spid="_x0000_s101379" name="Clip" r:id="rId4" imgW="1305000" imgH="1085760" progId="">
              <p:embed/>
            </p:oleObj>
          </a:graphicData>
        </a:graphic>
      </p:graphicFrame>
      <p:sp>
        <p:nvSpPr>
          <p:cNvPr id="83235" name="Line 291"/>
          <p:cNvSpPr>
            <a:spLocks noChangeShapeType="1"/>
          </p:cNvSpPr>
          <p:nvPr/>
        </p:nvSpPr>
        <p:spPr bwMode="auto">
          <a:xfrm>
            <a:off x="3732237" y="5705486"/>
            <a:ext cx="228600" cy="31115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236" name="Line 292"/>
          <p:cNvSpPr>
            <a:spLocks noChangeShapeType="1"/>
          </p:cNvSpPr>
          <p:nvPr/>
        </p:nvSpPr>
        <p:spPr bwMode="auto">
          <a:xfrm>
            <a:off x="5656287" y="5292736"/>
            <a:ext cx="228600" cy="31115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238" name="Line 294"/>
          <p:cNvSpPr>
            <a:spLocks noChangeShapeType="1"/>
          </p:cNvSpPr>
          <p:nvPr/>
        </p:nvSpPr>
        <p:spPr bwMode="auto">
          <a:xfrm flipH="1">
            <a:off x="4373587" y="5895986"/>
            <a:ext cx="349250" cy="15240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239" name="Line 295"/>
          <p:cNvSpPr>
            <a:spLocks noChangeShapeType="1"/>
          </p:cNvSpPr>
          <p:nvPr/>
        </p:nvSpPr>
        <p:spPr bwMode="auto">
          <a:xfrm>
            <a:off x="4729187" y="5400686"/>
            <a:ext cx="6350" cy="260350"/>
          </a:xfrm>
          <a:prstGeom prst="line">
            <a:avLst/>
          </a:prstGeom>
          <a:noFill/>
          <a:ln w="12700">
            <a:solidFill>
              <a:schemeClr val="tx1"/>
            </a:solidFill>
            <a:round/>
            <a:headEnd/>
            <a:tailEnd/>
          </a:ln>
          <a:effectLst/>
        </p:spPr>
        <p:txBody>
          <a:bodyPr wrap="none" anchor="ctr"/>
          <a:lstStyle/>
          <a:p>
            <a:endParaRPr lang="es-ES">
              <a:latin typeface="Maiandra GD" pitchFamily="34" charset="0"/>
            </a:endParaRPr>
          </a:p>
        </p:txBody>
      </p:sp>
      <p:sp>
        <p:nvSpPr>
          <p:cNvPr id="83243" name="Freeform 299"/>
          <p:cNvSpPr>
            <a:spLocks/>
          </p:cNvSpPr>
          <p:nvPr/>
        </p:nvSpPr>
        <p:spPr bwMode="auto">
          <a:xfrm>
            <a:off x="2276499" y="5514986"/>
            <a:ext cx="419100" cy="419100"/>
          </a:xfrm>
          <a:custGeom>
            <a:avLst/>
            <a:gdLst/>
            <a:ahLst/>
            <a:cxnLst>
              <a:cxn ang="0">
                <a:pos x="60" y="0"/>
              </a:cxn>
              <a:cxn ang="0">
                <a:pos x="228" y="220"/>
              </a:cxn>
              <a:cxn ang="0">
                <a:pos x="0" y="88"/>
              </a:cxn>
            </a:cxnLst>
            <a:rect l="0" t="0" r="r" b="b"/>
            <a:pathLst>
              <a:path w="264" h="264">
                <a:moveTo>
                  <a:pt x="60" y="0"/>
                </a:moveTo>
                <a:cubicBezTo>
                  <a:pt x="86" y="31"/>
                  <a:pt x="264" y="176"/>
                  <a:pt x="228" y="220"/>
                </a:cubicBezTo>
                <a:cubicBezTo>
                  <a:pt x="192" y="264"/>
                  <a:pt x="60" y="109"/>
                  <a:pt x="0" y="88"/>
                </a:cubicBezTo>
              </a:path>
            </a:pathLst>
          </a:custGeom>
          <a:noFill/>
          <a:ln w="28575" cmpd="sng">
            <a:solidFill>
              <a:srgbClr val="FF0000"/>
            </a:solidFill>
            <a:round/>
            <a:headEnd type="none" w="med" len="med"/>
            <a:tailEnd type="triangle" w="med" len="med"/>
          </a:ln>
          <a:effectLst/>
        </p:spPr>
        <p:txBody>
          <a:bodyPr/>
          <a:lstStyle/>
          <a:p>
            <a:endParaRPr lang="es-ES">
              <a:latin typeface="Maiandra GD" pitchFamily="34" charset="0"/>
            </a:endParaRPr>
          </a:p>
        </p:txBody>
      </p:sp>
      <p:sp>
        <p:nvSpPr>
          <p:cNvPr id="83244" name="Text Box 300"/>
          <p:cNvSpPr txBox="1">
            <a:spLocks noChangeArrowheads="1"/>
          </p:cNvSpPr>
          <p:nvPr/>
        </p:nvSpPr>
        <p:spPr bwMode="auto">
          <a:xfrm>
            <a:off x="2360637" y="5172086"/>
            <a:ext cx="1274708" cy="369332"/>
          </a:xfrm>
          <a:prstGeom prst="rect">
            <a:avLst/>
          </a:prstGeom>
          <a:noFill/>
          <a:ln w="9525">
            <a:noFill/>
            <a:miter lim="800000"/>
            <a:headEnd/>
            <a:tailEnd/>
          </a:ln>
          <a:effectLst/>
        </p:spPr>
        <p:txBody>
          <a:bodyPr wrap="none">
            <a:spAutoFit/>
          </a:bodyPr>
          <a:lstStyle/>
          <a:p>
            <a:r>
              <a:rPr lang="es-CO" sz="1800">
                <a:solidFill>
                  <a:srgbClr val="FF0000"/>
                </a:solidFill>
                <a:latin typeface="Maiandra GD" pitchFamily="34" charset="0"/>
              </a:rPr>
              <a:t>3 paquetes</a:t>
            </a:r>
          </a:p>
        </p:txBody>
      </p:sp>
      <p:sp>
        <p:nvSpPr>
          <p:cNvPr id="83245" name="Freeform 301"/>
          <p:cNvSpPr>
            <a:spLocks/>
          </p:cNvSpPr>
          <p:nvPr/>
        </p:nvSpPr>
        <p:spPr bwMode="auto">
          <a:xfrm>
            <a:off x="2270149" y="5438786"/>
            <a:ext cx="1346200" cy="474663"/>
          </a:xfrm>
          <a:custGeom>
            <a:avLst/>
            <a:gdLst/>
            <a:ahLst/>
            <a:cxnLst>
              <a:cxn ang="0">
                <a:pos x="76" y="76"/>
              </a:cxn>
              <a:cxn ang="0">
                <a:pos x="324" y="216"/>
              </a:cxn>
              <a:cxn ang="0">
                <a:pos x="820" y="76"/>
              </a:cxn>
              <a:cxn ang="0">
                <a:pos x="340" y="296"/>
              </a:cxn>
              <a:cxn ang="0">
                <a:pos x="0" y="96"/>
              </a:cxn>
            </a:cxnLst>
            <a:rect l="0" t="0" r="r" b="b"/>
            <a:pathLst>
              <a:path w="848" h="299">
                <a:moveTo>
                  <a:pt x="76" y="76"/>
                </a:moveTo>
                <a:cubicBezTo>
                  <a:pt x="137" y="57"/>
                  <a:pt x="200" y="216"/>
                  <a:pt x="324" y="216"/>
                </a:cubicBezTo>
                <a:cubicBezTo>
                  <a:pt x="448" y="216"/>
                  <a:pt x="792" y="0"/>
                  <a:pt x="820" y="76"/>
                </a:cubicBezTo>
                <a:cubicBezTo>
                  <a:pt x="848" y="152"/>
                  <a:pt x="469" y="245"/>
                  <a:pt x="340" y="296"/>
                </a:cubicBezTo>
                <a:cubicBezTo>
                  <a:pt x="203" y="299"/>
                  <a:pt x="62" y="78"/>
                  <a:pt x="0" y="96"/>
                </a:cubicBezTo>
              </a:path>
            </a:pathLst>
          </a:custGeom>
          <a:noFill/>
          <a:ln w="28575" cmpd="sng">
            <a:solidFill>
              <a:srgbClr val="FF0000"/>
            </a:solidFill>
            <a:round/>
            <a:headEnd type="none" w="med" len="med"/>
            <a:tailEnd type="triangle" w="med" len="med"/>
          </a:ln>
          <a:effectLst/>
        </p:spPr>
        <p:txBody>
          <a:bodyPr/>
          <a:lstStyle/>
          <a:p>
            <a:endParaRPr lang="es-ES">
              <a:latin typeface="Maiandra GD" pitchFamily="34" charset="0"/>
            </a:endParaRPr>
          </a:p>
        </p:txBody>
      </p:sp>
      <p:sp>
        <p:nvSpPr>
          <p:cNvPr id="83246" name="Text Box 302"/>
          <p:cNvSpPr txBox="1">
            <a:spLocks noChangeArrowheads="1"/>
          </p:cNvSpPr>
          <p:nvPr/>
        </p:nvSpPr>
        <p:spPr bwMode="auto">
          <a:xfrm>
            <a:off x="3435374" y="5929330"/>
            <a:ext cx="1274708" cy="369332"/>
          </a:xfrm>
          <a:prstGeom prst="rect">
            <a:avLst/>
          </a:prstGeom>
          <a:noFill/>
          <a:ln w="9525">
            <a:noFill/>
            <a:miter lim="800000"/>
            <a:headEnd/>
            <a:tailEnd/>
          </a:ln>
          <a:effectLst/>
        </p:spPr>
        <p:txBody>
          <a:bodyPr wrap="none">
            <a:spAutoFit/>
          </a:bodyPr>
          <a:lstStyle/>
          <a:p>
            <a:r>
              <a:rPr lang="es-CO" sz="1800" dirty="0">
                <a:solidFill>
                  <a:srgbClr val="FF0000"/>
                </a:solidFill>
                <a:latin typeface="Maiandra GD" pitchFamily="34" charset="0"/>
              </a:rPr>
              <a:t>3 paquetes</a:t>
            </a:r>
          </a:p>
        </p:txBody>
      </p:sp>
      <p:sp>
        <p:nvSpPr>
          <p:cNvPr id="83247" name="Freeform 303"/>
          <p:cNvSpPr>
            <a:spLocks/>
          </p:cNvSpPr>
          <p:nvPr/>
        </p:nvSpPr>
        <p:spPr bwMode="auto">
          <a:xfrm>
            <a:off x="2263799" y="5492761"/>
            <a:ext cx="2247900" cy="403225"/>
          </a:xfrm>
          <a:custGeom>
            <a:avLst/>
            <a:gdLst/>
            <a:ahLst/>
            <a:cxnLst>
              <a:cxn ang="0">
                <a:pos x="76" y="30"/>
              </a:cxn>
              <a:cxn ang="0">
                <a:pos x="324" y="170"/>
              </a:cxn>
              <a:cxn ang="0">
                <a:pos x="896" y="2"/>
              </a:cxn>
              <a:cxn ang="0">
                <a:pos x="1400" y="182"/>
              </a:cxn>
              <a:cxn ang="0">
                <a:pos x="896" y="74"/>
              </a:cxn>
              <a:cxn ang="0">
                <a:pos x="340" y="250"/>
              </a:cxn>
              <a:cxn ang="0">
                <a:pos x="0" y="50"/>
              </a:cxn>
            </a:cxnLst>
            <a:rect l="0" t="0" r="r" b="b"/>
            <a:pathLst>
              <a:path w="1416" h="254">
                <a:moveTo>
                  <a:pt x="76" y="30"/>
                </a:moveTo>
                <a:cubicBezTo>
                  <a:pt x="137" y="11"/>
                  <a:pt x="200" y="170"/>
                  <a:pt x="324" y="170"/>
                </a:cubicBezTo>
                <a:cubicBezTo>
                  <a:pt x="461" y="165"/>
                  <a:pt x="717" y="0"/>
                  <a:pt x="896" y="2"/>
                </a:cubicBezTo>
                <a:cubicBezTo>
                  <a:pt x="1075" y="4"/>
                  <a:pt x="1416" y="122"/>
                  <a:pt x="1400" y="182"/>
                </a:cubicBezTo>
                <a:cubicBezTo>
                  <a:pt x="1384" y="242"/>
                  <a:pt x="1073" y="63"/>
                  <a:pt x="896" y="74"/>
                </a:cubicBezTo>
                <a:cubicBezTo>
                  <a:pt x="719" y="85"/>
                  <a:pt x="489" y="254"/>
                  <a:pt x="340" y="250"/>
                </a:cubicBezTo>
                <a:cubicBezTo>
                  <a:pt x="191" y="246"/>
                  <a:pt x="62" y="32"/>
                  <a:pt x="0" y="50"/>
                </a:cubicBezTo>
              </a:path>
            </a:pathLst>
          </a:custGeom>
          <a:noFill/>
          <a:ln w="28575" cmpd="sng">
            <a:solidFill>
              <a:srgbClr val="FF0000"/>
            </a:solidFill>
            <a:round/>
            <a:headEnd type="none" w="med" len="med"/>
            <a:tailEnd type="triangle" w="med" len="med"/>
          </a:ln>
          <a:effectLst/>
        </p:spPr>
        <p:txBody>
          <a:bodyPr/>
          <a:lstStyle/>
          <a:p>
            <a:endParaRPr lang="es-ES">
              <a:latin typeface="Maiandra GD" pitchFamily="34" charset="0"/>
            </a:endParaRPr>
          </a:p>
        </p:txBody>
      </p:sp>
      <p:sp>
        <p:nvSpPr>
          <p:cNvPr id="83248" name="Text Box 304"/>
          <p:cNvSpPr txBox="1">
            <a:spLocks noChangeArrowheads="1"/>
          </p:cNvSpPr>
          <p:nvPr/>
        </p:nvSpPr>
        <p:spPr bwMode="auto">
          <a:xfrm>
            <a:off x="4183087" y="5072074"/>
            <a:ext cx="1274708" cy="369332"/>
          </a:xfrm>
          <a:prstGeom prst="rect">
            <a:avLst/>
          </a:prstGeom>
          <a:noFill/>
          <a:ln w="9525">
            <a:noFill/>
            <a:miter lim="800000"/>
            <a:headEnd/>
            <a:tailEnd/>
          </a:ln>
          <a:effectLst/>
        </p:spPr>
        <p:txBody>
          <a:bodyPr wrap="none">
            <a:spAutoFit/>
          </a:bodyPr>
          <a:lstStyle/>
          <a:p>
            <a:r>
              <a:rPr lang="es-CO" sz="1800">
                <a:solidFill>
                  <a:srgbClr val="FF0000"/>
                </a:solidFill>
                <a:latin typeface="Maiandra GD" pitchFamily="34" charset="0"/>
              </a:rPr>
              <a:t>3 paquetes</a:t>
            </a:r>
          </a:p>
        </p:txBody>
      </p:sp>
      <p:sp>
        <p:nvSpPr>
          <p:cNvPr id="95" name="94 CuadroTexto"/>
          <p:cNvSpPr txBox="1"/>
          <p:nvPr/>
        </p:nvSpPr>
        <p:spPr>
          <a:xfrm>
            <a:off x="214282" y="6215082"/>
            <a:ext cx="946093" cy="307777"/>
          </a:xfrm>
          <a:prstGeom prst="rect">
            <a:avLst/>
          </a:prstGeom>
          <a:noFill/>
        </p:spPr>
        <p:txBody>
          <a:bodyPr wrap="none" rtlCol="0">
            <a:spAutoFit/>
          </a:bodyPr>
          <a:lstStyle/>
          <a:p>
            <a:r>
              <a:rPr lang="es-MX" sz="1400" dirty="0" smtClean="0">
                <a:latin typeface="Maiandra GD" pitchFamily="34" charset="0"/>
              </a:rPr>
              <a:t>RFC 1393</a:t>
            </a:r>
            <a:endParaRPr lang="es-ES" sz="1400" dirty="0">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243"/>
                                        </p:tgtEl>
                                        <p:attrNameLst>
                                          <p:attrName>style.visibility</p:attrName>
                                        </p:attrNameLst>
                                      </p:cBhvr>
                                      <p:to>
                                        <p:strVal val="visible"/>
                                      </p:to>
                                    </p:set>
                                  </p:childTnLst>
                                  <p:subTnLst>
                                    <p:set>
                                      <p:cBhvr override="childStyle">
                                        <p:cTn dur="1" fill="hold" display="0" masterRel="nextClick" afterEffect="1"/>
                                        <p:tgtEl>
                                          <p:spTgt spid="8324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3244"/>
                                        </p:tgtEl>
                                        <p:attrNameLst>
                                          <p:attrName>style.visibility</p:attrName>
                                        </p:attrNameLst>
                                      </p:cBhvr>
                                      <p:to>
                                        <p:strVal val="visible"/>
                                      </p:to>
                                    </p:set>
                                  </p:childTnLst>
                                  <p:subTnLst>
                                    <p:set>
                                      <p:cBhvr override="childStyle">
                                        <p:cTn dur="1" fill="hold" display="0" masterRel="nextClick" afterEffect="1"/>
                                        <p:tgtEl>
                                          <p:spTgt spid="8324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245"/>
                                        </p:tgtEl>
                                        <p:attrNameLst>
                                          <p:attrName>style.visibility</p:attrName>
                                        </p:attrNameLst>
                                      </p:cBhvr>
                                      <p:to>
                                        <p:strVal val="visible"/>
                                      </p:to>
                                    </p:set>
                                  </p:childTnLst>
                                  <p:subTnLst>
                                    <p:set>
                                      <p:cBhvr override="childStyle">
                                        <p:cTn dur="1" fill="hold" display="0" masterRel="nextClick" afterEffect="1"/>
                                        <p:tgtEl>
                                          <p:spTgt spid="8324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3246"/>
                                        </p:tgtEl>
                                        <p:attrNameLst>
                                          <p:attrName>style.visibility</p:attrName>
                                        </p:attrNameLst>
                                      </p:cBhvr>
                                      <p:to>
                                        <p:strVal val="visible"/>
                                      </p:to>
                                    </p:set>
                                  </p:childTnLst>
                                  <p:subTnLst>
                                    <p:set>
                                      <p:cBhvr override="childStyle">
                                        <p:cTn dur="1" fill="hold" display="0" masterRel="nextClick" afterEffect="1"/>
                                        <p:tgtEl>
                                          <p:spTgt spid="8324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2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43" grpId="0" animBg="1"/>
      <p:bldP spid="83244" grpId="0"/>
      <p:bldP spid="83245" grpId="0" animBg="1"/>
      <p:bldP spid="83246" grpId="0"/>
      <p:bldP spid="83247" grpId="0" animBg="1"/>
      <p:bldP spid="8324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4"/>
            <a:ext cx="8229600" cy="1143000"/>
          </a:xfrm>
        </p:spPr>
        <p:txBody>
          <a:bodyPr/>
          <a:lstStyle/>
          <a:p>
            <a:r>
              <a:rPr lang="es-CO" sz="3200" b="1" dirty="0">
                <a:solidFill>
                  <a:schemeClr val="accent1"/>
                </a:solidFill>
                <a:latin typeface="Maiandra GD" pitchFamily="34" charset="0"/>
              </a:rPr>
              <a:t>Retardos en Internet “real” y las rutas</a:t>
            </a:r>
          </a:p>
        </p:txBody>
      </p:sp>
      <p:sp>
        <p:nvSpPr>
          <p:cNvPr id="16" name="15 Marcador de número de diapositiva"/>
          <p:cNvSpPr>
            <a:spLocks noGrp="1"/>
          </p:cNvSpPr>
          <p:nvPr>
            <p:ph type="sldNum" sz="quarter" idx="12"/>
          </p:nvPr>
        </p:nvSpPr>
        <p:spPr/>
        <p:txBody>
          <a:bodyPr/>
          <a:lstStyle/>
          <a:p>
            <a:fld id="{8E9EA971-267B-4C68-8D7F-AE83A1F219EA}" type="slidenum">
              <a:rPr lang="es-ES" smtClean="0"/>
              <a:pPr/>
              <a:t>68</a:t>
            </a:fld>
            <a:endParaRPr lang="es-ES"/>
          </a:p>
        </p:txBody>
      </p:sp>
      <p:sp>
        <p:nvSpPr>
          <p:cNvPr id="60420" name="Text Box 4"/>
          <p:cNvSpPr txBox="1">
            <a:spLocks noChangeArrowheads="1"/>
          </p:cNvSpPr>
          <p:nvPr/>
        </p:nvSpPr>
        <p:spPr bwMode="auto">
          <a:xfrm>
            <a:off x="704850" y="2338388"/>
            <a:ext cx="8229600" cy="3898900"/>
          </a:xfrm>
          <a:prstGeom prst="rect">
            <a:avLst/>
          </a:prstGeom>
          <a:noFill/>
          <a:ln w="9525">
            <a:noFill/>
            <a:miter lim="800000"/>
            <a:headEnd/>
            <a:tailEnd/>
          </a:ln>
          <a:effectLst/>
        </p:spPr>
        <p:txBody>
          <a:bodyPr>
            <a:spAutoFit/>
          </a:bodyPr>
          <a:lstStyle/>
          <a:p>
            <a:pPr marL="457200" indent="-457200">
              <a:lnSpc>
                <a:spcPct val="80000"/>
              </a:lnSpc>
            </a:pPr>
            <a:r>
              <a:rPr lang="en-US" sz="1600">
                <a:latin typeface="Arial" charset="0"/>
              </a:rPr>
              <a:t>1  cs-gw (128.119.240.254)  1 ms  1 ms  2 ms</a:t>
            </a:r>
          </a:p>
          <a:p>
            <a:pPr marL="457200" indent="-457200">
              <a:lnSpc>
                <a:spcPct val="80000"/>
              </a:lnSpc>
            </a:pPr>
            <a:r>
              <a:rPr lang="en-US" sz="1600">
                <a:latin typeface="Arial" charset="0"/>
              </a:rPr>
              <a:t>2  border1-rt-fa5-1-0.gw.umass.edu (128.119.3.145)  1 ms  1 ms  2 ms</a:t>
            </a:r>
          </a:p>
          <a:p>
            <a:pPr marL="457200" indent="-457200">
              <a:lnSpc>
                <a:spcPct val="80000"/>
              </a:lnSpc>
            </a:pPr>
            <a:r>
              <a:rPr lang="en-US" sz="1600">
                <a:latin typeface="Arial" charset="0"/>
              </a:rPr>
              <a:t>3  cht-vbns.gw.umass.edu (128.119.3.130)  6 ms 5 ms 5 ms</a:t>
            </a:r>
          </a:p>
          <a:p>
            <a:pPr marL="457200" indent="-457200">
              <a:lnSpc>
                <a:spcPct val="80000"/>
              </a:lnSpc>
            </a:pPr>
            <a:r>
              <a:rPr lang="en-US" sz="1600">
                <a:latin typeface="Arial" charset="0"/>
              </a:rPr>
              <a:t>4  jn1-at1-0-0-19.wor.vbns.net (204.147.132.129)  16 ms 11 ms 13 ms </a:t>
            </a:r>
          </a:p>
          <a:p>
            <a:pPr marL="457200" indent="-457200">
              <a:lnSpc>
                <a:spcPct val="80000"/>
              </a:lnSpc>
            </a:pPr>
            <a:r>
              <a:rPr lang="en-US" sz="1600">
                <a:latin typeface="Arial" charset="0"/>
              </a:rPr>
              <a:t>5  jn1-so7-0-0-0.wae.vbns.net (204.147.136.136)  21 ms 18 ms 18 ms </a:t>
            </a:r>
          </a:p>
          <a:p>
            <a:pPr marL="457200" indent="-457200">
              <a:lnSpc>
                <a:spcPct val="80000"/>
              </a:lnSpc>
            </a:pPr>
            <a:r>
              <a:rPr lang="en-US" sz="1600">
                <a:latin typeface="Arial" charset="0"/>
              </a:rPr>
              <a:t>6  abilene-vbns.abilene.ucaid.edu (198.32.11.9)  22 ms  18 ms  22 ms</a:t>
            </a:r>
          </a:p>
          <a:p>
            <a:pPr marL="457200" indent="-457200">
              <a:lnSpc>
                <a:spcPct val="80000"/>
              </a:lnSpc>
            </a:pPr>
            <a:r>
              <a:rPr lang="en-US" sz="1600">
                <a:latin typeface="Arial" charset="0"/>
              </a:rPr>
              <a:t>7  nycm-wash.abilene.ucaid.edu (198.32.8.46)  22 ms  22 ms  22 ms</a:t>
            </a:r>
          </a:p>
          <a:p>
            <a:pPr marL="457200" indent="-457200">
              <a:lnSpc>
                <a:spcPct val="80000"/>
              </a:lnSpc>
            </a:pPr>
            <a:r>
              <a:rPr lang="en-US" sz="1600">
                <a:latin typeface="Arial" charset="0"/>
              </a:rPr>
              <a:t>8  62.40.103.253 (62.40.103.253)  104 ms 109 ms 106 ms</a:t>
            </a:r>
          </a:p>
          <a:p>
            <a:pPr marL="457200" indent="-457200">
              <a:lnSpc>
                <a:spcPct val="80000"/>
              </a:lnSpc>
            </a:pPr>
            <a:r>
              <a:rPr lang="en-US" sz="1600">
                <a:latin typeface="Arial" charset="0"/>
              </a:rPr>
              <a:t>9  de2-1.de1.de.geant.net (62.40.96.129)  109 ms 102 ms 104 ms</a:t>
            </a:r>
          </a:p>
          <a:p>
            <a:pPr marL="457200" indent="-457200">
              <a:lnSpc>
                <a:spcPct val="80000"/>
              </a:lnSpc>
            </a:pPr>
            <a:r>
              <a:rPr lang="en-US" sz="1600">
                <a:latin typeface="Arial" charset="0"/>
              </a:rPr>
              <a:t>10  de.fr1.fr.geant.net (62.40.96.50)  113 ms 121 ms 114 ms</a:t>
            </a:r>
          </a:p>
          <a:p>
            <a:pPr marL="457200" indent="-457200">
              <a:lnSpc>
                <a:spcPct val="80000"/>
              </a:lnSpc>
            </a:pPr>
            <a:r>
              <a:rPr lang="en-US" sz="1600">
                <a:latin typeface="Arial" charset="0"/>
              </a:rPr>
              <a:t>11  renater-gw.fr1.fr.geant.net (62.40.103.54)  112 ms  114 ms  112 ms</a:t>
            </a:r>
          </a:p>
          <a:p>
            <a:pPr marL="457200" indent="-457200">
              <a:lnSpc>
                <a:spcPct val="80000"/>
              </a:lnSpc>
            </a:pPr>
            <a:r>
              <a:rPr lang="en-US" sz="1600">
                <a:latin typeface="Arial" charset="0"/>
              </a:rPr>
              <a:t>12  nio-n2.cssi.renater.fr (193.51.206.13)  111 ms  114 ms  116 ms</a:t>
            </a:r>
          </a:p>
          <a:p>
            <a:pPr marL="457200" indent="-457200">
              <a:lnSpc>
                <a:spcPct val="80000"/>
              </a:lnSpc>
            </a:pPr>
            <a:r>
              <a:rPr lang="en-US" sz="1600">
                <a:latin typeface="Arial" charset="0"/>
              </a:rPr>
              <a:t>13  nice.cssi.renater.fr (195.220.98.102)  123 ms  125 ms  124 ms</a:t>
            </a:r>
          </a:p>
          <a:p>
            <a:pPr marL="457200" indent="-457200">
              <a:lnSpc>
                <a:spcPct val="80000"/>
              </a:lnSpc>
            </a:pPr>
            <a:r>
              <a:rPr lang="en-US" sz="1600">
                <a:latin typeface="Arial" charset="0"/>
              </a:rPr>
              <a:t>14  r3t2-nice.cssi.renater.fr (195.220.98.110)  126 ms  126 ms  124 ms</a:t>
            </a:r>
          </a:p>
          <a:p>
            <a:pPr marL="457200" indent="-457200">
              <a:lnSpc>
                <a:spcPct val="80000"/>
              </a:lnSpc>
            </a:pPr>
            <a:r>
              <a:rPr lang="en-US" sz="1600">
                <a:latin typeface="Arial" charset="0"/>
              </a:rPr>
              <a:t>15  eurecom-valbonne.r3t2.ft.net (193.48.50.54)  135 ms  128 ms  133 ms</a:t>
            </a:r>
          </a:p>
          <a:p>
            <a:pPr marL="457200" indent="-457200">
              <a:lnSpc>
                <a:spcPct val="80000"/>
              </a:lnSpc>
            </a:pPr>
            <a:r>
              <a:rPr lang="en-US" sz="1600">
                <a:latin typeface="Arial" charset="0"/>
              </a:rPr>
              <a:t>16  194.214.211.25 (194.214.211.25)  126 ms  128 ms  126 ms</a:t>
            </a:r>
          </a:p>
          <a:p>
            <a:pPr marL="457200" indent="-457200">
              <a:lnSpc>
                <a:spcPct val="80000"/>
              </a:lnSpc>
            </a:pPr>
            <a:r>
              <a:rPr lang="en-US" sz="1600">
                <a:latin typeface="Arial" charset="0"/>
              </a:rPr>
              <a:t>17  * * *</a:t>
            </a:r>
          </a:p>
          <a:p>
            <a:pPr marL="457200" indent="-457200">
              <a:lnSpc>
                <a:spcPct val="80000"/>
              </a:lnSpc>
            </a:pPr>
            <a:r>
              <a:rPr lang="en-US" sz="1600">
                <a:latin typeface="Arial" charset="0"/>
              </a:rPr>
              <a:t>18  * * *</a:t>
            </a:r>
          </a:p>
          <a:p>
            <a:pPr marL="457200" indent="-457200">
              <a:lnSpc>
                <a:spcPct val="80000"/>
              </a:lnSpc>
            </a:pPr>
            <a:r>
              <a:rPr lang="en-US" sz="1600">
                <a:latin typeface="Arial" charset="0"/>
              </a:rPr>
              <a:t>19  fantasia.eurecom.fr (193.55.113.142)  132 ms  128 ms  136</a:t>
            </a:r>
            <a:r>
              <a:rPr lang="en-US"/>
              <a:t> </a:t>
            </a:r>
            <a:r>
              <a:rPr lang="en-US" sz="1600"/>
              <a:t>ms</a:t>
            </a:r>
          </a:p>
        </p:txBody>
      </p:sp>
      <p:sp>
        <p:nvSpPr>
          <p:cNvPr id="60421" name="Text Box 5"/>
          <p:cNvSpPr txBox="1">
            <a:spLocks noChangeArrowheads="1"/>
          </p:cNvSpPr>
          <p:nvPr/>
        </p:nvSpPr>
        <p:spPr bwMode="auto">
          <a:xfrm>
            <a:off x="725488" y="1071546"/>
            <a:ext cx="8193087" cy="369332"/>
          </a:xfrm>
          <a:prstGeom prst="rect">
            <a:avLst/>
          </a:prstGeom>
          <a:noFill/>
          <a:ln w="9525">
            <a:noFill/>
            <a:miter lim="800000"/>
            <a:headEnd/>
            <a:tailEnd/>
          </a:ln>
          <a:effectLst/>
        </p:spPr>
        <p:txBody>
          <a:bodyPr>
            <a:spAutoFit/>
          </a:bodyPr>
          <a:lstStyle/>
          <a:p>
            <a:pPr algn="ctr"/>
            <a:r>
              <a:rPr lang="es-CO" dirty="0" err="1">
                <a:solidFill>
                  <a:srgbClr val="FF0000"/>
                </a:solidFill>
                <a:latin typeface="Maiandra GD" pitchFamily="34" charset="0"/>
              </a:rPr>
              <a:t>traceroute</a:t>
            </a:r>
            <a:r>
              <a:rPr lang="es-CO" dirty="0">
                <a:solidFill>
                  <a:srgbClr val="FF0000"/>
                </a:solidFill>
                <a:latin typeface="Maiandra GD" pitchFamily="34" charset="0"/>
              </a:rPr>
              <a:t>:</a:t>
            </a:r>
            <a:r>
              <a:rPr lang="es-CO" dirty="0">
                <a:latin typeface="Maiandra GD" pitchFamily="34" charset="0"/>
              </a:rPr>
              <a:t> gaia.cs.umass.edu a www.eurecom.fr</a:t>
            </a:r>
          </a:p>
        </p:txBody>
      </p:sp>
      <p:sp>
        <p:nvSpPr>
          <p:cNvPr id="60422" name="Line 6"/>
          <p:cNvSpPr>
            <a:spLocks noChangeShapeType="1"/>
          </p:cNvSpPr>
          <p:nvPr/>
        </p:nvSpPr>
        <p:spPr bwMode="auto">
          <a:xfrm>
            <a:off x="1611313" y="5634038"/>
            <a:ext cx="1231900" cy="84137"/>
          </a:xfrm>
          <a:prstGeom prst="line">
            <a:avLst/>
          </a:prstGeom>
          <a:noFill/>
          <a:ln w="19050">
            <a:solidFill>
              <a:srgbClr val="FF0000"/>
            </a:solidFill>
            <a:round/>
            <a:headEnd type="triangle" w="med" len="med"/>
            <a:tailEnd/>
          </a:ln>
          <a:effectLst/>
        </p:spPr>
        <p:txBody>
          <a:bodyPr/>
          <a:lstStyle/>
          <a:p>
            <a:endParaRPr lang="es-ES"/>
          </a:p>
        </p:txBody>
      </p:sp>
      <p:sp>
        <p:nvSpPr>
          <p:cNvPr id="60423" name="Text Box 7"/>
          <p:cNvSpPr txBox="1">
            <a:spLocks noChangeArrowheads="1"/>
          </p:cNvSpPr>
          <p:nvPr/>
        </p:nvSpPr>
        <p:spPr bwMode="auto">
          <a:xfrm>
            <a:off x="4578350" y="1738313"/>
            <a:ext cx="4565650" cy="641350"/>
          </a:xfrm>
          <a:prstGeom prst="rect">
            <a:avLst/>
          </a:prstGeom>
          <a:noFill/>
          <a:ln w="9525">
            <a:noFill/>
            <a:miter lim="800000"/>
            <a:headEnd/>
            <a:tailEnd/>
          </a:ln>
          <a:effectLst/>
        </p:spPr>
        <p:txBody>
          <a:bodyPr>
            <a:spAutoFit/>
          </a:bodyPr>
          <a:lstStyle/>
          <a:p>
            <a:r>
              <a:rPr lang="es-CO" sz="1800">
                <a:solidFill>
                  <a:srgbClr val="FF0000"/>
                </a:solidFill>
                <a:latin typeface="Comic Sans MS" pitchFamily="66" charset="0"/>
              </a:rPr>
              <a:t>Tres medidas de retardo desde </a:t>
            </a:r>
          </a:p>
          <a:p>
            <a:r>
              <a:rPr lang="es-CO" sz="1800">
                <a:solidFill>
                  <a:srgbClr val="FF0000"/>
                </a:solidFill>
                <a:latin typeface="Comic Sans MS" pitchFamily="66" charset="0"/>
              </a:rPr>
              <a:t>gaia.cs.umass.edu a cs-gw.cs.umass.edu </a:t>
            </a:r>
          </a:p>
        </p:txBody>
      </p:sp>
      <p:sp>
        <p:nvSpPr>
          <p:cNvPr id="60424" name="Line 8"/>
          <p:cNvSpPr>
            <a:spLocks noChangeShapeType="1"/>
          </p:cNvSpPr>
          <p:nvPr/>
        </p:nvSpPr>
        <p:spPr bwMode="auto">
          <a:xfrm flipV="1">
            <a:off x="3471863" y="1965325"/>
            <a:ext cx="671512" cy="412750"/>
          </a:xfrm>
          <a:prstGeom prst="line">
            <a:avLst/>
          </a:prstGeom>
          <a:noFill/>
          <a:ln w="19050">
            <a:solidFill>
              <a:srgbClr val="FF0000"/>
            </a:solidFill>
            <a:round/>
            <a:headEnd type="triangle" w="med" len="med"/>
            <a:tailEnd/>
          </a:ln>
          <a:effectLst/>
        </p:spPr>
        <p:txBody>
          <a:bodyPr/>
          <a:lstStyle/>
          <a:p>
            <a:endParaRPr lang="es-ES"/>
          </a:p>
        </p:txBody>
      </p:sp>
      <p:sp>
        <p:nvSpPr>
          <p:cNvPr id="60425" name="Line 9"/>
          <p:cNvSpPr>
            <a:spLocks noChangeShapeType="1"/>
          </p:cNvSpPr>
          <p:nvPr/>
        </p:nvSpPr>
        <p:spPr bwMode="auto">
          <a:xfrm flipV="1">
            <a:off x="4011613" y="1954213"/>
            <a:ext cx="139700" cy="404812"/>
          </a:xfrm>
          <a:prstGeom prst="line">
            <a:avLst/>
          </a:prstGeom>
          <a:noFill/>
          <a:ln w="19050">
            <a:solidFill>
              <a:srgbClr val="FF0000"/>
            </a:solidFill>
            <a:round/>
            <a:headEnd type="triangle" w="med" len="med"/>
            <a:tailEnd/>
          </a:ln>
          <a:effectLst/>
        </p:spPr>
        <p:txBody>
          <a:bodyPr/>
          <a:lstStyle/>
          <a:p>
            <a:endParaRPr lang="es-ES"/>
          </a:p>
        </p:txBody>
      </p:sp>
      <p:sp>
        <p:nvSpPr>
          <p:cNvPr id="60426" name="Line 10"/>
          <p:cNvSpPr>
            <a:spLocks noChangeShapeType="1"/>
          </p:cNvSpPr>
          <p:nvPr/>
        </p:nvSpPr>
        <p:spPr bwMode="auto">
          <a:xfrm flipH="1" flipV="1">
            <a:off x="4146550" y="1963738"/>
            <a:ext cx="366713" cy="390525"/>
          </a:xfrm>
          <a:prstGeom prst="line">
            <a:avLst/>
          </a:prstGeom>
          <a:noFill/>
          <a:ln w="19050">
            <a:solidFill>
              <a:srgbClr val="FF0000"/>
            </a:solidFill>
            <a:round/>
            <a:headEnd type="triangle" w="med" len="med"/>
            <a:tailEnd/>
          </a:ln>
          <a:effectLst/>
        </p:spPr>
        <p:txBody>
          <a:bodyPr/>
          <a:lstStyle/>
          <a:p>
            <a:endParaRPr lang="es-ES"/>
          </a:p>
        </p:txBody>
      </p:sp>
      <p:sp>
        <p:nvSpPr>
          <p:cNvPr id="60427" name="Line 11"/>
          <p:cNvSpPr>
            <a:spLocks noChangeShapeType="1"/>
          </p:cNvSpPr>
          <p:nvPr/>
        </p:nvSpPr>
        <p:spPr bwMode="auto">
          <a:xfrm flipV="1">
            <a:off x="4138613" y="1970088"/>
            <a:ext cx="377825" cy="3175"/>
          </a:xfrm>
          <a:prstGeom prst="line">
            <a:avLst/>
          </a:prstGeom>
          <a:noFill/>
          <a:ln w="19050">
            <a:solidFill>
              <a:srgbClr val="FF0000"/>
            </a:solidFill>
            <a:round/>
            <a:headEnd/>
            <a:tailEnd/>
          </a:ln>
          <a:effectLst/>
        </p:spPr>
        <p:txBody>
          <a:bodyPr/>
          <a:lstStyle/>
          <a:p>
            <a:endParaRPr lang="es-ES"/>
          </a:p>
        </p:txBody>
      </p:sp>
      <p:sp>
        <p:nvSpPr>
          <p:cNvPr id="60428" name="Text Box 12"/>
          <p:cNvSpPr txBox="1">
            <a:spLocks noChangeArrowheads="1"/>
          </p:cNvSpPr>
          <p:nvPr/>
        </p:nvSpPr>
        <p:spPr bwMode="auto">
          <a:xfrm>
            <a:off x="2830513" y="5427663"/>
            <a:ext cx="6027737" cy="581025"/>
          </a:xfrm>
          <a:prstGeom prst="rect">
            <a:avLst/>
          </a:prstGeom>
          <a:noFill/>
          <a:ln w="9525">
            <a:noFill/>
            <a:miter lim="800000"/>
            <a:headEnd/>
            <a:tailEnd/>
          </a:ln>
          <a:effectLst/>
        </p:spPr>
        <p:txBody>
          <a:bodyPr>
            <a:spAutoFit/>
          </a:bodyPr>
          <a:lstStyle/>
          <a:p>
            <a:r>
              <a:rPr lang="es-CO" sz="1600">
                <a:solidFill>
                  <a:srgbClr val="FF0000"/>
                </a:solidFill>
                <a:latin typeface="Comic Sans MS" pitchFamily="66" charset="0"/>
              </a:rPr>
              <a:t>* Significa que no hay respuesta (sondeo perdido, el router no está contestando)</a:t>
            </a:r>
          </a:p>
        </p:txBody>
      </p:sp>
      <p:sp>
        <p:nvSpPr>
          <p:cNvPr id="60430" name="Freeform 14"/>
          <p:cNvSpPr>
            <a:spLocks/>
          </p:cNvSpPr>
          <p:nvPr/>
        </p:nvSpPr>
        <p:spPr bwMode="auto">
          <a:xfrm>
            <a:off x="6092825" y="3651250"/>
            <a:ext cx="1012825" cy="246063"/>
          </a:xfrm>
          <a:custGeom>
            <a:avLst/>
            <a:gdLst/>
            <a:ahLst/>
            <a:cxnLst>
              <a:cxn ang="0">
                <a:pos x="593" y="0"/>
              </a:cxn>
              <a:cxn ang="0">
                <a:pos x="623" y="38"/>
              </a:cxn>
              <a:cxn ang="0">
                <a:pos x="608" y="123"/>
              </a:cxn>
              <a:cxn ang="0">
                <a:pos x="446" y="154"/>
              </a:cxn>
              <a:cxn ang="0">
                <a:pos x="0" y="130"/>
              </a:cxn>
            </a:cxnLst>
            <a:rect l="0" t="0" r="r" b="b"/>
            <a:pathLst>
              <a:path w="638" h="155">
                <a:moveTo>
                  <a:pt x="593" y="0"/>
                </a:moveTo>
                <a:cubicBezTo>
                  <a:pt x="607" y="9"/>
                  <a:pt x="621" y="18"/>
                  <a:pt x="623" y="38"/>
                </a:cubicBezTo>
                <a:cubicBezTo>
                  <a:pt x="625" y="58"/>
                  <a:pt x="638" y="104"/>
                  <a:pt x="608" y="123"/>
                </a:cubicBezTo>
                <a:cubicBezTo>
                  <a:pt x="578" y="142"/>
                  <a:pt x="547" y="153"/>
                  <a:pt x="446" y="154"/>
                </a:cubicBezTo>
                <a:cubicBezTo>
                  <a:pt x="345" y="155"/>
                  <a:pt x="72" y="133"/>
                  <a:pt x="0" y="130"/>
                </a:cubicBezTo>
              </a:path>
            </a:pathLst>
          </a:custGeom>
          <a:noFill/>
          <a:ln w="19050">
            <a:solidFill>
              <a:srgbClr val="FF0000"/>
            </a:solidFill>
            <a:round/>
            <a:headEnd/>
            <a:tailEnd type="triangle" w="med" len="med"/>
          </a:ln>
          <a:effectLst/>
        </p:spPr>
        <p:txBody>
          <a:bodyPr wrap="none" anchor="ctr"/>
          <a:lstStyle/>
          <a:p>
            <a:endParaRPr lang="es-ES"/>
          </a:p>
        </p:txBody>
      </p:sp>
      <p:sp>
        <p:nvSpPr>
          <p:cNvPr id="60431" name="Text Box 15"/>
          <p:cNvSpPr txBox="1">
            <a:spLocks noChangeArrowheads="1"/>
          </p:cNvSpPr>
          <p:nvPr/>
        </p:nvSpPr>
        <p:spPr bwMode="auto">
          <a:xfrm>
            <a:off x="7137400" y="3436938"/>
            <a:ext cx="1974850" cy="701675"/>
          </a:xfrm>
          <a:prstGeom prst="rect">
            <a:avLst/>
          </a:prstGeom>
          <a:noFill/>
          <a:ln w="9525">
            <a:noFill/>
            <a:miter lim="800000"/>
            <a:headEnd/>
            <a:tailEnd/>
          </a:ln>
          <a:effectLst/>
        </p:spPr>
        <p:txBody>
          <a:bodyPr wrap="none">
            <a:spAutoFit/>
          </a:bodyPr>
          <a:lstStyle/>
          <a:p>
            <a:r>
              <a:rPr lang="es-CO" sz="2000">
                <a:solidFill>
                  <a:srgbClr val="FF0000"/>
                </a:solidFill>
                <a:latin typeface="Comic Sans MS" pitchFamily="66" charset="0"/>
              </a:rPr>
              <a:t>Enlace </a:t>
            </a:r>
          </a:p>
          <a:p>
            <a:r>
              <a:rPr lang="es-CO" sz="2000">
                <a:solidFill>
                  <a:srgbClr val="FF0000"/>
                </a:solidFill>
                <a:latin typeface="Comic Sans MS" pitchFamily="66" charset="0"/>
              </a:rPr>
              <a:t>Trans-oceánico</a:t>
            </a:r>
            <a:endParaRPr lang="es-CO" sz="20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1414"/>
            <a:ext cx="8229600" cy="1143000"/>
          </a:xfrm>
        </p:spPr>
        <p:txBody>
          <a:bodyPr>
            <a:normAutofit/>
          </a:bodyPr>
          <a:lstStyle/>
          <a:p>
            <a:pPr>
              <a:buClr>
                <a:schemeClr val="accent1"/>
              </a:buClr>
              <a:buSzPct val="80000"/>
              <a:buFont typeface="Wingdings" pitchFamily="2" charset="2"/>
              <a:buChar char="q"/>
            </a:pPr>
            <a:r>
              <a:rPr lang="es-CO" sz="3200" b="1" dirty="0" smtClean="0">
                <a:solidFill>
                  <a:schemeClr val="accent1"/>
                </a:solidFill>
                <a:latin typeface="Maiandra GD" pitchFamily="34" charset="0"/>
              </a:rPr>
              <a:t> Tasa de Transferencia</a:t>
            </a:r>
            <a:endParaRPr lang="es-CO" sz="3200" b="1" dirty="0">
              <a:solidFill>
                <a:schemeClr val="accent1"/>
              </a:solidFill>
              <a:latin typeface="Maiandra GD" pitchFamily="34" charset="0"/>
            </a:endParaRPr>
          </a:p>
        </p:txBody>
      </p:sp>
      <p:sp>
        <p:nvSpPr>
          <p:cNvPr id="5" name="4 Marcador de número de diapositiva"/>
          <p:cNvSpPr>
            <a:spLocks noGrp="1"/>
          </p:cNvSpPr>
          <p:nvPr>
            <p:ph type="sldNum" sz="quarter" idx="12"/>
          </p:nvPr>
        </p:nvSpPr>
        <p:spPr/>
        <p:txBody>
          <a:bodyPr/>
          <a:lstStyle/>
          <a:p>
            <a:fld id="{8E9EA971-267B-4C68-8D7F-AE83A1F219EA}" type="slidenum">
              <a:rPr lang="es-ES" smtClean="0"/>
              <a:pPr/>
              <a:t>69</a:t>
            </a:fld>
            <a:endParaRPr lang="es-ES"/>
          </a:p>
        </p:txBody>
      </p:sp>
      <p:sp>
        <p:nvSpPr>
          <p:cNvPr id="3" name="2 Marcador de contenido"/>
          <p:cNvSpPr>
            <a:spLocks noGrp="1"/>
          </p:cNvSpPr>
          <p:nvPr>
            <p:ph sz="quarter" idx="1"/>
          </p:nvPr>
        </p:nvSpPr>
        <p:spPr>
          <a:xfrm>
            <a:off x="285720" y="1500174"/>
            <a:ext cx="8572560" cy="4857784"/>
          </a:xfrm>
        </p:spPr>
        <p:txBody>
          <a:bodyPr>
            <a:normAutofit fontScale="85000" lnSpcReduction="10000"/>
          </a:bodyPr>
          <a:lstStyle/>
          <a:p>
            <a:pPr algn="just">
              <a:lnSpc>
                <a:spcPct val="150000"/>
              </a:lnSpc>
              <a:buNone/>
            </a:pPr>
            <a:r>
              <a:rPr lang="es-ES" sz="2400" dirty="0" smtClean="0">
                <a:latin typeface="Maiandra GD" pitchFamily="34" charset="0"/>
              </a:rPr>
              <a:t>	Define el número de bits que se transmiten por unidad de tiempo a través de un sistema de transmisión digital.</a:t>
            </a:r>
          </a:p>
          <a:p>
            <a:pPr algn="just">
              <a:lnSpc>
                <a:spcPct val="150000"/>
              </a:lnSpc>
              <a:buNone/>
            </a:pPr>
            <a:endParaRPr lang="es-ES" sz="2400" dirty="0" smtClean="0">
              <a:latin typeface="Maiandra GD" pitchFamily="34" charset="0"/>
            </a:endParaRPr>
          </a:p>
          <a:p>
            <a:pPr algn="just">
              <a:lnSpc>
                <a:spcPct val="150000"/>
              </a:lnSpc>
              <a:buNone/>
            </a:pPr>
            <a:r>
              <a:rPr lang="es-MX" sz="2400" dirty="0" smtClean="0">
                <a:latin typeface="Maiandra GD" pitchFamily="34" charset="0"/>
              </a:rPr>
              <a:t>Unidad utilizada:</a:t>
            </a:r>
          </a:p>
          <a:p>
            <a:pPr lvl="1">
              <a:lnSpc>
                <a:spcPct val="150000"/>
              </a:lnSpc>
              <a:buFont typeface="Wingdings" pitchFamily="2" charset="2"/>
              <a:buChar char="§"/>
            </a:pPr>
            <a:r>
              <a:rPr lang="es-ES" sz="2000" b="1" dirty="0" err="1" smtClean="0">
                <a:solidFill>
                  <a:srgbClr val="FF0000"/>
                </a:solidFill>
                <a:latin typeface="Maiandra GD" pitchFamily="34" charset="0"/>
              </a:rPr>
              <a:t>kbit</a:t>
            </a:r>
            <a:r>
              <a:rPr lang="es-ES" sz="2000" b="1" dirty="0" smtClean="0">
                <a:solidFill>
                  <a:srgbClr val="FF0000"/>
                </a:solidFill>
                <a:latin typeface="Maiandra GD" pitchFamily="34" charset="0"/>
              </a:rPr>
              <a:t>/s o </a:t>
            </a:r>
            <a:r>
              <a:rPr lang="es-ES" sz="2000" b="1" dirty="0" err="1" smtClean="0">
                <a:solidFill>
                  <a:srgbClr val="FF0000"/>
                </a:solidFill>
                <a:latin typeface="Maiandra GD" pitchFamily="34" charset="0"/>
              </a:rPr>
              <a:t>kbps</a:t>
            </a:r>
            <a:r>
              <a:rPr lang="es-ES" sz="2000" dirty="0" smtClean="0">
                <a:latin typeface="Maiandra GD" pitchFamily="34" charset="0"/>
              </a:rPr>
              <a:t> (</a:t>
            </a:r>
            <a:r>
              <a:rPr lang="es-ES" sz="2000" dirty="0" err="1" smtClean="0">
                <a:latin typeface="Maiandra GD" pitchFamily="34" charset="0"/>
              </a:rPr>
              <a:t>kb</a:t>
            </a:r>
            <a:r>
              <a:rPr lang="es-ES" sz="2000" dirty="0" smtClean="0">
                <a:latin typeface="Maiandra GD" pitchFamily="34" charset="0"/>
              </a:rPr>
              <a:t>/s, kilobit/s o mil bits por segundo)</a:t>
            </a:r>
          </a:p>
          <a:p>
            <a:pPr lvl="1">
              <a:lnSpc>
                <a:spcPct val="150000"/>
              </a:lnSpc>
              <a:buFont typeface="Wingdings" pitchFamily="2" charset="2"/>
              <a:buChar char="§"/>
            </a:pPr>
            <a:r>
              <a:rPr lang="es-ES" sz="2000" b="1" dirty="0" err="1" smtClean="0">
                <a:solidFill>
                  <a:srgbClr val="FF0000"/>
                </a:solidFill>
                <a:latin typeface="Maiandra GD" pitchFamily="34" charset="0"/>
              </a:rPr>
              <a:t>Mbits</a:t>
            </a:r>
            <a:r>
              <a:rPr lang="es-ES" sz="2000" b="1" dirty="0" smtClean="0">
                <a:solidFill>
                  <a:srgbClr val="FF0000"/>
                </a:solidFill>
                <a:latin typeface="Maiandra GD" pitchFamily="34" charset="0"/>
              </a:rPr>
              <a:t>/s</a:t>
            </a:r>
            <a:r>
              <a:rPr lang="es-ES" sz="2000" dirty="0" smtClean="0">
                <a:latin typeface="Maiandra GD" pitchFamily="34" charset="0"/>
              </a:rPr>
              <a:t> o Mbps(Mb/s, Megabit/s o un millón de bits por segundo)</a:t>
            </a:r>
          </a:p>
          <a:p>
            <a:pPr lvl="1">
              <a:lnSpc>
                <a:spcPct val="150000"/>
              </a:lnSpc>
              <a:buFont typeface="Wingdings" pitchFamily="2" charset="2"/>
              <a:buChar char="§"/>
            </a:pPr>
            <a:r>
              <a:rPr lang="es-ES" sz="2000" b="1" dirty="0" err="1" smtClean="0">
                <a:solidFill>
                  <a:srgbClr val="FF0000"/>
                </a:solidFill>
                <a:latin typeface="Maiandra GD" pitchFamily="34" charset="0"/>
              </a:rPr>
              <a:t>Gbit</a:t>
            </a:r>
            <a:r>
              <a:rPr lang="es-ES" sz="2000" b="1" dirty="0" smtClean="0">
                <a:solidFill>
                  <a:srgbClr val="FF0000"/>
                </a:solidFill>
                <a:latin typeface="Maiandra GD" pitchFamily="34" charset="0"/>
              </a:rPr>
              <a:t>/s</a:t>
            </a:r>
            <a:r>
              <a:rPr lang="es-ES" sz="2000" dirty="0" smtClean="0">
                <a:latin typeface="Maiandra GD" pitchFamily="34" charset="0"/>
              </a:rPr>
              <a:t> o </a:t>
            </a:r>
            <a:r>
              <a:rPr lang="es-ES" sz="2000" dirty="0" err="1" smtClean="0">
                <a:latin typeface="Maiandra GD" pitchFamily="34" charset="0"/>
              </a:rPr>
              <a:t>Gbps</a:t>
            </a:r>
            <a:r>
              <a:rPr lang="es-ES" sz="2000" dirty="0" smtClean="0">
                <a:latin typeface="Maiandra GD" pitchFamily="34" charset="0"/>
              </a:rPr>
              <a:t> (</a:t>
            </a:r>
            <a:r>
              <a:rPr lang="es-ES" sz="2000" dirty="0" err="1" smtClean="0">
                <a:latin typeface="Maiandra GD" pitchFamily="34" charset="0"/>
              </a:rPr>
              <a:t>Gb</a:t>
            </a:r>
            <a:r>
              <a:rPr lang="es-ES" sz="2000" dirty="0" smtClean="0">
                <a:latin typeface="Maiandra GD" pitchFamily="34" charset="0"/>
              </a:rPr>
              <a:t>/s, </a:t>
            </a:r>
            <a:r>
              <a:rPr lang="es-ES" sz="2000" dirty="0" err="1" smtClean="0">
                <a:latin typeface="Maiandra GD" pitchFamily="34" charset="0"/>
                <a:hlinkClick r:id="rId2" tooltip="Gigabit"/>
              </a:rPr>
              <a:t>Gigabit</a:t>
            </a:r>
            <a:r>
              <a:rPr lang="es-ES" sz="2000" dirty="0" smtClean="0">
                <a:latin typeface="Maiandra GD" pitchFamily="34" charset="0"/>
              </a:rPr>
              <a:t>, mil millones de bits)</a:t>
            </a:r>
          </a:p>
          <a:p>
            <a:pPr lvl="1">
              <a:lnSpc>
                <a:spcPct val="150000"/>
              </a:lnSpc>
              <a:buFont typeface="Wingdings" pitchFamily="2" charset="2"/>
              <a:buChar char="§"/>
            </a:pPr>
            <a:r>
              <a:rPr lang="es-ES" sz="2000" b="1" dirty="0" smtClean="0">
                <a:solidFill>
                  <a:srgbClr val="FF0000"/>
                </a:solidFill>
                <a:latin typeface="Maiandra GD" pitchFamily="34" charset="0"/>
              </a:rPr>
              <a:t>byte/s </a:t>
            </a:r>
            <a:r>
              <a:rPr lang="es-ES" sz="2000" dirty="0" smtClean="0">
                <a:latin typeface="Maiandra GD" pitchFamily="34" charset="0"/>
              </a:rPr>
              <a:t>(B/s u 8 bits por segundo)</a:t>
            </a:r>
          </a:p>
          <a:p>
            <a:pPr lvl="1">
              <a:lnSpc>
                <a:spcPct val="150000"/>
              </a:lnSpc>
              <a:buFont typeface="Wingdings" pitchFamily="2" charset="2"/>
              <a:buChar char="§"/>
            </a:pPr>
            <a:r>
              <a:rPr lang="es-ES" sz="2000" b="1" dirty="0" smtClean="0">
                <a:solidFill>
                  <a:srgbClr val="FF0000"/>
                </a:solidFill>
                <a:latin typeface="Maiandra GD" pitchFamily="34" charset="0"/>
              </a:rPr>
              <a:t>kilobyte/s</a:t>
            </a:r>
            <a:r>
              <a:rPr lang="es-ES" sz="2000" dirty="0" smtClean="0">
                <a:latin typeface="Maiandra GD" pitchFamily="34" charset="0"/>
              </a:rPr>
              <a:t> (</a:t>
            </a:r>
            <a:r>
              <a:rPr lang="es-ES" sz="2000" dirty="0" err="1" smtClean="0">
                <a:latin typeface="Maiandra GD" pitchFamily="34" charset="0"/>
              </a:rPr>
              <a:t>kB</a:t>
            </a:r>
            <a:r>
              <a:rPr lang="es-ES" sz="2000" dirty="0" smtClean="0">
                <a:latin typeface="Maiandra GD" pitchFamily="34" charset="0"/>
              </a:rPr>
              <a:t>/s, mil bytes u ocho mil bits por segundo)</a:t>
            </a:r>
          </a:p>
          <a:p>
            <a:pPr lvl="1">
              <a:lnSpc>
                <a:spcPct val="150000"/>
              </a:lnSpc>
              <a:buFont typeface="Wingdings" pitchFamily="2" charset="2"/>
              <a:buChar char="§"/>
            </a:pPr>
            <a:r>
              <a:rPr lang="es-ES" sz="2000" b="1" dirty="0" smtClean="0">
                <a:solidFill>
                  <a:srgbClr val="FF0000"/>
                </a:solidFill>
                <a:latin typeface="Maiandra GD" pitchFamily="34" charset="0"/>
              </a:rPr>
              <a:t>megabyte/s</a:t>
            </a:r>
            <a:r>
              <a:rPr lang="es-ES" sz="2000" dirty="0" smtClean="0">
                <a:latin typeface="Maiandra GD" pitchFamily="34" charset="0"/>
              </a:rPr>
              <a:t> (MB/s, un millón de bytes u 8 millones de bit por segundo)</a:t>
            </a:r>
          </a:p>
          <a:p>
            <a:pPr lvl="1">
              <a:lnSpc>
                <a:spcPct val="150000"/>
              </a:lnSpc>
              <a:buFont typeface="Wingdings" pitchFamily="2" charset="2"/>
              <a:buChar char="§"/>
            </a:pPr>
            <a:r>
              <a:rPr lang="es-ES" sz="2000" b="1" dirty="0" smtClean="0">
                <a:solidFill>
                  <a:srgbClr val="FF0000"/>
                </a:solidFill>
                <a:latin typeface="Maiandra GD" pitchFamily="34" charset="0"/>
              </a:rPr>
              <a:t>g</a:t>
            </a:r>
            <a:r>
              <a:rPr lang="es-ES" sz="2000" b="1" dirty="0" smtClean="0">
                <a:solidFill>
                  <a:srgbClr val="FF0000"/>
                </a:solidFill>
              </a:rPr>
              <a:t>igabyte/s </a:t>
            </a:r>
            <a:r>
              <a:rPr lang="es-ES" sz="2000" dirty="0" smtClean="0"/>
              <a:t>(GB/s, mil millones de bytes u 8 mil millones de bits)</a:t>
            </a:r>
          </a:p>
          <a:p>
            <a:pPr algn="just">
              <a:lnSpc>
                <a:spcPct val="150000"/>
              </a:lnSpc>
              <a:buNone/>
            </a:pPr>
            <a:endParaRPr lang="es-ES" sz="2400" dirty="0">
              <a:latin typeface="Maiandra G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4"/>
            <a:ext cx="8229600" cy="846158"/>
          </a:xfrm>
        </p:spPr>
        <p:txBody>
          <a:bodyPr>
            <a:normAutofit/>
          </a:bodyPr>
          <a:lstStyle/>
          <a:p>
            <a:r>
              <a:rPr lang="es-MX" dirty="0" smtClean="0">
                <a:solidFill>
                  <a:schemeClr val="accent1"/>
                </a:solidFill>
                <a:latin typeface="Maiandra GD" pitchFamily="34" charset="0"/>
              </a:rPr>
              <a:t>Ejemplo de Aplicación Distribuida</a:t>
            </a:r>
            <a:endParaRPr lang="es-ES" dirty="0">
              <a:solidFill>
                <a:schemeClr val="accent1"/>
              </a:solidFill>
              <a:latin typeface="Maiandra GD" pitchFamily="34" charset="0"/>
            </a:endParaRPr>
          </a:p>
        </p:txBody>
      </p:sp>
      <p:sp>
        <p:nvSpPr>
          <p:cNvPr id="6" name="5 Marcador de número de diapositiva"/>
          <p:cNvSpPr>
            <a:spLocks noGrp="1"/>
          </p:cNvSpPr>
          <p:nvPr>
            <p:ph type="sldNum" sz="quarter" idx="12"/>
          </p:nvPr>
        </p:nvSpPr>
        <p:spPr/>
        <p:txBody>
          <a:bodyPr/>
          <a:lstStyle/>
          <a:p>
            <a:fld id="{8E9EA971-267B-4C68-8D7F-AE83A1F219EA}" type="slidenum">
              <a:rPr lang="es-ES" smtClean="0"/>
              <a:pPr/>
              <a:t>7</a:t>
            </a:fld>
            <a:endParaRPr lang="es-ES" dirty="0"/>
          </a:p>
        </p:txBody>
      </p:sp>
      <p:pic>
        <p:nvPicPr>
          <p:cNvPr id="24578" name="Picture 2"/>
          <p:cNvPicPr>
            <a:picLocks noGrp="1" noChangeAspect="1" noChangeArrowheads="1"/>
          </p:cNvPicPr>
          <p:nvPr>
            <p:ph sz="quarter" idx="1"/>
          </p:nvPr>
        </p:nvPicPr>
        <p:blipFill>
          <a:blip r:embed="rId2"/>
          <a:srcRect/>
          <a:stretch>
            <a:fillRect/>
          </a:stretch>
        </p:blipFill>
        <p:spPr bwMode="auto">
          <a:xfrm>
            <a:off x="1174193" y="969942"/>
            <a:ext cx="6898269" cy="5173702"/>
          </a:xfrm>
          <a:prstGeom prst="rect">
            <a:avLst/>
          </a:prstGeom>
          <a:noFill/>
          <a:ln w="9525">
            <a:noFill/>
            <a:miter lim="800000"/>
            <a:headEnd/>
            <a:tailEnd/>
          </a:ln>
          <a:effectLst/>
        </p:spPr>
      </p:pic>
      <p:sp>
        <p:nvSpPr>
          <p:cNvPr id="5" name="4 Rectángulo"/>
          <p:cNvSpPr/>
          <p:nvPr/>
        </p:nvSpPr>
        <p:spPr>
          <a:xfrm>
            <a:off x="1142976" y="6286520"/>
            <a:ext cx="7215238" cy="430887"/>
          </a:xfrm>
          <a:prstGeom prst="rect">
            <a:avLst/>
          </a:prstGeom>
        </p:spPr>
        <p:txBody>
          <a:bodyPr wrap="square">
            <a:spAutoFit/>
          </a:bodyPr>
          <a:lstStyle/>
          <a:p>
            <a:pPr algn="ctr"/>
            <a:r>
              <a:rPr lang="es-ES" sz="1100" dirty="0" smtClean="0">
                <a:latin typeface="Lucida Handwriting" pitchFamily="66" charset="0"/>
                <a:hlinkClick r:id="rId3"/>
              </a:rPr>
              <a:t>http://www.sqlsummit.com/Articles/DataAccessMiddleware6.htm</a:t>
            </a:r>
            <a:endParaRPr lang="es-ES" sz="1100" dirty="0" smtClean="0">
              <a:latin typeface="Lucida Handwriting" pitchFamily="66" charset="0"/>
            </a:endParaRPr>
          </a:p>
          <a:p>
            <a:pPr algn="ctr"/>
            <a:endParaRPr lang="es-ES" sz="1100" dirty="0">
              <a:latin typeface="Lucida Handwriting" pitchFamily="66"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9EA971-267B-4C68-8D7F-AE83A1F219EA}" type="slidenum">
              <a:rPr lang="es-ES" smtClean="0"/>
              <a:pPr/>
              <a:t>70</a:t>
            </a:fld>
            <a:endParaRPr lang="es-ES"/>
          </a:p>
        </p:txBody>
      </p:sp>
      <p:sp>
        <p:nvSpPr>
          <p:cNvPr id="3" name="2 Marcador de contenido"/>
          <p:cNvSpPr>
            <a:spLocks noGrp="1"/>
          </p:cNvSpPr>
          <p:nvPr>
            <p:ph sz="quarter" idx="1"/>
          </p:nvPr>
        </p:nvSpPr>
        <p:spPr>
          <a:xfrm>
            <a:off x="457200" y="1500174"/>
            <a:ext cx="8229600" cy="4525963"/>
          </a:xfrm>
        </p:spPr>
        <p:txBody>
          <a:bodyPr>
            <a:normAutofit/>
          </a:bodyPr>
          <a:lstStyle/>
          <a:p>
            <a:pPr algn="just">
              <a:lnSpc>
                <a:spcPct val="150000"/>
              </a:lnSpc>
              <a:buNone/>
            </a:pPr>
            <a:r>
              <a:rPr lang="es-ES" sz="2000" dirty="0" smtClean="0">
                <a:latin typeface="Maiandra GD" pitchFamily="34" charset="0"/>
              </a:rPr>
              <a:t>	Es la cantidad de información o de datos que se puede enviar a través de una conexión de red en un período de tiempo dado. </a:t>
            </a:r>
          </a:p>
          <a:p>
            <a:pPr algn="just">
              <a:lnSpc>
                <a:spcPct val="150000"/>
              </a:lnSpc>
              <a:buNone/>
            </a:pPr>
            <a:r>
              <a:rPr lang="es-ES" sz="2000" dirty="0" smtClean="0">
                <a:latin typeface="Maiandra GD" pitchFamily="34" charset="0"/>
              </a:rPr>
              <a:t>	Se indica generalmente en bites por segundo (BPS), </a:t>
            </a:r>
            <a:r>
              <a:rPr lang="es-ES" sz="2000" dirty="0" err="1" smtClean="0">
                <a:latin typeface="Maiandra GD" pitchFamily="34" charset="0"/>
              </a:rPr>
              <a:t>kilobites</a:t>
            </a:r>
            <a:r>
              <a:rPr lang="es-ES" sz="2000" dirty="0" smtClean="0">
                <a:latin typeface="Maiandra GD" pitchFamily="34" charset="0"/>
              </a:rPr>
              <a:t> por segundo (</a:t>
            </a:r>
            <a:r>
              <a:rPr lang="es-ES" sz="2000" dirty="0" err="1" smtClean="0">
                <a:latin typeface="Maiandra GD" pitchFamily="34" charset="0"/>
              </a:rPr>
              <a:t>kbps</a:t>
            </a:r>
            <a:r>
              <a:rPr lang="es-ES" sz="2000" dirty="0" smtClean="0">
                <a:latin typeface="Maiandra GD" pitchFamily="34" charset="0"/>
              </a:rPr>
              <a:t>), o </a:t>
            </a:r>
            <a:r>
              <a:rPr lang="es-ES" sz="2000" dirty="0" err="1" smtClean="0">
                <a:latin typeface="Maiandra GD" pitchFamily="34" charset="0"/>
              </a:rPr>
              <a:t>megabites</a:t>
            </a:r>
            <a:r>
              <a:rPr lang="es-ES" sz="2000" dirty="0" smtClean="0">
                <a:latin typeface="Maiandra GD" pitchFamily="34" charset="0"/>
              </a:rPr>
              <a:t> por segundo (</a:t>
            </a:r>
            <a:r>
              <a:rPr lang="es-ES" sz="2000" dirty="0" err="1" smtClean="0">
                <a:latin typeface="Maiandra GD" pitchFamily="34" charset="0"/>
              </a:rPr>
              <a:t>mps</a:t>
            </a:r>
            <a:r>
              <a:rPr lang="es-ES" sz="2000" dirty="0" smtClean="0">
                <a:latin typeface="Maiandra GD" pitchFamily="34" charset="0"/>
              </a:rPr>
              <a:t>).</a:t>
            </a:r>
          </a:p>
          <a:p>
            <a:pPr algn="just">
              <a:lnSpc>
                <a:spcPct val="150000"/>
              </a:lnSpc>
              <a:buNone/>
            </a:pPr>
            <a:r>
              <a:rPr lang="es-MX" sz="2000" dirty="0" smtClean="0">
                <a:latin typeface="Maiandra GD" pitchFamily="34" charset="0"/>
              </a:rPr>
              <a:t>	Por lo tanto:</a:t>
            </a:r>
          </a:p>
          <a:p>
            <a:pPr algn="ctr">
              <a:lnSpc>
                <a:spcPct val="150000"/>
              </a:lnSpc>
              <a:buNone/>
            </a:pPr>
            <a:endParaRPr lang="es-ES" sz="2400" dirty="0" smtClean="0">
              <a:latin typeface="Maiandra GD" pitchFamily="34" charset="0"/>
            </a:endParaRPr>
          </a:p>
          <a:p>
            <a:pPr algn="ctr">
              <a:lnSpc>
                <a:spcPct val="150000"/>
              </a:lnSpc>
              <a:buNone/>
            </a:pPr>
            <a:r>
              <a:rPr lang="es-ES" sz="2400" dirty="0" smtClean="0">
                <a:latin typeface="Maiandra GD" pitchFamily="34" charset="0"/>
              </a:rPr>
              <a:t>¿Cuál es la diferencia entre ancho de banda y </a:t>
            </a:r>
          </a:p>
          <a:p>
            <a:pPr algn="ctr">
              <a:lnSpc>
                <a:spcPct val="150000"/>
              </a:lnSpc>
              <a:buNone/>
            </a:pPr>
            <a:r>
              <a:rPr lang="es-ES" sz="2400" dirty="0" smtClean="0">
                <a:latin typeface="Maiandra GD" pitchFamily="34" charset="0"/>
              </a:rPr>
              <a:t>tasa de transferencia? </a:t>
            </a:r>
          </a:p>
          <a:p>
            <a:pPr algn="just">
              <a:lnSpc>
                <a:spcPct val="150000"/>
              </a:lnSpc>
              <a:buNone/>
            </a:pPr>
            <a:endParaRPr lang="es-ES" sz="2000" dirty="0">
              <a:latin typeface="Maiandra GD" pitchFamily="34" charset="0"/>
            </a:endParaRPr>
          </a:p>
        </p:txBody>
      </p:sp>
      <p:sp>
        <p:nvSpPr>
          <p:cNvPr id="5" name="Rectangle 2"/>
          <p:cNvSpPr txBox="1">
            <a:spLocks noChangeArrowheads="1"/>
          </p:cNvSpPr>
          <p:nvPr/>
        </p:nvSpPr>
        <p:spPr>
          <a:xfrm>
            <a:off x="609600" y="14285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
                <a:schemeClr val="accent1"/>
              </a:buClr>
              <a:buSzPct val="80000"/>
              <a:buFont typeface="Wingdings" pitchFamily="2" charset="2"/>
              <a:buChar char="q"/>
              <a:tabLst/>
              <a:defRPr/>
            </a:pPr>
            <a:r>
              <a:rPr kumimoji="0" lang="es-CO" sz="3200" b="1" i="0" u="none" strike="noStrike" kern="1200" cap="none" spc="0" normalizeH="0" baseline="0" noProof="0" dirty="0" smtClean="0">
                <a:ln>
                  <a:noFill/>
                </a:ln>
                <a:solidFill>
                  <a:schemeClr val="accent1"/>
                </a:solidFill>
                <a:effectLst/>
                <a:uLnTx/>
                <a:uFillTx/>
                <a:latin typeface="Maiandra GD" pitchFamily="34" charset="0"/>
                <a:ea typeface="+mj-ea"/>
                <a:cs typeface="+mj-cs"/>
              </a:rPr>
              <a:t> Ancho de Banda</a:t>
            </a:r>
            <a:endParaRPr kumimoji="0" lang="es-CO" sz="3200" b="1" i="0" u="none" strike="noStrike" kern="1200" cap="none" spc="0" normalizeH="0" baseline="0" noProof="0" dirty="0">
              <a:ln>
                <a:noFill/>
              </a:ln>
              <a:solidFill>
                <a:schemeClr val="accent1"/>
              </a:solidFill>
              <a:effectLst/>
              <a:uLnTx/>
              <a:uFillTx/>
              <a:latin typeface="Maiandra GD" pitchFamily="34" charset="0"/>
              <a:ea typeface="+mj-ea"/>
              <a:cs typeface="+mj-cs"/>
            </a:endParaRPr>
          </a:p>
        </p:txBody>
      </p:sp>
      <p:pic>
        <p:nvPicPr>
          <p:cNvPr id="6" name="5 Imagen" descr="question_mark3.jpg"/>
          <p:cNvPicPr>
            <a:picLocks noChangeAspect="1"/>
          </p:cNvPicPr>
          <p:nvPr/>
        </p:nvPicPr>
        <p:blipFill>
          <a:blip r:embed="rId3"/>
          <a:stretch>
            <a:fillRect/>
          </a:stretch>
        </p:blipFill>
        <p:spPr>
          <a:xfrm>
            <a:off x="1928794" y="5214950"/>
            <a:ext cx="701273" cy="738182"/>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accent1"/>
                </a:solidFill>
                <a:latin typeface="Maiandra GD" pitchFamily="34" charset="0"/>
              </a:rPr>
              <a:t>Bibliografía</a:t>
            </a:r>
            <a:endParaRPr lang="es-ES" b="1" dirty="0">
              <a:solidFill>
                <a:schemeClr val="accent1"/>
              </a:solidFill>
              <a:latin typeface="Maiandra GD" pitchFamily="34" charset="0"/>
            </a:endParaRPr>
          </a:p>
        </p:txBody>
      </p:sp>
      <p:sp>
        <p:nvSpPr>
          <p:cNvPr id="4" name="3 Marcador de número de diapositiva"/>
          <p:cNvSpPr>
            <a:spLocks noGrp="1"/>
          </p:cNvSpPr>
          <p:nvPr>
            <p:ph type="sldNum" sz="quarter" idx="12"/>
          </p:nvPr>
        </p:nvSpPr>
        <p:spPr/>
        <p:txBody>
          <a:bodyPr/>
          <a:lstStyle/>
          <a:p>
            <a:fld id="{8E9EA971-267B-4C68-8D7F-AE83A1F219EA}" type="slidenum">
              <a:rPr lang="es-ES" smtClean="0"/>
              <a:pPr/>
              <a:t>71</a:t>
            </a:fld>
            <a:endParaRPr lang="es-ES"/>
          </a:p>
        </p:txBody>
      </p:sp>
      <p:sp>
        <p:nvSpPr>
          <p:cNvPr id="3" name="2 Marcador de contenido"/>
          <p:cNvSpPr>
            <a:spLocks noGrp="1"/>
          </p:cNvSpPr>
          <p:nvPr>
            <p:ph sz="quarter" idx="1"/>
          </p:nvPr>
        </p:nvSpPr>
        <p:spPr>
          <a:xfrm>
            <a:off x="457200" y="1689119"/>
            <a:ext cx="8229600" cy="4525963"/>
          </a:xfrm>
        </p:spPr>
        <p:txBody>
          <a:bodyPr>
            <a:normAutofit/>
          </a:bodyPr>
          <a:lstStyle/>
          <a:p>
            <a:pPr lvl="1">
              <a:lnSpc>
                <a:spcPct val="90000"/>
              </a:lnSpc>
              <a:buFont typeface="Wingdings" pitchFamily="2" charset="2"/>
              <a:buChar char="v"/>
            </a:pPr>
            <a:r>
              <a:rPr lang="en-US" sz="1800" b="1" i="1" dirty="0" smtClean="0">
                <a:latin typeface="Maiandra GD" pitchFamily="34" charset="0"/>
              </a:rPr>
              <a:t>Computer Networking: A Top Down Approach </a:t>
            </a:r>
            <a:r>
              <a:rPr lang="en-US" sz="1800" b="1" dirty="0" smtClean="0">
                <a:latin typeface="Maiandra GD" pitchFamily="34" charset="0"/>
              </a:rPr>
              <a:t/>
            </a:r>
            <a:br>
              <a:rPr lang="en-US" sz="1800" b="1" dirty="0" smtClean="0">
                <a:latin typeface="Maiandra GD" pitchFamily="34" charset="0"/>
              </a:rPr>
            </a:br>
            <a:r>
              <a:rPr lang="en-US" sz="1800" dirty="0" smtClean="0">
                <a:latin typeface="Maiandra GD" pitchFamily="34" charset="0"/>
              </a:rPr>
              <a:t>4</a:t>
            </a:r>
            <a:r>
              <a:rPr lang="en-US" sz="1800" baseline="30000" dirty="0" smtClean="0">
                <a:latin typeface="Maiandra GD" pitchFamily="34" charset="0"/>
              </a:rPr>
              <a:t>th</a:t>
            </a:r>
            <a:r>
              <a:rPr lang="en-US" sz="1800" dirty="0" smtClean="0">
                <a:latin typeface="Maiandra GD" pitchFamily="34" charset="0"/>
              </a:rPr>
              <a:t> edition</a:t>
            </a:r>
            <a:br>
              <a:rPr lang="en-US" sz="1800" dirty="0" smtClean="0">
                <a:latin typeface="Maiandra GD" pitchFamily="34" charset="0"/>
              </a:rPr>
            </a:br>
            <a:r>
              <a:rPr lang="en-US" sz="1800" dirty="0" smtClean="0">
                <a:latin typeface="Maiandra GD" pitchFamily="34" charset="0"/>
              </a:rPr>
              <a:t>Jim Kurose, Keith Ross</a:t>
            </a:r>
            <a:br>
              <a:rPr lang="en-US" sz="1800" dirty="0" smtClean="0">
                <a:latin typeface="Maiandra GD" pitchFamily="34" charset="0"/>
              </a:rPr>
            </a:br>
            <a:r>
              <a:rPr lang="en-US" sz="1800" dirty="0" smtClean="0">
                <a:latin typeface="Maiandra GD" pitchFamily="34" charset="0"/>
              </a:rPr>
              <a:t>Addison-Wesley, July 2007, ISBN: 9780321497703</a:t>
            </a:r>
          </a:p>
          <a:p>
            <a:pPr lvl="1">
              <a:lnSpc>
                <a:spcPct val="90000"/>
              </a:lnSpc>
            </a:pPr>
            <a:endParaRPr lang="es-ES" sz="1800" dirty="0" smtClean="0">
              <a:latin typeface="Maiandra GD" pitchFamily="34" charset="0"/>
            </a:endParaRPr>
          </a:p>
          <a:p>
            <a:pPr lvl="1">
              <a:lnSpc>
                <a:spcPct val="90000"/>
              </a:lnSpc>
              <a:buFont typeface="Wingdings" pitchFamily="2" charset="2"/>
              <a:buChar char="v"/>
            </a:pPr>
            <a:r>
              <a:rPr lang="es-ES" sz="1800" b="1" i="1" dirty="0" smtClean="0">
                <a:latin typeface="Maiandra GD" pitchFamily="34" charset="0"/>
              </a:rPr>
              <a:t>Data </a:t>
            </a:r>
            <a:r>
              <a:rPr lang="es-ES" sz="1800" b="1" i="1" dirty="0" err="1" smtClean="0">
                <a:latin typeface="Maiandra GD" pitchFamily="34" charset="0"/>
              </a:rPr>
              <a:t>Communications</a:t>
            </a:r>
            <a:r>
              <a:rPr lang="es-ES" sz="1800" b="1" i="1" dirty="0" smtClean="0">
                <a:latin typeface="Maiandra GD" pitchFamily="34" charset="0"/>
              </a:rPr>
              <a:t> and </a:t>
            </a:r>
            <a:r>
              <a:rPr lang="es-ES" sz="1800" b="1" i="1" dirty="0" err="1" smtClean="0">
                <a:latin typeface="Maiandra GD" pitchFamily="34" charset="0"/>
              </a:rPr>
              <a:t>Networking</a:t>
            </a:r>
            <a:r>
              <a:rPr lang="es-ES" sz="1800" b="1" i="1" dirty="0" smtClean="0">
                <a:latin typeface="Maiandra GD" pitchFamily="34" charset="0"/>
              </a:rPr>
              <a:t>,</a:t>
            </a:r>
          </a:p>
          <a:p>
            <a:pPr lvl="1">
              <a:lnSpc>
                <a:spcPct val="90000"/>
              </a:lnSpc>
              <a:buNone/>
            </a:pPr>
            <a:r>
              <a:rPr lang="es-ES" sz="1800" dirty="0" smtClean="0">
                <a:latin typeface="Maiandra GD" pitchFamily="34" charset="0"/>
              </a:rPr>
              <a:t>	</a:t>
            </a:r>
            <a:r>
              <a:rPr lang="en-US" sz="1800" dirty="0" smtClean="0">
                <a:latin typeface="Maiandra GD" pitchFamily="34" charset="0"/>
              </a:rPr>
              <a:t> 4</a:t>
            </a:r>
            <a:r>
              <a:rPr lang="en-US" sz="1800" baseline="30000" dirty="0" smtClean="0">
                <a:latin typeface="Maiandra GD" pitchFamily="34" charset="0"/>
              </a:rPr>
              <a:t>th</a:t>
            </a:r>
            <a:r>
              <a:rPr lang="en-US" sz="1800" dirty="0" smtClean="0">
                <a:latin typeface="Maiandra GD" pitchFamily="34" charset="0"/>
              </a:rPr>
              <a:t> edition,</a:t>
            </a:r>
            <a:r>
              <a:rPr lang="es-ES" sz="1800" dirty="0" smtClean="0">
                <a:latin typeface="Maiandra GD" pitchFamily="34" charset="0"/>
              </a:rPr>
              <a:t> USA, </a:t>
            </a:r>
          </a:p>
          <a:p>
            <a:pPr lvl="1">
              <a:lnSpc>
                <a:spcPct val="90000"/>
              </a:lnSpc>
              <a:buNone/>
            </a:pPr>
            <a:r>
              <a:rPr lang="es-ES" sz="1800" dirty="0" smtClean="0">
                <a:latin typeface="Maiandra GD" pitchFamily="34" charset="0"/>
              </a:rPr>
              <a:t>	</a:t>
            </a:r>
            <a:r>
              <a:rPr lang="es-ES" sz="1800" dirty="0" err="1" smtClean="0">
                <a:latin typeface="Maiandra GD" pitchFamily="34" charset="0"/>
              </a:rPr>
              <a:t>Behrouz</a:t>
            </a:r>
            <a:r>
              <a:rPr lang="es-ES" sz="1800" dirty="0" smtClean="0">
                <a:latin typeface="Maiandra GD" pitchFamily="34" charset="0"/>
              </a:rPr>
              <a:t> A. </a:t>
            </a:r>
            <a:r>
              <a:rPr lang="es-ES" sz="1800" dirty="0" err="1" smtClean="0">
                <a:latin typeface="Maiandra GD" pitchFamily="34" charset="0"/>
              </a:rPr>
              <a:t>Forouzan</a:t>
            </a:r>
            <a:endParaRPr lang="es-ES" sz="1800" dirty="0" smtClean="0">
              <a:latin typeface="Maiandra GD" pitchFamily="34" charset="0"/>
            </a:endParaRPr>
          </a:p>
          <a:p>
            <a:pPr lvl="1">
              <a:lnSpc>
                <a:spcPct val="90000"/>
              </a:lnSpc>
              <a:buNone/>
            </a:pPr>
            <a:r>
              <a:rPr lang="es-ES" sz="1800" dirty="0" smtClean="0">
                <a:latin typeface="Maiandra GD" pitchFamily="34" charset="0"/>
              </a:rPr>
              <a:t>	</a:t>
            </a:r>
            <a:r>
              <a:rPr lang="es-ES" sz="1800" dirty="0" err="1" smtClean="0">
                <a:latin typeface="Maiandra GD" pitchFamily="34" charset="0"/>
              </a:rPr>
              <a:t>McGraw</a:t>
            </a:r>
            <a:r>
              <a:rPr lang="es-ES" sz="1800" dirty="0" smtClean="0">
                <a:latin typeface="Maiandra GD" pitchFamily="34" charset="0"/>
              </a:rPr>
              <a:t> Hill,  ISBN: 0072967757</a:t>
            </a:r>
          </a:p>
          <a:p>
            <a:pPr lvl="1">
              <a:lnSpc>
                <a:spcPct val="90000"/>
              </a:lnSpc>
              <a:buNone/>
            </a:pPr>
            <a:endParaRPr lang="es-MX" sz="1800" dirty="0" smtClean="0">
              <a:latin typeface="Maiandra GD" pitchFamily="34" charset="0"/>
            </a:endParaRPr>
          </a:p>
          <a:p>
            <a:pPr lvl="1">
              <a:lnSpc>
                <a:spcPct val="90000"/>
              </a:lnSpc>
              <a:buFont typeface="Wingdings" pitchFamily="2" charset="2"/>
              <a:buChar char="v"/>
            </a:pPr>
            <a:r>
              <a:rPr lang="es-MX" sz="1800" b="1" i="1" dirty="0" smtClean="0">
                <a:latin typeface="Maiandra GD" pitchFamily="34" charset="0"/>
              </a:rPr>
              <a:t>Network Fundamentals, CCNA </a:t>
            </a:r>
            <a:r>
              <a:rPr lang="es-MX" sz="1800" b="1" i="1" dirty="0" err="1" smtClean="0">
                <a:latin typeface="Maiandra GD" pitchFamily="34" charset="0"/>
              </a:rPr>
              <a:t>Exploration</a:t>
            </a:r>
            <a:r>
              <a:rPr lang="es-MX" sz="1800" b="1" i="1" dirty="0" smtClean="0">
                <a:latin typeface="Maiandra GD" pitchFamily="34" charset="0"/>
              </a:rPr>
              <a:t> </a:t>
            </a:r>
            <a:r>
              <a:rPr lang="es-MX" sz="1800" b="1" i="1" dirty="0" err="1" smtClean="0">
                <a:latin typeface="Maiandra GD" pitchFamily="34" charset="0"/>
              </a:rPr>
              <a:t>Companion</a:t>
            </a:r>
            <a:r>
              <a:rPr lang="es-MX" sz="1800" b="1" i="1" dirty="0" smtClean="0">
                <a:latin typeface="Maiandra GD" pitchFamily="34" charset="0"/>
              </a:rPr>
              <a:t> Guide</a:t>
            </a:r>
          </a:p>
          <a:p>
            <a:pPr lvl="1">
              <a:lnSpc>
                <a:spcPct val="90000"/>
              </a:lnSpc>
              <a:buNone/>
            </a:pPr>
            <a:r>
              <a:rPr lang="es-MX" sz="1800" dirty="0" smtClean="0">
                <a:latin typeface="Maiandra GD" pitchFamily="34" charset="0"/>
              </a:rPr>
              <a:t>	Mark </a:t>
            </a:r>
            <a:r>
              <a:rPr lang="es-MX" sz="1800" dirty="0" err="1" smtClean="0">
                <a:latin typeface="Maiandra GD" pitchFamily="34" charset="0"/>
              </a:rPr>
              <a:t>A.Dye</a:t>
            </a:r>
            <a:r>
              <a:rPr lang="es-MX" sz="1800" dirty="0" smtClean="0">
                <a:latin typeface="Maiandra GD" pitchFamily="34" charset="0"/>
              </a:rPr>
              <a:t>, Rick McDonald, </a:t>
            </a:r>
            <a:r>
              <a:rPr lang="es-MX" sz="1800" dirty="0" err="1" smtClean="0">
                <a:latin typeface="Maiandra GD" pitchFamily="34" charset="0"/>
              </a:rPr>
              <a:t>Antoon</a:t>
            </a:r>
            <a:r>
              <a:rPr lang="es-MX" sz="1800" dirty="0" smtClean="0">
                <a:latin typeface="Maiandra GD" pitchFamily="34" charset="0"/>
              </a:rPr>
              <a:t> W. </a:t>
            </a:r>
            <a:r>
              <a:rPr lang="es-MX" sz="1800" dirty="0" err="1" smtClean="0">
                <a:latin typeface="Maiandra GD" pitchFamily="34" charset="0"/>
              </a:rPr>
              <a:t>Rufi</a:t>
            </a:r>
            <a:endParaRPr lang="es-MX" sz="1800" dirty="0" smtClean="0">
              <a:latin typeface="Maiandra GD" pitchFamily="34" charset="0"/>
            </a:endParaRPr>
          </a:p>
          <a:p>
            <a:pPr lvl="1">
              <a:lnSpc>
                <a:spcPct val="90000"/>
              </a:lnSpc>
              <a:buNone/>
            </a:pPr>
            <a:r>
              <a:rPr lang="es-MX" sz="1800" dirty="0" smtClean="0">
                <a:latin typeface="Maiandra GD" pitchFamily="34" charset="0"/>
              </a:rPr>
              <a:t>	Cisco </a:t>
            </a:r>
            <a:r>
              <a:rPr lang="es-MX" sz="1800" dirty="0" err="1" smtClean="0">
                <a:latin typeface="Maiandra GD" pitchFamily="34" charset="0"/>
              </a:rPr>
              <a:t>Press</a:t>
            </a:r>
            <a:r>
              <a:rPr lang="es-MX" sz="1800" dirty="0" smtClean="0">
                <a:latin typeface="Maiandra GD" pitchFamily="34" charset="0"/>
              </a:rPr>
              <a:t>, Noviembre 2007, ISBN: 9781587132087</a:t>
            </a:r>
            <a:endParaRPr lang="es-ES" sz="1800" dirty="0" smtClean="0">
              <a:latin typeface="Maiandra G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E9EA971-267B-4C68-8D7F-AE83A1F219EA}" type="slidenum">
              <a:rPr lang="es-ES" smtClean="0"/>
              <a:pPr/>
              <a:t>8</a:t>
            </a:fld>
            <a:endParaRPr lang="es-ES"/>
          </a:p>
        </p:txBody>
      </p:sp>
      <p:sp>
        <p:nvSpPr>
          <p:cNvPr id="3" name="2 Marcador de contenido"/>
          <p:cNvSpPr>
            <a:spLocks noGrp="1"/>
          </p:cNvSpPr>
          <p:nvPr>
            <p:ph sz="quarter" idx="1"/>
          </p:nvPr>
        </p:nvSpPr>
        <p:spPr>
          <a:xfrm>
            <a:off x="214282" y="214290"/>
            <a:ext cx="8715436" cy="6429420"/>
          </a:xfrm>
        </p:spPr>
        <p:txBody>
          <a:bodyPr>
            <a:normAutofit/>
          </a:bodyPr>
          <a:lstStyle/>
          <a:p>
            <a:pPr>
              <a:lnSpc>
                <a:spcPct val="150000"/>
              </a:lnSpc>
              <a:buClr>
                <a:schemeClr val="accent1"/>
              </a:buClr>
              <a:buSzPct val="80000"/>
              <a:buNone/>
            </a:pPr>
            <a:r>
              <a:rPr lang="es-MX" sz="2000" dirty="0" smtClean="0">
                <a:latin typeface="Maiandra GD" pitchFamily="34" charset="0"/>
              </a:rPr>
              <a:t>		¿Cómo se conectan los sistemas finales a un enrutador?</a:t>
            </a:r>
          </a:p>
          <a:p>
            <a:pPr marL="800100" lvl="1" indent="-342900">
              <a:lnSpc>
                <a:spcPct val="150000"/>
              </a:lnSpc>
              <a:buClr>
                <a:schemeClr val="accent1"/>
              </a:buClr>
              <a:buSzPct val="80000"/>
              <a:buFont typeface="+mj-lt"/>
              <a:buAutoNum type="arabicPeriod"/>
            </a:pPr>
            <a:r>
              <a:rPr lang="es-MX" sz="1800" dirty="0" smtClean="0">
                <a:latin typeface="Maiandra GD" pitchFamily="34" charset="0"/>
              </a:rPr>
              <a:t>Acceso residencial</a:t>
            </a:r>
          </a:p>
          <a:p>
            <a:pPr marL="800100" lvl="1" indent="-342900">
              <a:lnSpc>
                <a:spcPct val="150000"/>
              </a:lnSpc>
              <a:buClr>
                <a:schemeClr val="accent1"/>
              </a:buClr>
              <a:buSzPct val="80000"/>
              <a:buFont typeface="+mj-lt"/>
              <a:buAutoNum type="arabicPeriod"/>
            </a:pPr>
            <a:r>
              <a:rPr lang="es-MX" sz="1800" dirty="0" smtClean="0">
                <a:latin typeface="Maiandra GD" pitchFamily="34" charset="0"/>
              </a:rPr>
              <a:t>Acceso institucionales (compañías, escuelas, </a:t>
            </a:r>
            <a:r>
              <a:rPr lang="es-MX" sz="1800" dirty="0" err="1" smtClean="0">
                <a:latin typeface="Maiandra GD" pitchFamily="34" charset="0"/>
              </a:rPr>
              <a:t>etc</a:t>
            </a:r>
            <a:r>
              <a:rPr lang="es-MX" sz="1800" dirty="0" smtClean="0">
                <a:latin typeface="Maiandra GD" pitchFamily="34" charset="0"/>
              </a:rPr>
              <a:t>)</a:t>
            </a:r>
          </a:p>
          <a:p>
            <a:pPr marL="800100" lvl="1" indent="-342900">
              <a:lnSpc>
                <a:spcPct val="150000"/>
              </a:lnSpc>
              <a:buClr>
                <a:schemeClr val="accent1"/>
              </a:buClr>
              <a:buSzPct val="80000"/>
              <a:buFont typeface="+mj-lt"/>
              <a:buAutoNum type="arabicPeriod"/>
            </a:pPr>
            <a:r>
              <a:rPr lang="es-MX" sz="1800" dirty="0" smtClean="0">
                <a:latin typeface="Maiandra GD" pitchFamily="34" charset="0"/>
              </a:rPr>
              <a:t>Acceso Inalámbrico</a:t>
            </a:r>
          </a:p>
          <a:p>
            <a:pPr marL="457200" indent="-457200">
              <a:lnSpc>
                <a:spcPct val="150000"/>
              </a:lnSpc>
              <a:buClr>
                <a:schemeClr val="accent1"/>
              </a:buClr>
              <a:buSzPct val="80000"/>
              <a:buFont typeface="+mj-lt"/>
              <a:buAutoNum type="arabicPeriod"/>
            </a:pPr>
            <a:r>
              <a:rPr lang="es-MX" sz="2000" b="1" dirty="0" smtClean="0">
                <a:latin typeface="Maiandra GD" pitchFamily="34" charset="0"/>
              </a:rPr>
              <a:t>Acceso Residencial</a:t>
            </a:r>
          </a:p>
          <a:p>
            <a:pPr lvl="1" algn="just">
              <a:lnSpc>
                <a:spcPct val="150000"/>
              </a:lnSpc>
              <a:buClr>
                <a:schemeClr val="accent1"/>
              </a:buClr>
              <a:buSzPct val="80000"/>
              <a:buFont typeface="Wingdings" pitchFamily="2" charset="2"/>
              <a:buChar char="q"/>
            </a:pPr>
            <a:r>
              <a:rPr lang="es-MX" sz="2000" b="1" dirty="0" smtClean="0">
                <a:solidFill>
                  <a:srgbClr val="FF0000"/>
                </a:solidFill>
                <a:latin typeface="Maiandra GD" pitchFamily="34" charset="0"/>
              </a:rPr>
              <a:t>Modem</a:t>
            </a:r>
            <a:r>
              <a:rPr lang="es-MX" sz="1600" dirty="0" smtClean="0">
                <a:latin typeface="Maiandra GD" pitchFamily="34" charset="0"/>
              </a:rPr>
              <a:t> </a:t>
            </a:r>
            <a:r>
              <a:rPr lang="es-MX" sz="1600" dirty="0" smtClean="0">
                <a:latin typeface="Maiandra GD" pitchFamily="34" charset="0"/>
                <a:sym typeface="Wingdings" pitchFamily="2" charset="2"/>
              </a:rPr>
              <a:t> </a:t>
            </a:r>
            <a:r>
              <a:rPr lang="es-ES" sz="1800" dirty="0" err="1" smtClean="0">
                <a:latin typeface="Maiandra GD" pitchFamily="34" charset="0"/>
              </a:rPr>
              <a:t>MOdulador-DEModulador</a:t>
            </a:r>
            <a:r>
              <a:rPr lang="es-ES" sz="1800" dirty="0" smtClean="0">
                <a:latin typeface="Maiandra GD" pitchFamily="34" charset="0"/>
              </a:rPr>
              <a:t>; dispositivo que transforma las señales digitales de la computadora en señales analógicas del teléfono y viceversa, con lo que permite a la computadora transmitir y recibir información por la línea telefónica. </a:t>
            </a:r>
          </a:p>
          <a:p>
            <a:pPr lvl="1" algn="just">
              <a:lnSpc>
                <a:spcPct val="150000"/>
              </a:lnSpc>
              <a:buClr>
                <a:schemeClr val="accent1"/>
              </a:buClr>
              <a:buSzPct val="80000"/>
              <a:buNone/>
            </a:pPr>
            <a:r>
              <a:rPr lang="es-MX" sz="1800" dirty="0" smtClean="0">
                <a:latin typeface="Maiandra GD" pitchFamily="34" charset="0"/>
              </a:rPr>
              <a:t>		Velocidad: 56 </a:t>
            </a:r>
            <a:r>
              <a:rPr lang="es-MX" sz="1800" dirty="0" err="1" smtClean="0">
                <a:latin typeface="Maiandra GD" pitchFamily="34" charset="0"/>
              </a:rPr>
              <a:t>kbps</a:t>
            </a:r>
            <a:endParaRPr lang="es-ES" sz="1600" dirty="0" smtClean="0">
              <a:latin typeface="Maiandra GD" pitchFamily="34" charset="0"/>
            </a:endParaRPr>
          </a:p>
          <a:p>
            <a:pPr lvl="1" algn="just">
              <a:lnSpc>
                <a:spcPct val="150000"/>
              </a:lnSpc>
              <a:buClr>
                <a:schemeClr val="accent1"/>
              </a:buClr>
              <a:buSzPct val="80000"/>
              <a:buFont typeface="Wingdings" pitchFamily="2" charset="2"/>
              <a:buChar char="q"/>
            </a:pPr>
            <a:r>
              <a:rPr lang="es-MX" sz="1900" b="1" dirty="0" smtClean="0">
                <a:solidFill>
                  <a:srgbClr val="FF0000"/>
                </a:solidFill>
                <a:latin typeface="Maiandra GD" pitchFamily="34" charset="0"/>
              </a:rPr>
              <a:t>DSL</a:t>
            </a:r>
            <a:r>
              <a:rPr lang="es-ES" sz="1800" b="1" dirty="0" smtClean="0"/>
              <a:t>(</a:t>
            </a:r>
            <a:r>
              <a:rPr lang="es-ES" sz="1800" b="1" i="1" dirty="0" smtClean="0"/>
              <a:t>Digital </a:t>
            </a:r>
            <a:r>
              <a:rPr lang="es-ES" sz="1800" b="1" i="1" dirty="0" err="1" smtClean="0"/>
              <a:t>Subscriber</a:t>
            </a:r>
            <a:r>
              <a:rPr lang="es-ES" sz="1800" b="1" i="1" dirty="0" smtClean="0"/>
              <a:t> Line</a:t>
            </a:r>
            <a:r>
              <a:rPr lang="es-ES" sz="1800" b="1" dirty="0" smtClean="0"/>
              <a:t>)</a:t>
            </a:r>
            <a:r>
              <a:rPr lang="es-ES" sz="1800" dirty="0" smtClean="0"/>
              <a:t> </a:t>
            </a:r>
            <a:r>
              <a:rPr lang="es-MX" sz="1800" dirty="0" smtClean="0">
                <a:latin typeface="Maiandra GD" pitchFamily="34" charset="0"/>
              </a:rPr>
              <a:t> </a:t>
            </a:r>
            <a:r>
              <a:rPr lang="es-MX" sz="1800" dirty="0" smtClean="0">
                <a:latin typeface="Maiandra GD" pitchFamily="34" charset="0"/>
                <a:sym typeface="Wingdings" pitchFamily="2" charset="2"/>
              </a:rPr>
              <a:t> </a:t>
            </a:r>
            <a:r>
              <a:rPr lang="es-ES" sz="1800" dirty="0" smtClean="0">
                <a:latin typeface="Maiandra GD" pitchFamily="34" charset="0"/>
              </a:rPr>
              <a:t>Línea de Abonado Digital. Tecnología que permite una conexión a una red con más velocidad a través de las líneas telefónicas. Engloba tecnologías que proveen conexión digital sobre red telefónica como ADSL, SDSL, IDSL, HDSL, VDSL, etc. </a:t>
            </a:r>
            <a:endParaRPr lang="es-MX" sz="1800" dirty="0" smtClean="0">
              <a:latin typeface="Maiandra GD" pitchFamily="34" charset="0"/>
            </a:endParaRPr>
          </a:p>
        </p:txBody>
      </p:sp>
      <p:pic>
        <p:nvPicPr>
          <p:cNvPr id="4" name="3 Imagen" descr="question_mark3.jpg"/>
          <p:cNvPicPr>
            <a:picLocks noChangeAspect="1"/>
          </p:cNvPicPr>
          <p:nvPr/>
        </p:nvPicPr>
        <p:blipFill>
          <a:blip r:embed="rId2"/>
          <a:stretch>
            <a:fillRect/>
          </a:stretch>
        </p:blipFill>
        <p:spPr>
          <a:xfrm>
            <a:off x="357158" y="156649"/>
            <a:ext cx="733420" cy="77202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E9EA971-267B-4C68-8D7F-AE83A1F219EA}" type="slidenum">
              <a:rPr lang="es-ES" smtClean="0"/>
              <a:pPr/>
              <a:t>9</a:t>
            </a:fld>
            <a:endParaRPr lang="es-ES"/>
          </a:p>
        </p:txBody>
      </p:sp>
      <p:sp>
        <p:nvSpPr>
          <p:cNvPr id="3" name="2 Marcador de contenido"/>
          <p:cNvSpPr>
            <a:spLocks noGrp="1"/>
          </p:cNvSpPr>
          <p:nvPr>
            <p:ph sz="quarter" idx="1"/>
          </p:nvPr>
        </p:nvSpPr>
        <p:spPr>
          <a:xfrm>
            <a:off x="214282" y="285728"/>
            <a:ext cx="8715436" cy="6357982"/>
          </a:xfrm>
        </p:spPr>
        <p:txBody>
          <a:bodyPr>
            <a:normAutofit fontScale="92500" lnSpcReduction="10000"/>
          </a:bodyPr>
          <a:lstStyle/>
          <a:p>
            <a:pPr algn="just">
              <a:lnSpc>
                <a:spcPct val="150000"/>
              </a:lnSpc>
            </a:pPr>
            <a:r>
              <a:rPr lang="es-ES" sz="2000" dirty="0" smtClean="0">
                <a:latin typeface="Maiandra GD" pitchFamily="34" charset="0"/>
              </a:rPr>
              <a:t>La diferencia entre ADSL y otras DSL es que la velocidad de descarga de archivos(</a:t>
            </a:r>
            <a:r>
              <a:rPr lang="es-ES" sz="2000" i="1" dirty="0" err="1" smtClean="0">
                <a:latin typeface="Maiandra GD" pitchFamily="34" charset="0"/>
              </a:rPr>
              <a:t>downstream</a:t>
            </a:r>
            <a:r>
              <a:rPr lang="es-ES" sz="2000" dirty="0" smtClean="0">
                <a:latin typeface="Maiandra GD" pitchFamily="34" charset="0"/>
              </a:rPr>
              <a:t>) y la de subida de archivos(</a:t>
            </a:r>
            <a:r>
              <a:rPr lang="es-ES" sz="2000" i="1" dirty="0" err="1" smtClean="0">
                <a:latin typeface="Maiandra GD" pitchFamily="34" charset="0"/>
              </a:rPr>
              <a:t>upstream</a:t>
            </a:r>
            <a:r>
              <a:rPr lang="es-ES" sz="2000" dirty="0" smtClean="0">
                <a:latin typeface="Maiandra GD" pitchFamily="34" charset="0"/>
              </a:rPr>
              <a:t>) no son iguales. </a:t>
            </a:r>
            <a:r>
              <a:rPr lang="es-MX" sz="2000" dirty="0" smtClean="0">
                <a:latin typeface="Maiandra GD" pitchFamily="34" charset="0"/>
              </a:rPr>
              <a:t>Depende de la velocidad que cada compañía ofrece. Para probar la velocidad de tú DSL, puedes consultar la siguiente página:</a:t>
            </a:r>
            <a:endParaRPr lang="es-ES" sz="2000" dirty="0" smtClean="0">
              <a:latin typeface="Maiandra GD" pitchFamily="34" charset="0"/>
            </a:endParaRPr>
          </a:p>
          <a:p>
            <a:pPr algn="ctr">
              <a:lnSpc>
                <a:spcPct val="150000"/>
              </a:lnSpc>
              <a:buNone/>
            </a:pPr>
            <a:r>
              <a:rPr lang="es-ES" sz="2000" dirty="0" smtClean="0">
                <a:latin typeface="Maiandra GD" pitchFamily="34" charset="0"/>
                <a:hlinkClick r:id="rId3"/>
              </a:rPr>
              <a:t>http://adslspeedtest.info/dslspeedtest.php</a:t>
            </a:r>
            <a:endParaRPr lang="es-ES" sz="2000" dirty="0" smtClean="0">
              <a:latin typeface="Maiandra GD" pitchFamily="34" charset="0"/>
            </a:endParaRPr>
          </a:p>
          <a:p>
            <a:pPr algn="ctr">
              <a:lnSpc>
                <a:spcPct val="150000"/>
              </a:lnSpc>
              <a:buNone/>
            </a:pPr>
            <a:r>
              <a:rPr lang="es-MX" sz="1800" dirty="0" smtClean="0">
                <a:latin typeface="Maiandra GD" pitchFamily="34" charset="0"/>
              </a:rPr>
              <a:t>¿Qué velocidad será más rápida, la de descarga o la de subida?</a:t>
            </a:r>
          </a:p>
          <a:p>
            <a:pPr algn="just">
              <a:lnSpc>
                <a:spcPct val="150000"/>
              </a:lnSpc>
              <a:buNone/>
            </a:pPr>
            <a:endParaRPr lang="es-MX" sz="1800" dirty="0" smtClean="0">
              <a:latin typeface="Maiandra GD" pitchFamily="34" charset="0"/>
            </a:endParaRPr>
          </a:p>
          <a:p>
            <a:pPr lvl="1" algn="just">
              <a:lnSpc>
                <a:spcPct val="150000"/>
              </a:lnSpc>
              <a:buClr>
                <a:schemeClr val="accent1"/>
              </a:buClr>
              <a:buSzPct val="80000"/>
              <a:buFont typeface="Wingdings" pitchFamily="2" charset="2"/>
              <a:buChar char="q"/>
            </a:pPr>
            <a:r>
              <a:rPr lang="es-MX" sz="2000" b="1" dirty="0" smtClean="0">
                <a:solidFill>
                  <a:srgbClr val="FF0000"/>
                </a:solidFill>
                <a:latin typeface="Maiandra GD" pitchFamily="34" charset="0"/>
              </a:rPr>
              <a:t>HFC</a:t>
            </a:r>
            <a:r>
              <a:rPr lang="es-MX" sz="1600" b="1" i="1" dirty="0" smtClean="0">
                <a:latin typeface="Maiandra GD" pitchFamily="34" charset="0"/>
              </a:rPr>
              <a:t>(</a:t>
            </a:r>
            <a:r>
              <a:rPr lang="es-ES" sz="1600" b="1" i="1" dirty="0" err="1" smtClean="0">
                <a:latin typeface="Maiandra GD" pitchFamily="34" charset="0"/>
              </a:rPr>
              <a:t>Hybrid</a:t>
            </a:r>
            <a:r>
              <a:rPr lang="es-ES" sz="1600" b="1" i="1" dirty="0" smtClean="0">
                <a:latin typeface="Maiandra GD" pitchFamily="34" charset="0"/>
              </a:rPr>
              <a:t> </a:t>
            </a:r>
            <a:r>
              <a:rPr lang="es-ES" sz="1600" b="1" i="1" dirty="0" err="1" smtClean="0">
                <a:latin typeface="Maiandra GD" pitchFamily="34" charset="0"/>
              </a:rPr>
              <a:t>Fibre</a:t>
            </a:r>
            <a:r>
              <a:rPr lang="es-ES" sz="1600" b="1" i="1" dirty="0" smtClean="0">
                <a:latin typeface="Maiandra GD" pitchFamily="34" charset="0"/>
              </a:rPr>
              <a:t> Coaxial)</a:t>
            </a:r>
            <a:r>
              <a:rPr lang="es-ES" sz="2000" b="1" i="1" dirty="0" smtClean="0">
                <a:latin typeface="Maiandra GD" pitchFamily="34" charset="0"/>
              </a:rPr>
              <a:t> </a:t>
            </a:r>
            <a:r>
              <a:rPr lang="es-ES" sz="2000" dirty="0" smtClean="0">
                <a:latin typeface="Maiandra GD" pitchFamily="34" charset="0"/>
                <a:sym typeface="Wingdings" pitchFamily="2" charset="2"/>
              </a:rPr>
              <a:t> </a:t>
            </a:r>
            <a:r>
              <a:rPr lang="es-ES" sz="2000" dirty="0" smtClean="0">
                <a:latin typeface="Maiandra GD" pitchFamily="34" charset="0"/>
              </a:rPr>
              <a:t>red que incorpora tanto fibra óptica como cable coaxial para crear una red de banda ancha. Esta tecnología permite el acceso a internet de banda ancha utilizando las redes CATV existentes. </a:t>
            </a:r>
          </a:p>
          <a:p>
            <a:pPr lvl="2" algn="just">
              <a:lnSpc>
                <a:spcPct val="150000"/>
              </a:lnSpc>
              <a:buClr>
                <a:schemeClr val="accent1"/>
              </a:buClr>
              <a:buSzPct val="80000"/>
              <a:buFont typeface="Wingdings" pitchFamily="2" charset="2"/>
              <a:buChar char="q"/>
            </a:pPr>
            <a:r>
              <a:rPr lang="es-ES" sz="1600" dirty="0" smtClean="0">
                <a:latin typeface="Maiandra GD" pitchFamily="34" charset="0"/>
              </a:rPr>
              <a:t>La fibra óptica proporciona la ventaja de cubrir distancias razonablemente largas con un mínimo de amplificación y regeneración de la señal. </a:t>
            </a:r>
          </a:p>
          <a:p>
            <a:pPr lvl="2" algn="just">
              <a:lnSpc>
                <a:spcPct val="150000"/>
              </a:lnSpc>
              <a:buClr>
                <a:schemeClr val="accent1"/>
              </a:buClr>
              <a:buSzPct val="80000"/>
              <a:buFont typeface="Wingdings" pitchFamily="2" charset="2"/>
              <a:buChar char="q"/>
            </a:pPr>
            <a:r>
              <a:rPr lang="es-ES" sz="1600" dirty="0" smtClean="0">
                <a:latin typeface="Maiandra GD" pitchFamily="34" charset="0"/>
              </a:rPr>
              <a:t>El cable coaxial proporciona una capacidad de ancho de banda considerable, mientras que también permite que la señal se extraiga y se inserte con una mínima interferencia a cualquier cliente o equipo.</a:t>
            </a:r>
            <a:endParaRPr lang="es-ES" sz="1600" b="1" i="1" dirty="0">
              <a:latin typeface="Maiandra GD" pitchFamily="34" charset="0"/>
            </a:endParaRPr>
          </a:p>
        </p:txBody>
      </p:sp>
      <p:pic>
        <p:nvPicPr>
          <p:cNvPr id="4" name="3 Imagen" descr="question_mark3.jpg"/>
          <p:cNvPicPr>
            <a:picLocks noChangeAspect="1"/>
          </p:cNvPicPr>
          <p:nvPr/>
        </p:nvPicPr>
        <p:blipFill>
          <a:blip r:embed="rId4"/>
          <a:stretch>
            <a:fillRect/>
          </a:stretch>
        </p:blipFill>
        <p:spPr>
          <a:xfrm>
            <a:off x="928662" y="2262190"/>
            <a:ext cx="701273" cy="73818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3100</TotalTime>
  <Words>4284</Words>
  <Application>Microsoft Office PowerPoint</Application>
  <PresentationFormat>Presentación en pantalla (4:3)</PresentationFormat>
  <Paragraphs>913</Paragraphs>
  <Slides>71</Slides>
  <Notes>19</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71</vt:i4>
      </vt:variant>
    </vt:vector>
  </HeadingPairs>
  <TitlesOfParts>
    <vt:vector size="75" baseType="lpstr">
      <vt:lpstr>Equidad</vt:lpstr>
      <vt:lpstr>Clip</vt:lpstr>
      <vt:lpstr>Imagen</vt:lpstr>
      <vt:lpstr>Ecuación</vt:lpstr>
      <vt:lpstr>Capítulo 1</vt:lpstr>
      <vt:lpstr>¿Qué es Internet?</vt:lpstr>
      <vt:lpstr>Diapositiva 3</vt:lpstr>
      <vt:lpstr>Diapositiva 4</vt:lpstr>
      <vt:lpstr>Diapositiva 5</vt:lpstr>
      <vt:lpstr>Componentes de la Red</vt:lpstr>
      <vt:lpstr>Ejemplo de Aplicación Distribuida</vt:lpstr>
      <vt:lpstr>Diapositiva 8</vt:lpstr>
      <vt:lpstr>Diapositiva 9</vt:lpstr>
      <vt:lpstr>Diapositiva 10</vt:lpstr>
      <vt:lpstr>Arquitectura del cableado de una red</vt:lpstr>
      <vt:lpstr>Arquitectura del cableado de una red</vt:lpstr>
      <vt:lpstr>Arquitectura del cableado de una red</vt:lpstr>
      <vt:lpstr>Arquitectura del cableado de una red</vt:lpstr>
      <vt:lpstr>Diapositiva 15</vt:lpstr>
      <vt:lpstr>Diapositiva 16</vt:lpstr>
      <vt:lpstr>Red inalámbrica</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Núcleo de la Red</vt:lpstr>
      <vt:lpstr>Diapositiva 36</vt:lpstr>
      <vt:lpstr>Diapositiva 37</vt:lpstr>
      <vt:lpstr> Multicanalización</vt:lpstr>
      <vt:lpstr>Categorías de multicanalización</vt:lpstr>
      <vt:lpstr> Frequency-division multiplexing (FDM) </vt:lpstr>
      <vt:lpstr>Ejemplo 1</vt:lpstr>
      <vt:lpstr>Ejemplo 2</vt:lpstr>
      <vt:lpstr>Ejemplo 3</vt:lpstr>
      <vt:lpstr> Time-division multiplexing (TDM)</vt:lpstr>
      <vt:lpstr>TDM</vt:lpstr>
      <vt:lpstr>Cálculos de TDM</vt:lpstr>
      <vt:lpstr>Ejemplo 1</vt:lpstr>
      <vt:lpstr>Solución</vt:lpstr>
      <vt:lpstr>Ejemplo 2</vt:lpstr>
      <vt:lpstr>Solución</vt:lpstr>
      <vt:lpstr>Ejemplo 3</vt:lpstr>
      <vt:lpstr>Diapositiva 52</vt:lpstr>
      <vt:lpstr>Diapositiva 53</vt:lpstr>
      <vt:lpstr>Conmutación de paquetes: almacenamiento y reenvío</vt:lpstr>
      <vt:lpstr>Diapositiva 55</vt:lpstr>
      <vt:lpstr>Diapositiva 56</vt:lpstr>
      <vt:lpstr>Clasificación de ISP´s</vt:lpstr>
      <vt:lpstr>Diapositiva 58</vt:lpstr>
      <vt:lpstr>Diapositiva 59</vt:lpstr>
      <vt:lpstr>Diapositiva 60</vt:lpstr>
      <vt:lpstr> Cuatro fuentes de retardo de paquetes</vt:lpstr>
      <vt:lpstr>Diapositiva 62</vt:lpstr>
      <vt:lpstr>Diapositiva 63</vt:lpstr>
      <vt:lpstr> Retardo en el nodo</vt:lpstr>
      <vt:lpstr>Retardo en la fila</vt:lpstr>
      <vt:lpstr> Pérdida de paquetes</vt:lpstr>
      <vt:lpstr>Retardos en Internet “real” y las rutas seguidas por los paquetes</vt:lpstr>
      <vt:lpstr>Retardos en Internet “real” y las rutas</vt:lpstr>
      <vt:lpstr> Tasa de Transferencia</vt:lpstr>
      <vt:lpstr>Diapositiva 70</vt:lpstr>
      <vt:lpstr>Bibliografía</vt:lpstr>
    </vt:vector>
  </TitlesOfParts>
  <Company>CEM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Gabriela Campos García</dc:creator>
  <cp:lastModifiedBy>acamposg</cp:lastModifiedBy>
  <cp:revision>39</cp:revision>
  <dcterms:created xsi:type="dcterms:W3CDTF">2008-08-06T15:50:07Z</dcterms:created>
  <dcterms:modified xsi:type="dcterms:W3CDTF">2008-10-27T18:24:16Z</dcterms:modified>
</cp:coreProperties>
</file>